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orben" panose="020B0604020202020204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Open Sans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9.png"/><Relationship Id="rId5" Type="http://schemas.openxmlformats.org/officeDocument/2006/relationships/image" Target="../media/image4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2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4.png"/><Relationship Id="rId3" Type="http://schemas.openxmlformats.org/officeDocument/2006/relationships/image" Target="../media/image12.svg"/><Relationship Id="rId7" Type="http://schemas.openxmlformats.org/officeDocument/2006/relationships/image" Target="../media/image4.svg"/><Relationship Id="rId12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20.svg"/><Relationship Id="rId5" Type="http://schemas.openxmlformats.org/officeDocument/2006/relationships/image" Target="../media/image2.svg"/><Relationship Id="rId10" Type="http://schemas.openxmlformats.org/officeDocument/2006/relationships/image" Target="../media/image12.png"/><Relationship Id="rId4" Type="http://schemas.openxmlformats.org/officeDocument/2006/relationships/image" Target="../media/image1.png"/><Relationship Id="rId9" Type="http://schemas.openxmlformats.org/officeDocument/2006/relationships/image" Target="../media/image6.svg"/><Relationship Id="rId14" Type="http://schemas.openxmlformats.org/officeDocument/2006/relationships/image" Target="../media/image2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.sv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2.svg"/><Relationship Id="rId4" Type="http://schemas.openxmlformats.org/officeDocument/2006/relationships/image" Target="../media/image6.png"/><Relationship Id="rId9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2.sv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6.svg"/><Relationship Id="rId7" Type="http://schemas.openxmlformats.org/officeDocument/2006/relationships/image" Target="../media/image12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8.png"/><Relationship Id="rId5" Type="http://schemas.openxmlformats.org/officeDocument/2006/relationships/image" Target="../media/image8.svg"/><Relationship Id="rId10" Type="http://schemas.openxmlformats.org/officeDocument/2006/relationships/image" Target="../media/image28.svg"/><Relationship Id="rId4" Type="http://schemas.openxmlformats.org/officeDocument/2006/relationships/image" Target="../media/image4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1.svg"/><Relationship Id="rId7" Type="http://schemas.openxmlformats.org/officeDocument/2006/relationships/image" Target="../media/image6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64261" y="6677503"/>
            <a:ext cx="6103108" cy="4114800"/>
          </a:xfrm>
          <a:custGeom>
            <a:avLst/>
            <a:gdLst/>
            <a:ahLst/>
            <a:cxnLst/>
            <a:rect l="l" t="t" r="r" b="b"/>
            <a:pathLst>
              <a:path w="6103108" h="4114800">
                <a:moveTo>
                  <a:pt x="0" y="0"/>
                </a:moveTo>
                <a:lnTo>
                  <a:pt x="6103109" y="0"/>
                </a:lnTo>
                <a:lnTo>
                  <a:pt x="61031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2184892" y="-1028700"/>
            <a:ext cx="6103108" cy="4114800"/>
          </a:xfrm>
          <a:custGeom>
            <a:avLst/>
            <a:gdLst/>
            <a:ahLst/>
            <a:cxnLst/>
            <a:rect l="l" t="t" r="r" b="b"/>
            <a:pathLst>
              <a:path w="6103108" h="4114800">
                <a:moveTo>
                  <a:pt x="6103108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6103108" y="0"/>
                </a:lnTo>
                <a:lnTo>
                  <a:pt x="6103108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13428" y="5757862"/>
            <a:ext cx="8261144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999"/>
              </a:lnSpc>
              <a:spcBef>
                <a:spcPct val="0"/>
              </a:spcBef>
            </a:pPr>
            <a:r>
              <a:rPr lang="en-US" sz="3999" spc="119">
                <a:solidFill>
                  <a:srgbClr val="3F3E3A"/>
                </a:solidFill>
                <a:latin typeface="Corben"/>
                <a:ea typeface="Corben"/>
                <a:cs typeface="Corben"/>
                <a:sym typeface="Corben"/>
              </a:rPr>
              <a:t>Angelica Teloni 3CU</a:t>
            </a:r>
          </a:p>
        </p:txBody>
      </p:sp>
      <p:sp>
        <p:nvSpPr>
          <p:cNvPr id="5" name="Freeform 5"/>
          <p:cNvSpPr/>
          <p:nvPr/>
        </p:nvSpPr>
        <p:spPr>
          <a:xfrm>
            <a:off x="14254823" y="-455023"/>
            <a:ext cx="5040401" cy="4114800"/>
          </a:xfrm>
          <a:custGeom>
            <a:avLst/>
            <a:gdLst/>
            <a:ahLst/>
            <a:cxnLst/>
            <a:rect l="l" t="t" r="r" b="b"/>
            <a:pathLst>
              <a:path w="5040401" h="4114800">
                <a:moveTo>
                  <a:pt x="0" y="0"/>
                </a:moveTo>
                <a:lnTo>
                  <a:pt x="5040401" y="0"/>
                </a:lnTo>
                <a:lnTo>
                  <a:pt x="504040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72605" y="6043612"/>
            <a:ext cx="2369825" cy="2300885"/>
          </a:xfrm>
          <a:custGeom>
            <a:avLst/>
            <a:gdLst/>
            <a:ahLst/>
            <a:cxnLst/>
            <a:rect l="l" t="t" r="r" b="b"/>
            <a:pathLst>
              <a:path w="2369825" h="2300885">
                <a:moveTo>
                  <a:pt x="0" y="0"/>
                </a:moveTo>
                <a:lnTo>
                  <a:pt x="2369825" y="0"/>
                </a:lnTo>
                <a:lnTo>
                  <a:pt x="2369825" y="2300885"/>
                </a:lnTo>
                <a:lnTo>
                  <a:pt x="0" y="23008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387294" y="3086100"/>
            <a:ext cx="14639924" cy="2105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618"/>
              </a:lnSpc>
              <a:spcBef>
                <a:spcPct val="0"/>
              </a:spcBef>
            </a:pPr>
            <a:r>
              <a:rPr lang="en-US" sz="13848" spc="138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L’AVARIZIA</a:t>
            </a:r>
          </a:p>
        </p:txBody>
      </p:sp>
      <p:sp>
        <p:nvSpPr>
          <p:cNvPr id="8" name="Freeform 8"/>
          <p:cNvSpPr/>
          <p:nvPr/>
        </p:nvSpPr>
        <p:spPr>
          <a:xfrm flipV="1">
            <a:off x="0" y="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4114800"/>
                </a:moveTo>
                <a:lnTo>
                  <a:pt x="4114800" y="4114800"/>
                </a:lnTo>
                <a:lnTo>
                  <a:pt x="4114800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14418111" y="61722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2337292" y="-876300"/>
            <a:ext cx="6103108" cy="4114800"/>
          </a:xfrm>
          <a:custGeom>
            <a:avLst/>
            <a:gdLst/>
            <a:ahLst/>
            <a:cxnLst/>
            <a:rect l="l" t="t" r="r" b="b"/>
            <a:pathLst>
              <a:path w="6103108" h="4114800">
                <a:moveTo>
                  <a:pt x="6103108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6103108" y="0"/>
                </a:lnTo>
                <a:lnTo>
                  <a:pt x="6103108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471066" y="272415"/>
            <a:ext cx="5040401" cy="4114800"/>
          </a:xfrm>
          <a:custGeom>
            <a:avLst/>
            <a:gdLst/>
            <a:ahLst/>
            <a:cxnLst/>
            <a:rect l="l" t="t" r="r" b="b"/>
            <a:pathLst>
              <a:path w="5040401" h="4114800">
                <a:moveTo>
                  <a:pt x="0" y="0"/>
                </a:moveTo>
                <a:lnTo>
                  <a:pt x="5040401" y="0"/>
                </a:lnTo>
                <a:lnTo>
                  <a:pt x="504040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826735" y="6747939"/>
            <a:ext cx="6103108" cy="4114800"/>
          </a:xfrm>
          <a:custGeom>
            <a:avLst/>
            <a:gdLst/>
            <a:ahLst/>
            <a:cxnLst/>
            <a:rect l="l" t="t" r="r" b="b"/>
            <a:pathLst>
              <a:path w="6103108" h="4114800">
                <a:moveTo>
                  <a:pt x="0" y="0"/>
                </a:moveTo>
                <a:lnTo>
                  <a:pt x="6103108" y="0"/>
                </a:lnTo>
                <a:lnTo>
                  <a:pt x="61031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7986115"/>
            <a:ext cx="2369825" cy="2300885"/>
          </a:xfrm>
          <a:custGeom>
            <a:avLst/>
            <a:gdLst/>
            <a:ahLst/>
            <a:cxnLst/>
            <a:rect l="l" t="t" r="r" b="b"/>
            <a:pathLst>
              <a:path w="2369825" h="2300885">
                <a:moveTo>
                  <a:pt x="0" y="0"/>
                </a:moveTo>
                <a:lnTo>
                  <a:pt x="2369825" y="0"/>
                </a:lnTo>
                <a:lnTo>
                  <a:pt x="2369825" y="2300885"/>
                </a:lnTo>
                <a:lnTo>
                  <a:pt x="0" y="23008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95043" y="1028700"/>
            <a:ext cx="14647564" cy="9144062"/>
          </a:xfrm>
          <a:custGeom>
            <a:avLst/>
            <a:gdLst/>
            <a:ahLst/>
            <a:cxnLst/>
            <a:rect l="l" t="t" r="r" b="b"/>
            <a:pathLst>
              <a:path w="14647564" h="9144062">
                <a:moveTo>
                  <a:pt x="0" y="0"/>
                </a:moveTo>
                <a:lnTo>
                  <a:pt x="14647563" y="0"/>
                </a:lnTo>
                <a:lnTo>
                  <a:pt x="14647563" y="9144062"/>
                </a:lnTo>
                <a:lnTo>
                  <a:pt x="0" y="91440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9714107" y="3558969"/>
            <a:ext cx="5246370" cy="524637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33940" y="0"/>
                  </a:moveTo>
                  <a:lnTo>
                    <a:pt x="778860" y="0"/>
                  </a:lnTo>
                  <a:cubicBezTo>
                    <a:pt x="797604" y="0"/>
                    <a:pt x="812800" y="15196"/>
                    <a:pt x="812800" y="33940"/>
                  </a:cubicBezTo>
                  <a:lnTo>
                    <a:pt x="812800" y="778860"/>
                  </a:lnTo>
                  <a:cubicBezTo>
                    <a:pt x="812800" y="797604"/>
                    <a:pt x="797604" y="812800"/>
                    <a:pt x="778860" y="812800"/>
                  </a:cubicBezTo>
                  <a:lnTo>
                    <a:pt x="33940" y="812800"/>
                  </a:lnTo>
                  <a:cubicBezTo>
                    <a:pt x="15196" y="812800"/>
                    <a:pt x="0" y="797604"/>
                    <a:pt x="0" y="778860"/>
                  </a:cubicBezTo>
                  <a:lnTo>
                    <a:pt x="0" y="33940"/>
                  </a:lnTo>
                  <a:cubicBezTo>
                    <a:pt x="0" y="15196"/>
                    <a:pt x="15196" y="0"/>
                    <a:pt x="33940" y="0"/>
                  </a:cubicBez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  <a:ln w="95250" cap="rnd">
              <a:solidFill>
                <a:srgbClr val="E2AD6B"/>
              </a:solidFill>
              <a:prstDash val="solid"/>
              <a:round/>
            </a:ln>
          </p:spPr>
        </p:sp>
      </p:grpSp>
      <p:sp>
        <p:nvSpPr>
          <p:cNvPr id="9" name="TextBox 9"/>
          <p:cNvSpPr txBox="1"/>
          <p:nvPr/>
        </p:nvSpPr>
        <p:spPr>
          <a:xfrm>
            <a:off x="4162230" y="2510790"/>
            <a:ext cx="10699875" cy="727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0"/>
              </a:lnSpc>
            </a:pPr>
            <a:r>
              <a:rPr lang="en-US" sz="6000" spc="6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CHE COS’È L’AVARIZIA?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82525" y="3580320"/>
            <a:ext cx="5936300" cy="5114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L’AVARIZIA È LA TENDENZA A TRATTENERE  IL PROPRIO DENARO QUANDO SAREBBE RAGIONEVOLE CONDIVIDERLO O SPENDERLO.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2337292" y="-876300"/>
            <a:ext cx="6103108" cy="4114800"/>
          </a:xfrm>
          <a:custGeom>
            <a:avLst/>
            <a:gdLst/>
            <a:ahLst/>
            <a:cxnLst/>
            <a:rect l="l" t="t" r="r" b="b"/>
            <a:pathLst>
              <a:path w="6103108" h="4114800">
                <a:moveTo>
                  <a:pt x="6103108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6103108" y="0"/>
                </a:lnTo>
                <a:lnTo>
                  <a:pt x="6103108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388846" y="-153895"/>
            <a:ext cx="5040401" cy="4114800"/>
          </a:xfrm>
          <a:custGeom>
            <a:avLst/>
            <a:gdLst/>
            <a:ahLst/>
            <a:cxnLst/>
            <a:rect l="l" t="t" r="r" b="b"/>
            <a:pathLst>
              <a:path w="5040401" h="4114800">
                <a:moveTo>
                  <a:pt x="0" y="0"/>
                </a:moveTo>
                <a:lnTo>
                  <a:pt x="5040401" y="0"/>
                </a:lnTo>
                <a:lnTo>
                  <a:pt x="504040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826735" y="6747939"/>
            <a:ext cx="6103108" cy="4114800"/>
          </a:xfrm>
          <a:custGeom>
            <a:avLst/>
            <a:gdLst/>
            <a:ahLst/>
            <a:cxnLst/>
            <a:rect l="l" t="t" r="r" b="b"/>
            <a:pathLst>
              <a:path w="6103108" h="4114800">
                <a:moveTo>
                  <a:pt x="0" y="0"/>
                </a:moveTo>
                <a:lnTo>
                  <a:pt x="6103108" y="0"/>
                </a:lnTo>
                <a:lnTo>
                  <a:pt x="61031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8107858"/>
            <a:ext cx="2369825" cy="2300885"/>
          </a:xfrm>
          <a:custGeom>
            <a:avLst/>
            <a:gdLst/>
            <a:ahLst/>
            <a:cxnLst/>
            <a:rect l="l" t="t" r="r" b="b"/>
            <a:pathLst>
              <a:path w="2369825" h="2300885">
                <a:moveTo>
                  <a:pt x="0" y="0"/>
                </a:moveTo>
                <a:lnTo>
                  <a:pt x="2369825" y="0"/>
                </a:lnTo>
                <a:lnTo>
                  <a:pt x="2369825" y="2300884"/>
                </a:lnTo>
                <a:lnTo>
                  <a:pt x="0" y="23008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96505" y="738769"/>
            <a:ext cx="15294989" cy="9548231"/>
          </a:xfrm>
          <a:custGeom>
            <a:avLst/>
            <a:gdLst/>
            <a:ahLst/>
            <a:cxnLst/>
            <a:rect l="l" t="t" r="r" b="b"/>
            <a:pathLst>
              <a:path w="15294989" h="9548231">
                <a:moveTo>
                  <a:pt x="0" y="0"/>
                </a:moveTo>
                <a:lnTo>
                  <a:pt x="15294990" y="0"/>
                </a:lnTo>
                <a:lnTo>
                  <a:pt x="15294990" y="9548231"/>
                </a:lnTo>
                <a:lnTo>
                  <a:pt x="0" y="95482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2337292" y="3463112"/>
            <a:ext cx="3346688" cy="5246370"/>
            <a:chOff x="0" y="0"/>
            <a:chExt cx="51849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18490" cy="812800"/>
            </a:xfrm>
            <a:custGeom>
              <a:avLst/>
              <a:gdLst/>
              <a:ahLst/>
              <a:cxnLst/>
              <a:rect l="l" t="t" r="r" b="b"/>
              <a:pathLst>
                <a:path w="518490" h="812800">
                  <a:moveTo>
                    <a:pt x="53206" y="0"/>
                  </a:moveTo>
                  <a:lnTo>
                    <a:pt x="465283" y="0"/>
                  </a:lnTo>
                  <a:cubicBezTo>
                    <a:pt x="494668" y="0"/>
                    <a:pt x="518490" y="23821"/>
                    <a:pt x="518490" y="53206"/>
                  </a:cubicBezTo>
                  <a:lnTo>
                    <a:pt x="518490" y="759594"/>
                  </a:lnTo>
                  <a:cubicBezTo>
                    <a:pt x="518490" y="788979"/>
                    <a:pt x="494668" y="812800"/>
                    <a:pt x="465283" y="812800"/>
                  </a:cubicBezTo>
                  <a:lnTo>
                    <a:pt x="53206" y="812800"/>
                  </a:lnTo>
                  <a:cubicBezTo>
                    <a:pt x="23821" y="812800"/>
                    <a:pt x="0" y="788979"/>
                    <a:pt x="0" y="759594"/>
                  </a:cubicBezTo>
                  <a:lnTo>
                    <a:pt x="0" y="53206"/>
                  </a:lnTo>
                  <a:cubicBezTo>
                    <a:pt x="0" y="23821"/>
                    <a:pt x="23821" y="0"/>
                    <a:pt x="53206" y="0"/>
                  </a:cubicBezTo>
                  <a:close/>
                </a:path>
              </a:pathLst>
            </a:custGeom>
            <a:blipFill>
              <a:blip r:embed="rId10"/>
              <a:stretch>
                <a:fillRect l="-5483" r="-5483"/>
              </a:stretch>
            </a:blipFill>
            <a:ln w="85725" cap="rnd">
              <a:solidFill>
                <a:srgbClr val="E2AD6B"/>
              </a:solidFill>
              <a:prstDash val="solid"/>
              <a:round/>
            </a:ln>
          </p:spPr>
        </p:sp>
      </p:grpSp>
      <p:sp>
        <p:nvSpPr>
          <p:cNvPr id="9" name="Freeform 9"/>
          <p:cNvSpPr/>
          <p:nvPr/>
        </p:nvSpPr>
        <p:spPr>
          <a:xfrm>
            <a:off x="8261560" y="3694920"/>
            <a:ext cx="3274660" cy="5021758"/>
          </a:xfrm>
          <a:custGeom>
            <a:avLst/>
            <a:gdLst/>
            <a:ahLst/>
            <a:cxnLst/>
            <a:rect l="l" t="t" r="r" b="b"/>
            <a:pathLst>
              <a:path w="3274660" h="5021758">
                <a:moveTo>
                  <a:pt x="0" y="0"/>
                </a:moveTo>
                <a:lnTo>
                  <a:pt x="3274660" y="0"/>
                </a:lnTo>
                <a:lnTo>
                  <a:pt x="3274660" y="5021757"/>
                </a:lnTo>
                <a:lnTo>
                  <a:pt x="0" y="502175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427758" y="1944827"/>
            <a:ext cx="12256222" cy="1518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2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L’AVARIZIA IN “CHRISTMAS CAROL”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18393" y="3834143"/>
            <a:ext cx="5437230" cy="4882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4"/>
              </a:lnSpc>
            </a:pPr>
            <a:r>
              <a:rPr lang="en-US" sz="429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Nel film “Christmas Carol” di Charles Dickens, l’avarizia è il difetto principale di Ebenezer Scrooge ed è il punto di partenza di tutta la storia.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1722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4425139" y="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14800" y="0"/>
                </a:lnTo>
                <a:lnTo>
                  <a:pt x="411480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848635" y="738769"/>
            <a:ext cx="15294989" cy="9548231"/>
          </a:xfrm>
          <a:custGeom>
            <a:avLst/>
            <a:gdLst/>
            <a:ahLst/>
            <a:cxnLst/>
            <a:rect l="l" t="t" r="r" b="b"/>
            <a:pathLst>
              <a:path w="15294989" h="9548231">
                <a:moveTo>
                  <a:pt x="0" y="0"/>
                </a:moveTo>
                <a:lnTo>
                  <a:pt x="15294989" y="0"/>
                </a:lnTo>
                <a:lnTo>
                  <a:pt x="15294989" y="9548231"/>
                </a:lnTo>
                <a:lnTo>
                  <a:pt x="0" y="95482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049250" y="7275758"/>
            <a:ext cx="2433288" cy="2411997"/>
          </a:xfrm>
          <a:custGeom>
            <a:avLst/>
            <a:gdLst/>
            <a:ahLst/>
            <a:cxnLst/>
            <a:rect l="l" t="t" r="r" b="b"/>
            <a:pathLst>
              <a:path w="2433288" h="2411997">
                <a:moveTo>
                  <a:pt x="0" y="0"/>
                </a:moveTo>
                <a:lnTo>
                  <a:pt x="2433289" y="0"/>
                </a:lnTo>
                <a:lnTo>
                  <a:pt x="2433289" y="2411998"/>
                </a:lnTo>
                <a:lnTo>
                  <a:pt x="0" y="24119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972681" y="3162070"/>
            <a:ext cx="3962860" cy="396286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4933" y="0"/>
                  </a:moveTo>
                  <a:lnTo>
                    <a:pt x="767867" y="0"/>
                  </a:lnTo>
                  <a:cubicBezTo>
                    <a:pt x="779784" y="0"/>
                    <a:pt x="791213" y="4734"/>
                    <a:pt x="799639" y="13161"/>
                  </a:cubicBezTo>
                  <a:cubicBezTo>
                    <a:pt x="808066" y="21587"/>
                    <a:pt x="812800" y="33016"/>
                    <a:pt x="812800" y="44933"/>
                  </a:cubicBezTo>
                  <a:lnTo>
                    <a:pt x="812800" y="767867"/>
                  </a:lnTo>
                  <a:cubicBezTo>
                    <a:pt x="812800" y="779784"/>
                    <a:pt x="808066" y="791213"/>
                    <a:pt x="799639" y="799639"/>
                  </a:cubicBezTo>
                  <a:cubicBezTo>
                    <a:pt x="791213" y="808066"/>
                    <a:pt x="779784" y="812800"/>
                    <a:pt x="767867" y="812800"/>
                  </a:cubicBezTo>
                  <a:lnTo>
                    <a:pt x="44933" y="812800"/>
                  </a:lnTo>
                  <a:cubicBezTo>
                    <a:pt x="33016" y="812800"/>
                    <a:pt x="21587" y="808066"/>
                    <a:pt x="13161" y="799639"/>
                  </a:cubicBezTo>
                  <a:cubicBezTo>
                    <a:pt x="4734" y="791213"/>
                    <a:pt x="0" y="779784"/>
                    <a:pt x="0" y="767867"/>
                  </a:cubicBezTo>
                  <a:lnTo>
                    <a:pt x="0" y="44933"/>
                  </a:lnTo>
                  <a:cubicBezTo>
                    <a:pt x="0" y="33016"/>
                    <a:pt x="4734" y="21587"/>
                    <a:pt x="13161" y="13161"/>
                  </a:cubicBezTo>
                  <a:cubicBezTo>
                    <a:pt x="21587" y="4734"/>
                    <a:pt x="33016" y="0"/>
                    <a:pt x="44933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  <a:ln w="95250" cap="rnd">
              <a:solidFill>
                <a:srgbClr val="E2AD6B"/>
              </a:solidFill>
              <a:prstDash val="solid"/>
              <a:round/>
            </a:ln>
          </p:spPr>
        </p:sp>
      </p:grpSp>
      <p:sp>
        <p:nvSpPr>
          <p:cNvPr id="8" name="TextBox 8"/>
          <p:cNvSpPr txBox="1"/>
          <p:nvPr/>
        </p:nvSpPr>
        <p:spPr>
          <a:xfrm>
            <a:off x="4567121" y="1720657"/>
            <a:ext cx="9858018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5400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L’AVARIZIA DI SCROOGE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78403" y="3534410"/>
            <a:ext cx="8083875" cy="551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All’inizio</a:t>
            </a:r>
            <a:r>
              <a:rPr lang="en-US" sz="33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del film Scrooge:</a:t>
            </a:r>
          </a:p>
          <a:p>
            <a:pPr marL="734059" lvl="1" indent="-367030" algn="ctr">
              <a:lnSpc>
                <a:spcPts val="4759"/>
              </a:lnSpc>
              <a:buAutoNum type="arabicPeriod"/>
            </a:pPr>
            <a:r>
              <a:rPr lang="en-US" sz="33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pensa</a:t>
            </a:r>
            <a:r>
              <a:rPr lang="en-US" sz="33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solo al </a:t>
            </a:r>
            <a:r>
              <a:rPr lang="en-US" sz="33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denaro</a:t>
            </a:r>
            <a:r>
              <a:rPr lang="en-US" sz="33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e al </a:t>
            </a:r>
            <a:r>
              <a:rPr lang="en-US" sz="33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profitto</a:t>
            </a:r>
            <a:r>
              <a:rPr lang="en-US" sz="33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</a:t>
            </a:r>
          </a:p>
          <a:p>
            <a:pPr marL="734059" lvl="1" indent="-367030" algn="ctr">
              <a:lnSpc>
                <a:spcPts val="4759"/>
              </a:lnSpc>
              <a:buAutoNum type="arabicPeriod"/>
            </a:pPr>
            <a:r>
              <a:rPr lang="en-US" sz="3399" dirty="0" smtClean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è </a:t>
            </a:r>
            <a:r>
              <a:rPr lang="en-US" sz="33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freddo</a:t>
            </a:r>
            <a:r>
              <a:rPr lang="en-US" sz="33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e </a:t>
            </a:r>
            <a:r>
              <a:rPr lang="en-US" sz="33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insensibile</a:t>
            </a:r>
            <a:r>
              <a:rPr lang="en-US" sz="33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verso </a:t>
            </a:r>
            <a:r>
              <a:rPr lang="en-US" sz="33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gli</a:t>
            </a:r>
            <a:r>
              <a:rPr lang="en-US" sz="33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altri</a:t>
            </a:r>
            <a:r>
              <a:rPr lang="en-US" sz="33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</a:t>
            </a:r>
          </a:p>
          <a:p>
            <a:pPr marL="734059" lvl="1" indent="-367030" algn="ctr">
              <a:lnSpc>
                <a:spcPts val="4759"/>
              </a:lnSpc>
              <a:buAutoNum type="arabicPeriod"/>
            </a:pPr>
            <a:r>
              <a:rPr lang="en-US" sz="3399" dirty="0" smtClean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</a:t>
            </a:r>
            <a:r>
              <a:rPr lang="en-US" sz="3399" dirty="0" err="1" smtClean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considera</a:t>
            </a:r>
            <a:r>
              <a:rPr lang="en-US" sz="3399" dirty="0" smtClean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</a:t>
            </a:r>
            <a:r>
              <a:rPr lang="en-US" sz="33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la </a:t>
            </a:r>
            <a:r>
              <a:rPr lang="en-US" sz="33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generosità</a:t>
            </a:r>
            <a:r>
              <a:rPr lang="en-US" sz="33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una</a:t>
            </a:r>
            <a:r>
              <a:rPr lang="en-US" sz="33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perdita</a:t>
            </a:r>
            <a:r>
              <a:rPr lang="en-US" sz="33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di tempo e di </a:t>
            </a:r>
            <a:r>
              <a:rPr lang="en-US" sz="33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soldi</a:t>
            </a:r>
            <a:endParaRPr lang="en-US" sz="3399" dirty="0">
              <a:solidFill>
                <a:srgbClr val="000000"/>
              </a:solidFill>
              <a:latin typeface="Corben"/>
              <a:ea typeface="Corben"/>
              <a:cs typeface="Corben"/>
              <a:sym typeface="Corben"/>
            </a:endParaRPr>
          </a:p>
          <a:p>
            <a:pPr marL="734059" lvl="1" indent="-367030" algn="ctr">
              <a:lnSpc>
                <a:spcPts val="4759"/>
              </a:lnSpc>
              <a:buAutoNum type="arabicPeriod"/>
            </a:pPr>
            <a:r>
              <a:rPr lang="en-US" sz="33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la </a:t>
            </a:r>
            <a:r>
              <a:rPr lang="en-US" sz="33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sua</a:t>
            </a:r>
            <a:r>
              <a:rPr lang="en-US" sz="33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avarizia</a:t>
            </a:r>
            <a:r>
              <a:rPr lang="en-US" sz="33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lo </a:t>
            </a:r>
            <a:r>
              <a:rPr lang="en-US" sz="33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rende</a:t>
            </a:r>
            <a:r>
              <a:rPr lang="en-US" sz="33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solo, </a:t>
            </a:r>
            <a:r>
              <a:rPr lang="en-US" sz="33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senza</a:t>
            </a:r>
            <a:r>
              <a:rPr lang="en-US" sz="33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amici né </a:t>
            </a:r>
            <a:r>
              <a:rPr lang="en-US" sz="33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affetti</a:t>
            </a:r>
            <a:r>
              <a:rPr lang="en-US" sz="33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, e </a:t>
            </a:r>
            <a:r>
              <a:rPr lang="en-US" sz="33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incapace</a:t>
            </a:r>
            <a:r>
              <a:rPr lang="en-US" sz="33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di </a:t>
            </a:r>
            <a:r>
              <a:rPr lang="en-US" sz="33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provare</a:t>
            </a:r>
            <a:r>
              <a:rPr lang="en-US" sz="33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empatia</a:t>
            </a:r>
            <a:r>
              <a:rPr lang="en-US" sz="33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.</a:t>
            </a:r>
          </a:p>
          <a:p>
            <a:pPr algn="ctr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Corben"/>
              <a:ea typeface="Corben"/>
              <a:cs typeface="Corben"/>
              <a:sym typeface="Corbe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52157" y="610689"/>
            <a:ext cx="14583685" cy="9104184"/>
          </a:xfrm>
          <a:custGeom>
            <a:avLst/>
            <a:gdLst/>
            <a:ahLst/>
            <a:cxnLst/>
            <a:rect l="l" t="t" r="r" b="b"/>
            <a:pathLst>
              <a:path w="14583685" h="9104184">
                <a:moveTo>
                  <a:pt x="0" y="0"/>
                </a:moveTo>
                <a:lnTo>
                  <a:pt x="14583686" y="0"/>
                </a:lnTo>
                <a:lnTo>
                  <a:pt x="14583686" y="9104184"/>
                </a:lnTo>
                <a:lnTo>
                  <a:pt x="0" y="91041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121425" y="2955632"/>
            <a:ext cx="6022575" cy="5980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Il film mostra che l’avarizia:</a:t>
            </a:r>
          </a:p>
          <a:p>
            <a:pPr marL="820419" lvl="1" indent="-410209" algn="ctr">
              <a:lnSpc>
                <a:spcPts val="5319"/>
              </a:lnSpc>
              <a:buAutoNum type="arabicPeriod"/>
            </a:pPr>
            <a:r>
              <a:rPr lang="en-US" sz="3799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nasce spesso da paura e insicurezza;</a:t>
            </a:r>
          </a:p>
          <a:p>
            <a:pPr marL="820419" lvl="1" indent="-410209" algn="ctr">
              <a:lnSpc>
                <a:spcPts val="5319"/>
              </a:lnSpc>
              <a:buAutoNum type="arabicPeriod"/>
            </a:pPr>
            <a:r>
              <a:rPr lang="en-US" sz="3799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non porta felicità, ma isolamento e tristezza;</a:t>
            </a:r>
          </a:p>
          <a:p>
            <a:pPr marL="820419" lvl="1" indent="-410209" algn="ctr">
              <a:lnSpc>
                <a:spcPts val="5319"/>
              </a:lnSpc>
              <a:buAutoNum type="arabicPeriod"/>
            </a:pPr>
            <a:r>
              <a:rPr lang="en-US" sz="3799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blocca la crescita morale e umana</a:t>
            </a:r>
          </a:p>
          <a:p>
            <a:pPr algn="ctr">
              <a:lnSpc>
                <a:spcPts val="5319"/>
              </a:lnSpc>
            </a:pPr>
            <a:endParaRPr lang="en-US" sz="3799">
              <a:solidFill>
                <a:srgbClr val="000000"/>
              </a:solidFill>
              <a:latin typeface="Corben"/>
              <a:ea typeface="Corben"/>
              <a:cs typeface="Corben"/>
              <a:sym typeface="Corben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174533" y="1745252"/>
            <a:ext cx="12819172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SIGNIFICATO DELL’AVARIZIA</a:t>
            </a:r>
          </a:p>
        </p:txBody>
      </p:sp>
      <p:sp>
        <p:nvSpPr>
          <p:cNvPr id="5" name="Freeform 5"/>
          <p:cNvSpPr/>
          <p:nvPr/>
        </p:nvSpPr>
        <p:spPr>
          <a:xfrm flipH="1" flipV="1">
            <a:off x="14240340" y="-1028700"/>
            <a:ext cx="4863112" cy="3278777"/>
          </a:xfrm>
          <a:custGeom>
            <a:avLst/>
            <a:gdLst/>
            <a:ahLst/>
            <a:cxnLst/>
            <a:rect l="l" t="t" r="r" b="b"/>
            <a:pathLst>
              <a:path w="4863112" h="3278777">
                <a:moveTo>
                  <a:pt x="4863111" y="3278777"/>
                </a:moveTo>
                <a:lnTo>
                  <a:pt x="0" y="3278777"/>
                </a:lnTo>
                <a:lnTo>
                  <a:pt x="0" y="0"/>
                </a:lnTo>
                <a:lnTo>
                  <a:pt x="4863111" y="0"/>
                </a:lnTo>
                <a:lnTo>
                  <a:pt x="4863111" y="327877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533533" y="-876300"/>
            <a:ext cx="5245967" cy="4282617"/>
          </a:xfrm>
          <a:custGeom>
            <a:avLst/>
            <a:gdLst/>
            <a:ahLst/>
            <a:cxnLst/>
            <a:rect l="l" t="t" r="r" b="b"/>
            <a:pathLst>
              <a:path w="5245967" h="4282617">
                <a:moveTo>
                  <a:pt x="0" y="0"/>
                </a:moveTo>
                <a:lnTo>
                  <a:pt x="5245967" y="0"/>
                </a:lnTo>
                <a:lnTo>
                  <a:pt x="5245967" y="4282617"/>
                </a:lnTo>
                <a:lnTo>
                  <a:pt x="0" y="42826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826735" y="7701619"/>
            <a:ext cx="4688601" cy="3161120"/>
          </a:xfrm>
          <a:custGeom>
            <a:avLst/>
            <a:gdLst/>
            <a:ahLst/>
            <a:cxnLst/>
            <a:rect l="l" t="t" r="r" b="b"/>
            <a:pathLst>
              <a:path w="4688601" h="3161120">
                <a:moveTo>
                  <a:pt x="0" y="0"/>
                </a:moveTo>
                <a:lnTo>
                  <a:pt x="4688601" y="0"/>
                </a:lnTo>
                <a:lnTo>
                  <a:pt x="4688601" y="3161120"/>
                </a:lnTo>
                <a:lnTo>
                  <a:pt x="0" y="31611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8131737"/>
            <a:ext cx="2369825" cy="2300885"/>
          </a:xfrm>
          <a:custGeom>
            <a:avLst/>
            <a:gdLst/>
            <a:ahLst/>
            <a:cxnLst/>
            <a:rect l="l" t="t" r="r" b="b"/>
            <a:pathLst>
              <a:path w="2369825" h="2300885">
                <a:moveTo>
                  <a:pt x="0" y="0"/>
                </a:moveTo>
                <a:lnTo>
                  <a:pt x="2369825" y="0"/>
                </a:lnTo>
                <a:lnTo>
                  <a:pt x="2369825" y="2300885"/>
                </a:lnTo>
                <a:lnTo>
                  <a:pt x="0" y="230088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523697" y="3031832"/>
            <a:ext cx="3433284" cy="3238569"/>
          </a:xfrm>
          <a:custGeom>
            <a:avLst/>
            <a:gdLst/>
            <a:ahLst/>
            <a:cxnLst/>
            <a:rect l="l" t="t" r="r" b="b"/>
            <a:pathLst>
              <a:path w="3433284" h="3238569">
                <a:moveTo>
                  <a:pt x="0" y="0"/>
                </a:moveTo>
                <a:lnTo>
                  <a:pt x="3433285" y="0"/>
                </a:lnTo>
                <a:lnTo>
                  <a:pt x="3433285" y="3238569"/>
                </a:lnTo>
                <a:lnTo>
                  <a:pt x="0" y="323856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244796" y="5162781"/>
            <a:ext cx="3278902" cy="2987899"/>
          </a:xfrm>
          <a:custGeom>
            <a:avLst/>
            <a:gdLst/>
            <a:ahLst/>
            <a:cxnLst/>
            <a:rect l="l" t="t" r="r" b="b"/>
            <a:pathLst>
              <a:path w="3278902" h="2987899">
                <a:moveTo>
                  <a:pt x="0" y="0"/>
                </a:moveTo>
                <a:lnTo>
                  <a:pt x="3278901" y="0"/>
                </a:lnTo>
                <a:lnTo>
                  <a:pt x="3278901" y="2987899"/>
                </a:lnTo>
                <a:lnTo>
                  <a:pt x="0" y="298789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602057" y="5162781"/>
            <a:ext cx="2564379" cy="3212775"/>
          </a:xfrm>
          <a:custGeom>
            <a:avLst/>
            <a:gdLst/>
            <a:ahLst/>
            <a:cxnLst/>
            <a:rect l="l" t="t" r="r" b="b"/>
            <a:pathLst>
              <a:path w="2564379" h="3212775">
                <a:moveTo>
                  <a:pt x="0" y="0"/>
                </a:moveTo>
                <a:lnTo>
                  <a:pt x="2564379" y="0"/>
                </a:lnTo>
                <a:lnTo>
                  <a:pt x="2564379" y="3212775"/>
                </a:lnTo>
                <a:lnTo>
                  <a:pt x="0" y="321277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-250222" y="-10386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4114800"/>
                </a:moveTo>
                <a:lnTo>
                  <a:pt x="4114800" y="4114800"/>
                </a:lnTo>
                <a:lnTo>
                  <a:pt x="4114800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4173200" y="-10386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14800" y="0"/>
                </a:lnTo>
                <a:lnTo>
                  <a:pt x="411480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852157" y="1028700"/>
            <a:ext cx="14583685" cy="9104184"/>
          </a:xfrm>
          <a:custGeom>
            <a:avLst/>
            <a:gdLst/>
            <a:ahLst/>
            <a:cxnLst/>
            <a:rect l="l" t="t" r="r" b="b"/>
            <a:pathLst>
              <a:path w="14583685" h="9104184">
                <a:moveTo>
                  <a:pt x="0" y="0"/>
                </a:moveTo>
                <a:lnTo>
                  <a:pt x="14583686" y="0"/>
                </a:lnTo>
                <a:lnTo>
                  <a:pt x="14583686" y="9104184"/>
                </a:lnTo>
                <a:lnTo>
                  <a:pt x="0" y="91041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048185" y="6366344"/>
            <a:ext cx="2753907" cy="3098629"/>
          </a:xfrm>
          <a:custGeom>
            <a:avLst/>
            <a:gdLst/>
            <a:ahLst/>
            <a:cxnLst/>
            <a:rect l="l" t="t" r="r" b="b"/>
            <a:pathLst>
              <a:path w="2753907" h="3098629">
                <a:moveTo>
                  <a:pt x="0" y="0"/>
                </a:moveTo>
                <a:lnTo>
                  <a:pt x="2753907" y="0"/>
                </a:lnTo>
                <a:lnTo>
                  <a:pt x="2753907" y="3098629"/>
                </a:lnTo>
                <a:lnTo>
                  <a:pt x="0" y="30986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007561" y="1982470"/>
            <a:ext cx="6274594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5400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CAMBIAMENTO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756465" y="3218562"/>
            <a:ext cx="7666979" cy="6773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Grazie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ai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tre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spiriti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del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Natale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:</a:t>
            </a:r>
          </a:p>
          <a:p>
            <a:pPr algn="ctr">
              <a:lnSpc>
                <a:spcPts val="5319"/>
              </a:lnSpc>
            </a:pP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1</a:t>
            </a:r>
            <a:r>
              <a:rPr lang="en-US" sz="3799" dirty="0" smtClean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. </a:t>
            </a:r>
            <a:r>
              <a:rPr lang="en-US" sz="3799" dirty="0" err="1" smtClean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Natale</a:t>
            </a:r>
            <a:r>
              <a:rPr lang="en-US" sz="3799" dirty="0" smtClean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Passato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: Scrooge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capisce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 dove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nasce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la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sua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avarizia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.</a:t>
            </a:r>
          </a:p>
          <a:p>
            <a:pPr algn="ctr">
              <a:lnSpc>
                <a:spcPts val="5319"/>
              </a:lnSpc>
            </a:pP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2.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Natale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Presente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: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vede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le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conseguenze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della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sua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mancanza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di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generosità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.</a:t>
            </a:r>
          </a:p>
          <a:p>
            <a:pPr algn="ctr">
              <a:lnSpc>
                <a:spcPts val="5319"/>
              </a:lnSpc>
            </a:pP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3.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Natale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Futuro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: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comprende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dove lo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porterà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la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sua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avarizia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 se non cambia (</a:t>
            </a:r>
            <a:r>
              <a:rPr lang="en-US" sz="3799" dirty="0" err="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morte</a:t>
            </a:r>
            <a:r>
              <a:rPr lang="en-US" sz="3799" dirty="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) </a:t>
            </a:r>
          </a:p>
          <a:p>
            <a:pPr algn="ctr">
              <a:lnSpc>
                <a:spcPts val="5319"/>
              </a:lnSpc>
            </a:pPr>
            <a:endParaRPr lang="en-US" sz="3799" dirty="0">
              <a:solidFill>
                <a:srgbClr val="000000"/>
              </a:solidFill>
              <a:latin typeface="Corben"/>
              <a:ea typeface="Corben"/>
              <a:cs typeface="Corben"/>
              <a:sym typeface="Corben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0513836" y="3375181"/>
            <a:ext cx="3536638" cy="3536638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0348" y="0"/>
                  </a:moveTo>
                  <a:lnTo>
                    <a:pt x="762452" y="0"/>
                  </a:lnTo>
                  <a:cubicBezTo>
                    <a:pt x="775805" y="0"/>
                    <a:pt x="788611" y="5305"/>
                    <a:pt x="798053" y="14747"/>
                  </a:cubicBezTo>
                  <a:cubicBezTo>
                    <a:pt x="807495" y="24189"/>
                    <a:pt x="812800" y="36995"/>
                    <a:pt x="812800" y="50348"/>
                  </a:cubicBezTo>
                  <a:lnTo>
                    <a:pt x="812800" y="762452"/>
                  </a:lnTo>
                  <a:cubicBezTo>
                    <a:pt x="812800" y="775805"/>
                    <a:pt x="807495" y="788611"/>
                    <a:pt x="798053" y="798053"/>
                  </a:cubicBezTo>
                  <a:cubicBezTo>
                    <a:pt x="788611" y="807495"/>
                    <a:pt x="775805" y="812800"/>
                    <a:pt x="762452" y="812800"/>
                  </a:cubicBezTo>
                  <a:lnTo>
                    <a:pt x="50348" y="812800"/>
                  </a:lnTo>
                  <a:cubicBezTo>
                    <a:pt x="36995" y="812800"/>
                    <a:pt x="24189" y="807495"/>
                    <a:pt x="14747" y="798053"/>
                  </a:cubicBezTo>
                  <a:cubicBezTo>
                    <a:pt x="5305" y="788611"/>
                    <a:pt x="0" y="775805"/>
                    <a:pt x="0" y="762452"/>
                  </a:cubicBezTo>
                  <a:lnTo>
                    <a:pt x="0" y="50348"/>
                  </a:lnTo>
                  <a:cubicBezTo>
                    <a:pt x="0" y="36995"/>
                    <a:pt x="5305" y="24189"/>
                    <a:pt x="14747" y="14747"/>
                  </a:cubicBezTo>
                  <a:cubicBezTo>
                    <a:pt x="24189" y="5305"/>
                    <a:pt x="36995" y="0"/>
                    <a:pt x="50348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  <a:ln w="95250" cap="rnd">
              <a:solidFill>
                <a:srgbClr val="E2AD6B"/>
              </a:solidFill>
              <a:prstDash val="solid"/>
              <a:round/>
            </a:ln>
          </p:spPr>
        </p:sp>
      </p:grpSp>
      <p:sp>
        <p:nvSpPr>
          <p:cNvPr id="10" name="Freeform 10"/>
          <p:cNvSpPr/>
          <p:nvPr/>
        </p:nvSpPr>
        <p:spPr>
          <a:xfrm>
            <a:off x="0" y="8131737"/>
            <a:ext cx="2369825" cy="2300885"/>
          </a:xfrm>
          <a:custGeom>
            <a:avLst/>
            <a:gdLst/>
            <a:ahLst/>
            <a:cxnLst/>
            <a:rect l="l" t="t" r="r" b="b"/>
            <a:pathLst>
              <a:path w="2369825" h="2300885">
                <a:moveTo>
                  <a:pt x="0" y="0"/>
                </a:moveTo>
                <a:lnTo>
                  <a:pt x="2369825" y="0"/>
                </a:lnTo>
                <a:lnTo>
                  <a:pt x="2369825" y="2300885"/>
                </a:lnTo>
                <a:lnTo>
                  <a:pt x="0" y="230088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918175" y="7986115"/>
            <a:ext cx="2369825" cy="2300885"/>
          </a:xfrm>
          <a:custGeom>
            <a:avLst/>
            <a:gdLst/>
            <a:ahLst/>
            <a:cxnLst/>
            <a:rect l="l" t="t" r="r" b="b"/>
            <a:pathLst>
              <a:path w="2369825" h="2300885">
                <a:moveTo>
                  <a:pt x="0" y="0"/>
                </a:moveTo>
                <a:lnTo>
                  <a:pt x="2369825" y="0"/>
                </a:lnTo>
                <a:lnTo>
                  <a:pt x="2369825" y="2300885"/>
                </a:lnTo>
                <a:lnTo>
                  <a:pt x="0" y="230088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-250222" y="-10386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4114800"/>
                </a:moveTo>
                <a:lnTo>
                  <a:pt x="4114800" y="4114800"/>
                </a:lnTo>
                <a:lnTo>
                  <a:pt x="4114800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4425139" y="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14800" y="0"/>
                </a:lnTo>
                <a:lnTo>
                  <a:pt x="411480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852157" y="1028700"/>
            <a:ext cx="14583685" cy="9104184"/>
          </a:xfrm>
          <a:custGeom>
            <a:avLst/>
            <a:gdLst/>
            <a:ahLst/>
            <a:cxnLst/>
            <a:rect l="l" t="t" r="r" b="b"/>
            <a:pathLst>
              <a:path w="14583685" h="9104184">
                <a:moveTo>
                  <a:pt x="0" y="0"/>
                </a:moveTo>
                <a:lnTo>
                  <a:pt x="14583686" y="0"/>
                </a:lnTo>
                <a:lnTo>
                  <a:pt x="14583686" y="9104184"/>
                </a:lnTo>
                <a:lnTo>
                  <a:pt x="0" y="91041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967596" y="1933575"/>
            <a:ext cx="8352809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FINALE  DEL  FILM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513836" y="3743847"/>
            <a:ext cx="4630743" cy="4630743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38453" y="0"/>
                  </a:moveTo>
                  <a:lnTo>
                    <a:pt x="774347" y="0"/>
                  </a:lnTo>
                  <a:cubicBezTo>
                    <a:pt x="784546" y="0"/>
                    <a:pt x="794326" y="4051"/>
                    <a:pt x="801538" y="11263"/>
                  </a:cubicBezTo>
                  <a:cubicBezTo>
                    <a:pt x="808749" y="18474"/>
                    <a:pt x="812800" y="28254"/>
                    <a:pt x="812800" y="38453"/>
                  </a:cubicBezTo>
                  <a:lnTo>
                    <a:pt x="812800" y="774347"/>
                  </a:lnTo>
                  <a:cubicBezTo>
                    <a:pt x="812800" y="784546"/>
                    <a:pt x="808749" y="794326"/>
                    <a:pt x="801538" y="801538"/>
                  </a:cubicBezTo>
                  <a:cubicBezTo>
                    <a:pt x="794326" y="808749"/>
                    <a:pt x="784546" y="812800"/>
                    <a:pt x="774347" y="812800"/>
                  </a:cubicBezTo>
                  <a:lnTo>
                    <a:pt x="38453" y="812800"/>
                  </a:lnTo>
                  <a:cubicBezTo>
                    <a:pt x="28254" y="812800"/>
                    <a:pt x="18474" y="808749"/>
                    <a:pt x="11263" y="801538"/>
                  </a:cubicBezTo>
                  <a:cubicBezTo>
                    <a:pt x="4051" y="794326"/>
                    <a:pt x="0" y="784546"/>
                    <a:pt x="0" y="774347"/>
                  </a:cubicBezTo>
                  <a:lnTo>
                    <a:pt x="0" y="38453"/>
                  </a:lnTo>
                  <a:cubicBezTo>
                    <a:pt x="0" y="28254"/>
                    <a:pt x="4051" y="18474"/>
                    <a:pt x="11263" y="11263"/>
                  </a:cubicBezTo>
                  <a:cubicBezTo>
                    <a:pt x="18474" y="4051"/>
                    <a:pt x="28254" y="0"/>
                    <a:pt x="38453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  <a:ln w="95250" cap="rnd">
              <a:solidFill>
                <a:srgbClr val="E2AD6B"/>
              </a:solidFill>
              <a:prstDash val="solid"/>
              <a:round/>
            </a:ln>
          </p:spPr>
        </p:sp>
      </p:grpSp>
      <p:sp>
        <p:nvSpPr>
          <p:cNvPr id="8" name="TextBox 8"/>
          <p:cNvSpPr txBox="1"/>
          <p:nvPr/>
        </p:nvSpPr>
        <p:spPr>
          <a:xfrm>
            <a:off x="2368694" y="4660948"/>
            <a:ext cx="8145142" cy="2774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</a:pPr>
            <a:r>
              <a:rPr lang="en-US" sz="38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Alla</a:t>
            </a:r>
            <a:r>
              <a:rPr lang="en-US" sz="38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899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fine </a:t>
            </a:r>
            <a:r>
              <a:rPr lang="en-US" sz="38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Scrooge </a:t>
            </a:r>
            <a:r>
              <a:rPr lang="en-US" sz="38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supera</a:t>
            </a:r>
            <a:r>
              <a:rPr lang="en-US" sz="38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8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l’avarizia</a:t>
            </a:r>
            <a:r>
              <a:rPr lang="en-US" sz="38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US" sz="38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diventa</a:t>
            </a:r>
            <a:r>
              <a:rPr lang="en-US" sz="38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</a:p>
          <a:p>
            <a:pPr algn="ctr">
              <a:lnSpc>
                <a:spcPts val="5459"/>
              </a:lnSpc>
            </a:pPr>
            <a:r>
              <a:rPr lang="en-US" sz="38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1.generoso</a:t>
            </a:r>
          </a:p>
          <a:p>
            <a:pPr algn="ctr">
              <a:lnSpc>
                <a:spcPts val="5459"/>
              </a:lnSpc>
            </a:pPr>
            <a:r>
              <a:rPr lang="en-US" sz="38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                  2.solidale e </a:t>
            </a:r>
            <a:r>
              <a:rPr lang="en-US" sz="38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felice</a:t>
            </a:r>
            <a:r>
              <a:rPr lang="en-US" sz="38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                 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-250222" y="-10386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4114800"/>
                </a:moveTo>
                <a:lnTo>
                  <a:pt x="4114800" y="4114800"/>
                </a:lnTo>
                <a:lnTo>
                  <a:pt x="4114800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4425139" y="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14800" y="0"/>
                </a:lnTo>
                <a:lnTo>
                  <a:pt x="4114800" y="41148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852157" y="1028700"/>
            <a:ext cx="14583685" cy="9104184"/>
          </a:xfrm>
          <a:custGeom>
            <a:avLst/>
            <a:gdLst/>
            <a:ahLst/>
            <a:cxnLst/>
            <a:rect l="l" t="t" r="r" b="b"/>
            <a:pathLst>
              <a:path w="14583685" h="9104184">
                <a:moveTo>
                  <a:pt x="0" y="0"/>
                </a:moveTo>
                <a:lnTo>
                  <a:pt x="14583686" y="0"/>
                </a:lnTo>
                <a:lnTo>
                  <a:pt x="14583686" y="9104184"/>
                </a:lnTo>
                <a:lnTo>
                  <a:pt x="0" y="91041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2282278" y="2971800"/>
            <a:ext cx="2977634" cy="297763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9801" y="0"/>
                  </a:moveTo>
                  <a:lnTo>
                    <a:pt x="752999" y="0"/>
                  </a:lnTo>
                  <a:cubicBezTo>
                    <a:pt x="768860" y="0"/>
                    <a:pt x="784070" y="6300"/>
                    <a:pt x="795285" y="17515"/>
                  </a:cubicBezTo>
                  <a:cubicBezTo>
                    <a:pt x="806500" y="28730"/>
                    <a:pt x="812800" y="43940"/>
                    <a:pt x="812800" y="59801"/>
                  </a:cubicBezTo>
                  <a:lnTo>
                    <a:pt x="812800" y="752999"/>
                  </a:lnTo>
                  <a:cubicBezTo>
                    <a:pt x="812800" y="768860"/>
                    <a:pt x="806500" y="784070"/>
                    <a:pt x="795285" y="795285"/>
                  </a:cubicBezTo>
                  <a:cubicBezTo>
                    <a:pt x="784070" y="806500"/>
                    <a:pt x="768860" y="812800"/>
                    <a:pt x="752999" y="812800"/>
                  </a:cubicBezTo>
                  <a:lnTo>
                    <a:pt x="59801" y="812800"/>
                  </a:lnTo>
                  <a:cubicBezTo>
                    <a:pt x="43940" y="812800"/>
                    <a:pt x="28730" y="806500"/>
                    <a:pt x="17515" y="795285"/>
                  </a:cubicBezTo>
                  <a:cubicBezTo>
                    <a:pt x="6300" y="784070"/>
                    <a:pt x="0" y="768860"/>
                    <a:pt x="0" y="752999"/>
                  </a:cubicBezTo>
                  <a:lnTo>
                    <a:pt x="0" y="59801"/>
                  </a:lnTo>
                  <a:cubicBezTo>
                    <a:pt x="0" y="43940"/>
                    <a:pt x="6300" y="28730"/>
                    <a:pt x="17515" y="17515"/>
                  </a:cubicBezTo>
                  <a:cubicBezTo>
                    <a:pt x="28730" y="6300"/>
                    <a:pt x="43940" y="0"/>
                    <a:pt x="59801" y="0"/>
                  </a:cubicBez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  <a:ln w="95250" cap="rnd">
              <a:solidFill>
                <a:srgbClr val="E2AD6B"/>
              </a:solidFill>
              <a:prstDash val="solid"/>
              <a:round/>
            </a:ln>
          </p:spPr>
        </p:sp>
      </p:grpSp>
      <p:sp>
        <p:nvSpPr>
          <p:cNvPr id="7" name="Freeform 7"/>
          <p:cNvSpPr/>
          <p:nvPr/>
        </p:nvSpPr>
        <p:spPr>
          <a:xfrm>
            <a:off x="12509381" y="6532176"/>
            <a:ext cx="2750531" cy="2500483"/>
          </a:xfrm>
          <a:custGeom>
            <a:avLst/>
            <a:gdLst/>
            <a:ahLst/>
            <a:cxnLst/>
            <a:rect l="l" t="t" r="r" b="b"/>
            <a:pathLst>
              <a:path w="2750531" h="2500483">
                <a:moveTo>
                  <a:pt x="0" y="0"/>
                </a:moveTo>
                <a:lnTo>
                  <a:pt x="2750532" y="0"/>
                </a:lnTo>
                <a:lnTo>
                  <a:pt x="2750532" y="2500484"/>
                </a:lnTo>
                <a:lnTo>
                  <a:pt x="0" y="250048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368848" y="5143500"/>
            <a:ext cx="3612139" cy="3034197"/>
          </a:xfrm>
          <a:custGeom>
            <a:avLst/>
            <a:gdLst/>
            <a:ahLst/>
            <a:cxnLst/>
            <a:rect l="l" t="t" r="r" b="b"/>
            <a:pathLst>
              <a:path w="3612139" h="3034197">
                <a:moveTo>
                  <a:pt x="0" y="0"/>
                </a:moveTo>
                <a:lnTo>
                  <a:pt x="3612139" y="0"/>
                </a:lnTo>
                <a:lnTo>
                  <a:pt x="3612139" y="3034197"/>
                </a:lnTo>
                <a:lnTo>
                  <a:pt x="0" y="303419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967596" y="1933575"/>
            <a:ext cx="8352809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MESSAGGIO FINALE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68652" y="3250496"/>
            <a:ext cx="5398905" cy="6487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Il film </a:t>
            </a:r>
            <a:r>
              <a:rPr lang="en-US" sz="40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insegna</a:t>
            </a:r>
            <a:r>
              <a:rPr lang="en-US" sz="40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0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US" sz="40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0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l’avarizia</a:t>
            </a:r>
            <a:r>
              <a:rPr lang="en-US" sz="40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0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disumanizza</a:t>
            </a:r>
            <a:r>
              <a:rPr lang="en-US" sz="40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40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mentre</a:t>
            </a:r>
            <a:r>
              <a:rPr lang="en-US" sz="40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US" sz="40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condivisione</a:t>
            </a:r>
            <a:r>
              <a:rPr lang="en-US" sz="40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 la </a:t>
            </a:r>
            <a:r>
              <a:rPr lang="en-US" sz="40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generosità</a:t>
            </a:r>
            <a:r>
              <a:rPr lang="en-US" sz="40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0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rendono</a:t>
            </a:r>
            <a:r>
              <a:rPr lang="en-US" sz="40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la vita </a:t>
            </a:r>
            <a:r>
              <a:rPr lang="en-US" sz="40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più</a:t>
            </a:r>
            <a:r>
              <a:rPr lang="en-US" sz="40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0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ricca</a:t>
            </a:r>
            <a:r>
              <a:rPr lang="en-US" sz="40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non solo </a:t>
            </a:r>
            <a:r>
              <a:rPr lang="en-US" sz="40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materialmente</a:t>
            </a:r>
            <a:r>
              <a:rPr lang="en-US" sz="40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ma </a:t>
            </a:r>
            <a:r>
              <a:rPr lang="en-US" sz="4099" dirty="0" err="1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soprattutto</a:t>
            </a:r>
            <a:r>
              <a:rPr lang="en-US" sz="4099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0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emotivamente</a:t>
            </a:r>
            <a:endParaRPr lang="en-US" sz="40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35239" y="4509354"/>
            <a:ext cx="11701207" cy="1906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373"/>
              </a:lnSpc>
            </a:pPr>
            <a:r>
              <a:rPr lang="en-US" sz="16716" spc="501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GRAZIE</a:t>
            </a:r>
          </a:p>
        </p:txBody>
      </p:sp>
      <p:sp>
        <p:nvSpPr>
          <p:cNvPr id="3" name="Freeform 3"/>
          <p:cNvSpPr/>
          <p:nvPr/>
        </p:nvSpPr>
        <p:spPr>
          <a:xfrm>
            <a:off x="-664261" y="6677503"/>
            <a:ext cx="6103108" cy="4114800"/>
          </a:xfrm>
          <a:custGeom>
            <a:avLst/>
            <a:gdLst/>
            <a:ahLst/>
            <a:cxnLst/>
            <a:rect l="l" t="t" r="r" b="b"/>
            <a:pathLst>
              <a:path w="6103108" h="4114800">
                <a:moveTo>
                  <a:pt x="0" y="0"/>
                </a:moveTo>
                <a:lnTo>
                  <a:pt x="6103109" y="0"/>
                </a:lnTo>
                <a:lnTo>
                  <a:pt x="61031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12184892" y="-1028700"/>
            <a:ext cx="6103108" cy="4114800"/>
          </a:xfrm>
          <a:custGeom>
            <a:avLst/>
            <a:gdLst/>
            <a:ahLst/>
            <a:cxnLst/>
            <a:rect l="l" t="t" r="r" b="b"/>
            <a:pathLst>
              <a:path w="6103108" h="4114800">
                <a:moveTo>
                  <a:pt x="6103108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6103108" y="0"/>
                </a:lnTo>
                <a:lnTo>
                  <a:pt x="6103108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254823" y="-455023"/>
            <a:ext cx="5040401" cy="4114800"/>
          </a:xfrm>
          <a:custGeom>
            <a:avLst/>
            <a:gdLst/>
            <a:ahLst/>
            <a:cxnLst/>
            <a:rect l="l" t="t" r="r" b="b"/>
            <a:pathLst>
              <a:path w="5040401" h="4114800">
                <a:moveTo>
                  <a:pt x="0" y="0"/>
                </a:moveTo>
                <a:lnTo>
                  <a:pt x="5040401" y="0"/>
                </a:lnTo>
                <a:lnTo>
                  <a:pt x="504040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72605" y="6043612"/>
            <a:ext cx="2369825" cy="2300885"/>
          </a:xfrm>
          <a:custGeom>
            <a:avLst/>
            <a:gdLst/>
            <a:ahLst/>
            <a:cxnLst/>
            <a:rect l="l" t="t" r="r" b="b"/>
            <a:pathLst>
              <a:path w="2369825" h="2300885">
                <a:moveTo>
                  <a:pt x="0" y="0"/>
                </a:moveTo>
                <a:lnTo>
                  <a:pt x="2369825" y="0"/>
                </a:lnTo>
                <a:lnTo>
                  <a:pt x="2369825" y="2300885"/>
                </a:lnTo>
                <a:lnTo>
                  <a:pt x="0" y="23008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V="1">
            <a:off x="0" y="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4114800"/>
                </a:moveTo>
                <a:lnTo>
                  <a:pt x="4114800" y="4114800"/>
                </a:lnTo>
                <a:lnTo>
                  <a:pt x="4114800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14173200" y="6287097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238</Words>
  <Application>Microsoft Office PowerPoint</Application>
  <PresentationFormat>Personalizzato</PresentationFormat>
  <Paragraphs>29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Arial</vt:lpstr>
      <vt:lpstr>Corben</vt:lpstr>
      <vt:lpstr>Calibri</vt:lpstr>
      <vt:lpstr>Open Sans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L'AVARIZIA-RADIOBLOG</dc:title>
  <dc:creator>biasetto sabrina</dc:creator>
  <cp:lastModifiedBy>biasetto sabrina</cp:lastModifiedBy>
  <cp:revision>3</cp:revision>
  <dcterms:created xsi:type="dcterms:W3CDTF">2006-08-16T00:00:00Z</dcterms:created>
  <dcterms:modified xsi:type="dcterms:W3CDTF">2026-01-14T13:55:47Z</dcterms:modified>
  <dc:identifier>DAG8zLODGxA</dc:identifier>
</cp:coreProperties>
</file>