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llura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Open Sans" panose="020B0604020202020204" charset="0"/>
      <p:regular r:id="rId14"/>
    </p:embeddedFont>
    <p:embeddedFont>
      <p:font typeface="Gliker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26945" y="2438179"/>
            <a:ext cx="12034109" cy="512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12"/>
              </a:lnSpc>
            </a:pPr>
            <a:r>
              <a:rPr lang="en-US" sz="14722">
                <a:solidFill>
                  <a:srgbClr val="000000"/>
                </a:solidFill>
                <a:latin typeface="Gliker"/>
                <a:ea typeface="Gliker"/>
                <a:cs typeface="Gliker"/>
                <a:sym typeface="Gliker"/>
              </a:rPr>
              <a:t>LA SUPERBIA</a:t>
            </a:r>
          </a:p>
          <a:p>
            <a:pPr algn="ctr">
              <a:lnSpc>
                <a:spcPts val="20612"/>
              </a:lnSpc>
            </a:pPr>
            <a:r>
              <a:rPr lang="en-US" sz="14722">
                <a:solidFill>
                  <a:srgbClr val="000000"/>
                </a:solidFill>
                <a:latin typeface="Gliker"/>
                <a:ea typeface="Gliker"/>
                <a:cs typeface="Gliker"/>
                <a:sym typeface="Gliker"/>
              </a:rPr>
              <a:t> NEL CINEMA</a:t>
            </a:r>
          </a:p>
        </p:txBody>
      </p:sp>
      <p:sp>
        <p:nvSpPr>
          <p:cNvPr id="3" name="Freeform 3"/>
          <p:cNvSpPr/>
          <p:nvPr/>
        </p:nvSpPr>
        <p:spPr>
          <a:xfrm>
            <a:off x="-1271260" y="-2310294"/>
            <a:ext cx="20830520" cy="4620588"/>
          </a:xfrm>
          <a:custGeom>
            <a:avLst/>
            <a:gdLst/>
            <a:ahLst/>
            <a:cxnLst/>
            <a:rect l="l" t="t" r="r" b="b"/>
            <a:pathLst>
              <a:path w="20830520" h="4620588">
                <a:moveTo>
                  <a:pt x="0" y="0"/>
                </a:moveTo>
                <a:lnTo>
                  <a:pt x="20830520" y="0"/>
                </a:lnTo>
                <a:lnTo>
                  <a:pt x="20830520" y="4620588"/>
                </a:lnTo>
                <a:lnTo>
                  <a:pt x="0" y="46205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772707" y="7563071"/>
            <a:ext cx="20830520" cy="4620588"/>
          </a:xfrm>
          <a:custGeom>
            <a:avLst/>
            <a:gdLst/>
            <a:ahLst/>
            <a:cxnLst/>
            <a:rect l="l" t="t" r="r" b="b"/>
            <a:pathLst>
              <a:path w="20830520" h="4620588">
                <a:moveTo>
                  <a:pt x="0" y="0"/>
                </a:moveTo>
                <a:lnTo>
                  <a:pt x="20830520" y="0"/>
                </a:lnTo>
                <a:lnTo>
                  <a:pt x="20830520" y="4620589"/>
                </a:lnTo>
                <a:lnTo>
                  <a:pt x="0" y="4620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9854738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384134" y="2731463"/>
            <a:ext cx="8540461" cy="5337788"/>
          </a:xfrm>
          <a:custGeom>
            <a:avLst/>
            <a:gdLst/>
            <a:ahLst/>
            <a:cxnLst/>
            <a:rect l="l" t="t" r="r" b="b"/>
            <a:pathLst>
              <a:path w="8540461" h="5337788">
                <a:moveTo>
                  <a:pt x="0" y="0"/>
                </a:moveTo>
                <a:lnTo>
                  <a:pt x="8540461" y="0"/>
                </a:lnTo>
                <a:lnTo>
                  <a:pt x="8540461" y="5337789"/>
                </a:lnTo>
                <a:lnTo>
                  <a:pt x="0" y="53377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67842" y="876300"/>
            <a:ext cx="10790030" cy="1338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30"/>
              </a:lnSpc>
            </a:pPr>
            <a:r>
              <a:rPr lang="en-US" sz="7807">
                <a:solidFill>
                  <a:srgbClr val="000000"/>
                </a:solidFill>
                <a:latin typeface="Gliker"/>
                <a:ea typeface="Gliker"/>
                <a:cs typeface="Gliker"/>
                <a:sym typeface="Gliker"/>
              </a:rPr>
              <a:t>L'avvocato del Diavolo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1080" y="2880995"/>
            <a:ext cx="7834824" cy="2262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"L'avvocato del Diavolo" (1997) analizza la superbia nella sua essenza distruttiva.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2984" y="5563004"/>
            <a:ext cx="8951016" cy="3786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protagonista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Kevin Lomax è un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eccellente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30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avvocato</a:t>
            </a:r>
            <a:r>
              <a:rPr lang="en-US" sz="43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30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US" sz="43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dopo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aver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vinto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causa </a:t>
            </a:r>
            <a:r>
              <a:rPr lang="en-US" sz="4300" dirty="0" err="1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importante</a:t>
            </a:r>
            <a:r>
              <a:rPr lang="en-US" sz="4300" dirty="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accetta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lavorare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per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un'azienda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avvocati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molto </a:t>
            </a:r>
            <a:r>
              <a:rPr lang="en-US" sz="43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famosa</a:t>
            </a:r>
            <a:r>
              <a:rPr lang="en-US" sz="43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9854738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147891" y="3666881"/>
            <a:ext cx="7459301" cy="5091126"/>
          </a:xfrm>
          <a:custGeom>
            <a:avLst/>
            <a:gdLst/>
            <a:ahLst/>
            <a:cxnLst/>
            <a:rect l="l" t="t" r="r" b="b"/>
            <a:pathLst>
              <a:path w="7459301" h="5091126">
                <a:moveTo>
                  <a:pt x="0" y="0"/>
                </a:moveTo>
                <a:lnTo>
                  <a:pt x="7459300" y="0"/>
                </a:lnTo>
                <a:lnTo>
                  <a:pt x="7459300" y="5091126"/>
                </a:lnTo>
                <a:lnTo>
                  <a:pt x="0" y="5091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681" r="-3679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789096"/>
            <a:ext cx="16812878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 il progredire della storia, il successo e il potere acquisiti portano il protagonista a sentirsi superiore e invincibile. La superbia lo consuma, impedendogli di riconoscere i pericoli e portandolo alla malizia e alla manipolazione.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9008" y="4023281"/>
            <a:ext cx="9558883" cy="431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Quando la realtà si scontra con le sue convinzioni, la superbia di Lomax lascia il posto a disperazione e impotenza, poiché intrappolato a causa delle sue scelte; quando all'avvocato viene concessa una seconda possibilità sembra che abbia imparato, ma alla fine ricade nella vanità e il ciclo si ripete.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9854738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44000" y="1175154"/>
            <a:ext cx="8400419" cy="6688978"/>
          </a:xfrm>
          <a:custGeom>
            <a:avLst/>
            <a:gdLst/>
            <a:ahLst/>
            <a:cxnLst/>
            <a:rect l="l" t="t" r="r" b="b"/>
            <a:pathLst>
              <a:path w="8400419" h="6688978">
                <a:moveTo>
                  <a:pt x="0" y="0"/>
                </a:moveTo>
                <a:lnTo>
                  <a:pt x="8400419" y="0"/>
                </a:lnTo>
                <a:lnTo>
                  <a:pt x="8400419" y="6688978"/>
                </a:lnTo>
                <a:lnTo>
                  <a:pt x="0" y="66889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817" r="-891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65405" y="1559209"/>
            <a:ext cx="7916492" cy="584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40"/>
              </a:lnSpc>
            </a:pPr>
            <a:r>
              <a:rPr lang="en-US" sz="417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storia di Kevin Lomax dimostra che la superbia porta allo smarrimento della moralità, inganna e intrappola gli uomini; per causa sua, il protagonista commette gli stessi errori senza rendersene conto, e ricade nella vanità.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7508" y="8445100"/>
            <a:ext cx="15832984" cy="1409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30"/>
              </a:lnSpc>
            </a:pPr>
            <a:r>
              <a:rPr lang="en-US" sz="8236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"Vanità, decisamente il mio peccato preferito."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55030" y="1281442"/>
            <a:ext cx="6139490" cy="7976858"/>
          </a:xfrm>
          <a:custGeom>
            <a:avLst/>
            <a:gdLst/>
            <a:ahLst/>
            <a:cxnLst/>
            <a:rect l="l" t="t" r="r" b="b"/>
            <a:pathLst>
              <a:path w="6139490" h="7976858">
                <a:moveTo>
                  <a:pt x="0" y="0"/>
                </a:moveTo>
                <a:lnTo>
                  <a:pt x="6139490" y="0"/>
                </a:lnTo>
                <a:lnTo>
                  <a:pt x="6139490" y="7976858"/>
                </a:lnTo>
                <a:lnTo>
                  <a:pt x="0" y="79768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44" b="-1147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7842" y="876300"/>
            <a:ext cx="10790030" cy="1338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30"/>
              </a:lnSpc>
            </a:pPr>
            <a:r>
              <a:rPr lang="en-US" sz="7807">
                <a:solidFill>
                  <a:srgbClr val="000000"/>
                </a:solidFill>
                <a:latin typeface="Gliker"/>
                <a:ea typeface="Gliker"/>
                <a:cs typeface="Gliker"/>
                <a:sym typeface="Gliker"/>
              </a:rPr>
              <a:t>Viale del Tramonto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9854738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0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73270" y="2728743"/>
            <a:ext cx="10684602" cy="5590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8"/>
              </a:lnSpc>
            </a:pPr>
            <a:r>
              <a:rPr lang="en-US" sz="453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"Viale del Tramonto" (1950) racconta la storia di Joe Gills, uno sceneggiatore cinematografico che si trova in pessime condizioni economiche e che giunge per caso ad una vecchia villa, dove abita una diva del cinema muto, Norma Desmond.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78547" y="2680366"/>
            <a:ext cx="6480753" cy="6469494"/>
          </a:xfrm>
          <a:custGeom>
            <a:avLst/>
            <a:gdLst/>
            <a:ahLst/>
            <a:cxnLst/>
            <a:rect l="l" t="t" r="r" b="b"/>
            <a:pathLst>
              <a:path w="6480753" h="6469494">
                <a:moveTo>
                  <a:pt x="0" y="0"/>
                </a:moveTo>
                <a:lnTo>
                  <a:pt x="6480753" y="0"/>
                </a:lnTo>
                <a:lnTo>
                  <a:pt x="6480753" y="6469494"/>
                </a:lnTo>
                <a:lnTo>
                  <a:pt x="0" y="64694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647" r="-85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9854738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9325" y="845851"/>
            <a:ext cx="18218675" cy="1348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superbia si manifesta in Norma Desmond come un'ossessione per la sua fama passata, che la porta a sentirsi superiore e a rifiutare la realtà.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254794"/>
            <a:ext cx="8860539" cy="546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Norma vede il suo valore e la sua identità solamente nel giudizio pubblico.</a:t>
            </a:r>
          </a:p>
          <a:p>
            <a:pPr algn="ctr">
              <a:lnSpc>
                <a:spcPts val="5459"/>
              </a:lnSpc>
            </a:pPr>
            <a:endParaRPr lang="en-US" sz="39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5459"/>
              </a:lnSpc>
            </a:pPr>
            <a:r>
              <a:rPr lang="en-US" sz="3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Anche dopo essere tramontata, per lei la vita è un palcoscenico, infatti ha un atteggiamento eccessivamente drammatico e teatrale.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7182837" cy="7170358"/>
          </a:xfrm>
          <a:custGeom>
            <a:avLst/>
            <a:gdLst/>
            <a:ahLst/>
            <a:cxnLst/>
            <a:rect l="l" t="t" r="r" b="b"/>
            <a:pathLst>
              <a:path w="7182837" h="7170358">
                <a:moveTo>
                  <a:pt x="0" y="0"/>
                </a:moveTo>
                <a:lnTo>
                  <a:pt x="7182837" y="0"/>
                </a:lnTo>
                <a:lnTo>
                  <a:pt x="7182837" y="7170358"/>
                </a:lnTo>
                <a:lnTo>
                  <a:pt x="0" y="7170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550" r="-165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9854738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432262"/>
          </a:xfrm>
          <a:custGeom>
            <a:avLst/>
            <a:gdLst/>
            <a:ahLst/>
            <a:cxnLst/>
            <a:rect l="l" t="t" r="r" b="b"/>
            <a:pathLst>
              <a:path w="18288000" h="432262">
                <a:moveTo>
                  <a:pt x="0" y="0"/>
                </a:moveTo>
                <a:lnTo>
                  <a:pt x="18288000" y="0"/>
                </a:lnTo>
                <a:lnTo>
                  <a:pt x="18288000" y="432262"/>
                </a:lnTo>
                <a:lnTo>
                  <a:pt x="0" y="4322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812802" y="973368"/>
            <a:ext cx="9475198" cy="307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vanità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unita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alla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sua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convinzione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poter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tornare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ad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essere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stella</a:t>
            </a:r>
            <a:r>
              <a:rPr lang="en-US" sz="3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del </a:t>
            </a:r>
            <a:r>
              <a:rPr lang="en-US" sz="3500" smtClea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cinema, </a:t>
            </a:r>
            <a:r>
              <a:rPr lang="en-US" sz="3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portano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commettere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un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atto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terribile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 a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perdere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completamente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contatto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con la vita </a:t>
            </a:r>
            <a:r>
              <a:rPr lang="en-US" sz="3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reale</a:t>
            </a:r>
            <a:r>
              <a:rPr lang="en-US" sz="3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12802" y="4506533"/>
            <a:ext cx="8929050" cy="36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 termine del film, l'ex stella del cinema fa un'ultima uscita di scena davanti alla telecamera, che era lì per registrare il suo arresto, pensando di essere tornata sul grande schermo e di aver realizzato il suo sogno.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396" y="8547094"/>
            <a:ext cx="17955208" cy="1279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04"/>
              </a:lnSpc>
            </a:pPr>
            <a:r>
              <a:rPr lang="en-US" sz="7503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"Eccomi, DeMille, sono pronta per il mio primo piano."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395</Words>
  <Application>Microsoft Office PowerPoint</Application>
  <PresentationFormat>Personalizzato</PresentationFormat>
  <Paragraphs>18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Allura</vt:lpstr>
      <vt:lpstr>Calibri</vt:lpstr>
      <vt:lpstr>Open Sans</vt:lpstr>
      <vt:lpstr>Gliker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SUPERBIA NEL CINEMA</dc:title>
  <dc:creator>biasetto sabrina</dc:creator>
  <cp:lastModifiedBy>biasetto sabrina</cp:lastModifiedBy>
  <cp:revision>3</cp:revision>
  <dcterms:created xsi:type="dcterms:W3CDTF">2006-08-16T00:00:00Z</dcterms:created>
  <dcterms:modified xsi:type="dcterms:W3CDTF">2025-12-10T13:31:44Z</dcterms:modified>
  <dc:identifier>DAG4NdruEHQ</dc:identifier>
</cp:coreProperties>
</file>