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TT Hazelnuts Bold" panose="020B0604020202020204" charset="0"/>
      <p:regular r:id="rId9"/>
    </p:embeddedFont>
    <p:embeddedFont>
      <p:font typeface="Calibri" panose="020F0502020204030204" pitchFamily="34" charset="0"/>
      <p:regular r:id="rId10"/>
      <p:bold r:id="rId11"/>
      <p:italic r:id="rId12"/>
      <p:boldItalic r:id="rId13"/>
    </p:embeddedFont>
    <p:embeddedFont>
      <p:font typeface="Girassol"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65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2.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rot="-5400000">
            <a:off x="15001229" y="629997"/>
            <a:ext cx="2899484" cy="2904052"/>
          </a:xfrm>
          <a:custGeom>
            <a:avLst/>
            <a:gdLst/>
            <a:ahLst/>
            <a:cxnLst/>
            <a:rect l="l" t="t" r="r" b="b"/>
            <a:pathLst>
              <a:path w="2899484" h="2904052">
                <a:moveTo>
                  <a:pt x="0" y="0"/>
                </a:moveTo>
                <a:lnTo>
                  <a:pt x="2899485" y="0"/>
                </a:lnTo>
                <a:lnTo>
                  <a:pt x="2899485" y="2904051"/>
                </a:lnTo>
                <a:lnTo>
                  <a:pt x="0" y="2904051"/>
                </a:lnTo>
                <a:lnTo>
                  <a:pt x="0" y="0"/>
                </a:lnTo>
                <a:close/>
              </a:path>
            </a:pathLst>
          </a:custGeom>
          <a:blipFill>
            <a:blip r:embed="rId3">
              <a:extLst>
                <a:ext uri="{96DAC541-7B7A-43D3-8B79-37D633B846F1}">
                  <asvg:svgBlip xmlns:asvg="http://schemas.microsoft.com/office/drawing/2016/SVG/main" xmlns="" r:embed="rId4"/>
                </a:ext>
              </a:extLst>
            </a:blip>
            <a:stretch>
              <a:fillRect l="-226741" t="-387816"/>
            </a:stretch>
          </a:blipFill>
        </p:spPr>
      </p:sp>
      <p:sp>
        <p:nvSpPr>
          <p:cNvPr id="4" name="Freeform 4"/>
          <p:cNvSpPr/>
          <p:nvPr/>
        </p:nvSpPr>
        <p:spPr>
          <a:xfrm rot="-5400000" flipV="1">
            <a:off x="580572" y="629997"/>
            <a:ext cx="2899484" cy="2904052"/>
          </a:xfrm>
          <a:custGeom>
            <a:avLst/>
            <a:gdLst/>
            <a:ahLst/>
            <a:cxnLst/>
            <a:rect l="l" t="t" r="r" b="b"/>
            <a:pathLst>
              <a:path w="2899484" h="2904052">
                <a:moveTo>
                  <a:pt x="0" y="2904051"/>
                </a:moveTo>
                <a:lnTo>
                  <a:pt x="2899484" y="2904051"/>
                </a:lnTo>
                <a:lnTo>
                  <a:pt x="2899484" y="0"/>
                </a:lnTo>
                <a:lnTo>
                  <a:pt x="0" y="0"/>
                </a:lnTo>
                <a:lnTo>
                  <a:pt x="0" y="2904051"/>
                </a:lnTo>
                <a:close/>
              </a:path>
            </a:pathLst>
          </a:custGeom>
          <a:blipFill>
            <a:blip r:embed="rId3">
              <a:extLst>
                <a:ext uri="{96DAC541-7B7A-43D3-8B79-37D633B846F1}">
                  <asvg:svgBlip xmlns:asvg="http://schemas.microsoft.com/office/drawing/2016/SVG/main" xmlns="" r:embed="rId4"/>
                </a:ext>
              </a:extLst>
            </a:blip>
            <a:stretch>
              <a:fillRect l="-226741" t="-387816"/>
            </a:stretch>
          </a:blipFill>
        </p:spPr>
      </p:sp>
      <p:sp>
        <p:nvSpPr>
          <p:cNvPr id="5" name="Freeform 5"/>
          <p:cNvSpPr/>
          <p:nvPr/>
        </p:nvSpPr>
        <p:spPr>
          <a:xfrm rot="5400000">
            <a:off x="580572" y="6743248"/>
            <a:ext cx="2899484" cy="2904052"/>
          </a:xfrm>
          <a:custGeom>
            <a:avLst/>
            <a:gdLst/>
            <a:ahLst/>
            <a:cxnLst/>
            <a:rect l="l" t="t" r="r" b="b"/>
            <a:pathLst>
              <a:path w="2899484" h="2904052">
                <a:moveTo>
                  <a:pt x="0" y="0"/>
                </a:moveTo>
                <a:lnTo>
                  <a:pt x="2899484" y="0"/>
                </a:lnTo>
                <a:lnTo>
                  <a:pt x="2899484" y="2904051"/>
                </a:lnTo>
                <a:lnTo>
                  <a:pt x="0" y="2904051"/>
                </a:lnTo>
                <a:lnTo>
                  <a:pt x="0" y="0"/>
                </a:lnTo>
                <a:close/>
              </a:path>
            </a:pathLst>
          </a:custGeom>
          <a:blipFill>
            <a:blip r:embed="rId3">
              <a:extLst>
                <a:ext uri="{96DAC541-7B7A-43D3-8B79-37D633B846F1}">
                  <asvg:svgBlip xmlns:asvg="http://schemas.microsoft.com/office/drawing/2016/SVG/main" xmlns="" r:embed="rId4"/>
                </a:ext>
              </a:extLst>
            </a:blip>
            <a:stretch>
              <a:fillRect l="-226741" t="-387816"/>
            </a:stretch>
          </a:blipFill>
        </p:spPr>
      </p:sp>
      <p:sp>
        <p:nvSpPr>
          <p:cNvPr id="6" name="Freeform 6"/>
          <p:cNvSpPr/>
          <p:nvPr/>
        </p:nvSpPr>
        <p:spPr>
          <a:xfrm rot="5400000" flipV="1">
            <a:off x="15001229" y="6791344"/>
            <a:ext cx="2899484" cy="2904052"/>
          </a:xfrm>
          <a:custGeom>
            <a:avLst/>
            <a:gdLst/>
            <a:ahLst/>
            <a:cxnLst/>
            <a:rect l="l" t="t" r="r" b="b"/>
            <a:pathLst>
              <a:path w="2899484" h="2904052">
                <a:moveTo>
                  <a:pt x="0" y="2904052"/>
                </a:moveTo>
                <a:lnTo>
                  <a:pt x="2899485" y="2904052"/>
                </a:lnTo>
                <a:lnTo>
                  <a:pt x="2899485" y="0"/>
                </a:lnTo>
                <a:lnTo>
                  <a:pt x="0" y="0"/>
                </a:lnTo>
                <a:lnTo>
                  <a:pt x="0" y="2904052"/>
                </a:lnTo>
                <a:close/>
              </a:path>
            </a:pathLst>
          </a:custGeom>
          <a:blipFill>
            <a:blip r:embed="rId3">
              <a:extLst>
                <a:ext uri="{96DAC541-7B7A-43D3-8B79-37D633B846F1}">
                  <asvg:svgBlip xmlns:asvg="http://schemas.microsoft.com/office/drawing/2016/SVG/main" xmlns="" r:embed="rId4"/>
                </a:ext>
              </a:extLst>
            </a:blip>
            <a:stretch>
              <a:fillRect l="-226741" t="-387816"/>
            </a:stretch>
          </a:blipFill>
        </p:spPr>
      </p:sp>
      <p:sp>
        <p:nvSpPr>
          <p:cNvPr id="7" name="Freeform 7"/>
          <p:cNvSpPr/>
          <p:nvPr/>
        </p:nvSpPr>
        <p:spPr>
          <a:xfrm rot="-64842" flipV="1">
            <a:off x="14265950" y="7646948"/>
            <a:ext cx="1992605" cy="326519"/>
          </a:xfrm>
          <a:custGeom>
            <a:avLst/>
            <a:gdLst/>
            <a:ahLst/>
            <a:cxnLst/>
            <a:rect l="l" t="t" r="r" b="b"/>
            <a:pathLst>
              <a:path w="1992605" h="326519">
                <a:moveTo>
                  <a:pt x="0" y="326519"/>
                </a:moveTo>
                <a:lnTo>
                  <a:pt x="1992605" y="326519"/>
                </a:lnTo>
                <a:lnTo>
                  <a:pt x="1992605" y="0"/>
                </a:lnTo>
                <a:lnTo>
                  <a:pt x="0" y="0"/>
                </a:lnTo>
                <a:lnTo>
                  <a:pt x="0" y="326519"/>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64842" flipH="1" flipV="1">
            <a:off x="2158062" y="7570831"/>
            <a:ext cx="2266970" cy="371478"/>
          </a:xfrm>
          <a:custGeom>
            <a:avLst/>
            <a:gdLst/>
            <a:ahLst/>
            <a:cxnLst/>
            <a:rect l="l" t="t" r="r" b="b"/>
            <a:pathLst>
              <a:path w="2266970" h="371478">
                <a:moveTo>
                  <a:pt x="2266970" y="371478"/>
                </a:moveTo>
                <a:lnTo>
                  <a:pt x="0" y="371478"/>
                </a:lnTo>
                <a:lnTo>
                  <a:pt x="0" y="0"/>
                </a:lnTo>
                <a:lnTo>
                  <a:pt x="2266970" y="0"/>
                </a:lnTo>
                <a:lnTo>
                  <a:pt x="2266970" y="371478"/>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TextBox 9"/>
          <p:cNvSpPr txBox="1"/>
          <p:nvPr/>
        </p:nvSpPr>
        <p:spPr>
          <a:xfrm>
            <a:off x="2278585" y="1930834"/>
            <a:ext cx="13730829" cy="6312536"/>
          </a:xfrm>
          <a:prstGeom prst="rect">
            <a:avLst/>
          </a:prstGeom>
        </p:spPr>
        <p:txBody>
          <a:bodyPr lIns="0" tIns="0" rIns="0" bIns="0" rtlCol="0" anchor="t">
            <a:spAutoFit/>
          </a:bodyPr>
          <a:lstStyle/>
          <a:p>
            <a:pPr algn="ctr">
              <a:lnSpc>
                <a:spcPts val="25339"/>
              </a:lnSpc>
              <a:spcBef>
                <a:spcPct val="0"/>
              </a:spcBef>
            </a:pPr>
            <a:r>
              <a:rPr lang="en-US" sz="18099" spc="-398">
                <a:solidFill>
                  <a:srgbClr val="3D2007"/>
                </a:solidFill>
                <a:latin typeface="Girassol"/>
                <a:ea typeface="Girassol"/>
                <a:cs typeface="Girassol"/>
                <a:sym typeface="Girassol"/>
              </a:rPr>
              <a:t>LA SUPERBIA IN LETTERATURA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a:off x="716617" y="6198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5400000">
            <a:off x="13637835" y="6198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rot="-10800000">
            <a:off x="13637835" y="568010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rot="-5400000">
            <a:off x="716617" y="568010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213527">
            <a:off x="13694990" y="1707216"/>
            <a:ext cx="3167294" cy="1939968"/>
          </a:xfrm>
          <a:custGeom>
            <a:avLst/>
            <a:gdLst/>
            <a:ahLst/>
            <a:cxnLst/>
            <a:rect l="l" t="t" r="r" b="b"/>
            <a:pathLst>
              <a:path w="3167294" h="1939968">
                <a:moveTo>
                  <a:pt x="0" y="0"/>
                </a:moveTo>
                <a:lnTo>
                  <a:pt x="3167294" y="0"/>
                </a:lnTo>
                <a:lnTo>
                  <a:pt x="3167294" y="1939968"/>
                </a:lnTo>
                <a:lnTo>
                  <a:pt x="0" y="193996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a:off x="4831417" y="1610786"/>
            <a:ext cx="7665487" cy="7275244"/>
          </a:xfrm>
          <a:custGeom>
            <a:avLst/>
            <a:gdLst/>
            <a:ahLst/>
            <a:cxnLst/>
            <a:rect l="l" t="t" r="r" b="b"/>
            <a:pathLst>
              <a:path w="7665487" h="7275244">
                <a:moveTo>
                  <a:pt x="0" y="0"/>
                </a:moveTo>
                <a:lnTo>
                  <a:pt x="7665488" y="0"/>
                </a:lnTo>
                <a:lnTo>
                  <a:pt x="7665488" y="7275244"/>
                </a:lnTo>
                <a:lnTo>
                  <a:pt x="0" y="7275244"/>
                </a:lnTo>
                <a:lnTo>
                  <a:pt x="0" y="0"/>
                </a:lnTo>
                <a:close/>
              </a:path>
            </a:pathLst>
          </a:custGeom>
          <a:blipFill>
            <a:blip r:embed="rId7">
              <a:alphaModFix amt="20999"/>
              <a:extLst>
                <a:ext uri="{96DAC541-7B7A-43D3-8B79-37D633B846F1}">
                  <asvg:svgBlip xmlns:asvg="http://schemas.microsoft.com/office/drawing/2016/SVG/main" xmlns="" r:embed="rId8"/>
                </a:ext>
              </a:extLst>
            </a:blip>
            <a:stretch>
              <a:fillRect/>
            </a:stretch>
          </a:blipFill>
        </p:spPr>
      </p:sp>
      <p:sp>
        <p:nvSpPr>
          <p:cNvPr id="9" name="TextBox 9"/>
          <p:cNvSpPr txBox="1"/>
          <p:nvPr/>
        </p:nvSpPr>
        <p:spPr>
          <a:xfrm>
            <a:off x="2774017" y="4267167"/>
            <a:ext cx="9012180" cy="4618863"/>
          </a:xfrm>
          <a:prstGeom prst="rect">
            <a:avLst/>
          </a:prstGeom>
        </p:spPr>
        <p:txBody>
          <a:bodyPr lIns="0" tIns="0" rIns="0" bIns="0" rtlCol="0" anchor="t">
            <a:spAutoFit/>
          </a:bodyPr>
          <a:lstStyle/>
          <a:p>
            <a:pPr algn="ctr">
              <a:lnSpc>
                <a:spcPts val="5301"/>
              </a:lnSpc>
            </a:pPr>
            <a:r>
              <a:rPr lang="en-US" sz="3100" b="1">
                <a:solidFill>
                  <a:srgbClr val="000000"/>
                </a:solidFill>
                <a:latin typeface="TT Hazelnuts Bold"/>
                <a:ea typeface="TT Hazelnuts Bold"/>
                <a:cs typeface="TT Hazelnuts Bold"/>
                <a:sym typeface="TT Hazelnuts Bold"/>
              </a:rPr>
              <a:t>In "Frankenstein" la superbia è rappresentata dal protagonista, Victor Frankenstein. </a:t>
            </a:r>
          </a:p>
          <a:p>
            <a:pPr algn="ctr">
              <a:lnSpc>
                <a:spcPts val="5301"/>
              </a:lnSpc>
            </a:pPr>
            <a:r>
              <a:rPr lang="en-US" sz="3100" b="1">
                <a:solidFill>
                  <a:srgbClr val="000000"/>
                </a:solidFill>
                <a:latin typeface="TT Hazelnuts Bold"/>
                <a:ea typeface="TT Hazelnuts Bold"/>
                <a:cs typeface="TT Hazelnuts Bold"/>
                <a:sym typeface="TT Hazelnuts Bold"/>
              </a:rPr>
              <a:t>È un giovane scienziato che, dopo molti studi, ha intenzione di creare un essere umano; la superbia è visibile nella sua convinzione di poter diventare un Dio, ma la sua creazione segnerà la sua rovina.</a:t>
            </a:r>
          </a:p>
        </p:txBody>
      </p:sp>
      <p:sp>
        <p:nvSpPr>
          <p:cNvPr id="10" name="TextBox 10"/>
          <p:cNvSpPr txBox="1"/>
          <p:nvPr/>
        </p:nvSpPr>
        <p:spPr>
          <a:xfrm>
            <a:off x="1762045" y="1344086"/>
            <a:ext cx="10293163" cy="2258067"/>
          </a:xfrm>
          <a:prstGeom prst="rect">
            <a:avLst/>
          </a:prstGeom>
        </p:spPr>
        <p:txBody>
          <a:bodyPr lIns="0" tIns="0" rIns="0" bIns="0" rtlCol="0" anchor="t">
            <a:spAutoFit/>
          </a:bodyPr>
          <a:lstStyle/>
          <a:p>
            <a:pPr algn="ctr">
              <a:lnSpc>
                <a:spcPts val="18339"/>
              </a:lnSpc>
              <a:spcBef>
                <a:spcPct val="0"/>
              </a:spcBef>
            </a:pPr>
            <a:r>
              <a:rPr lang="en-US" sz="13099" spc="419">
                <a:solidFill>
                  <a:srgbClr val="3D2007"/>
                </a:solidFill>
                <a:latin typeface="Girassol"/>
                <a:ea typeface="Girassol"/>
                <a:cs typeface="Girassol"/>
                <a:sym typeface="Girassol"/>
              </a:rPr>
              <a:t>Frankenstein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a:off x="1028700" y="1469401"/>
            <a:ext cx="5559552" cy="521208"/>
          </a:xfrm>
          <a:custGeom>
            <a:avLst/>
            <a:gdLst/>
            <a:ahLst/>
            <a:cxnLst/>
            <a:rect l="l" t="t" r="r" b="b"/>
            <a:pathLst>
              <a:path w="5559552" h="521208">
                <a:moveTo>
                  <a:pt x="0" y="0"/>
                </a:moveTo>
                <a:lnTo>
                  <a:pt x="5559552" y="0"/>
                </a:lnTo>
                <a:lnTo>
                  <a:pt x="5559552" y="521208"/>
                </a:lnTo>
                <a:lnTo>
                  <a:pt x="0" y="52120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184621" y="2277590"/>
            <a:ext cx="7247709" cy="3908839"/>
          </a:xfrm>
          <a:prstGeom prst="rect">
            <a:avLst/>
          </a:prstGeom>
        </p:spPr>
        <p:txBody>
          <a:bodyPr lIns="0" tIns="0" rIns="0" bIns="0" rtlCol="0" anchor="t">
            <a:spAutoFit/>
          </a:bodyPr>
          <a:lstStyle/>
          <a:p>
            <a:pPr algn="ctr">
              <a:lnSpc>
                <a:spcPts val="4473"/>
              </a:lnSpc>
            </a:pPr>
            <a:r>
              <a:rPr lang="en-US" sz="3064" b="1">
                <a:solidFill>
                  <a:srgbClr val="3D2007"/>
                </a:solidFill>
                <a:latin typeface="TT Hazelnuts Bold"/>
                <a:ea typeface="TT Hazelnuts Bold"/>
                <a:cs typeface="TT Hazelnuts Bold"/>
                <a:sym typeface="TT Hazelnuts Bold"/>
              </a:rPr>
              <a:t>Quando vede la sua creatura in vita, Victor fugge e la abbandona a sé stessa; per questo la sete di vendetta del "mostro", evitato da tutto il genere umano per via del suo aspetto, rovinerà la vita dello scienziato, ferendo le persone più care a lui.</a:t>
            </a:r>
          </a:p>
        </p:txBody>
      </p:sp>
      <p:sp>
        <p:nvSpPr>
          <p:cNvPr id="5" name="Freeform 5"/>
          <p:cNvSpPr/>
          <p:nvPr/>
        </p:nvSpPr>
        <p:spPr>
          <a:xfrm>
            <a:off x="9144000" y="1730005"/>
            <a:ext cx="8663151" cy="7061220"/>
          </a:xfrm>
          <a:custGeom>
            <a:avLst/>
            <a:gdLst/>
            <a:ahLst/>
            <a:cxnLst/>
            <a:rect l="l" t="t" r="r" b="b"/>
            <a:pathLst>
              <a:path w="8663151" h="7061220">
                <a:moveTo>
                  <a:pt x="0" y="0"/>
                </a:moveTo>
                <a:lnTo>
                  <a:pt x="8663151" y="0"/>
                </a:lnTo>
                <a:lnTo>
                  <a:pt x="8663151" y="7061220"/>
                </a:lnTo>
                <a:lnTo>
                  <a:pt x="0" y="7061220"/>
                </a:lnTo>
                <a:lnTo>
                  <a:pt x="0" y="0"/>
                </a:lnTo>
                <a:close/>
              </a:path>
            </a:pathLst>
          </a:custGeom>
          <a:blipFill>
            <a:blip r:embed="rId5"/>
            <a:stretch>
              <a:fillRect/>
            </a:stretch>
          </a:blipFill>
        </p:spPr>
      </p:sp>
      <p:sp>
        <p:nvSpPr>
          <p:cNvPr id="6" name="TextBox 6"/>
          <p:cNvSpPr txBox="1"/>
          <p:nvPr/>
        </p:nvSpPr>
        <p:spPr>
          <a:xfrm>
            <a:off x="184621" y="6982004"/>
            <a:ext cx="8577497" cy="2784889"/>
          </a:xfrm>
          <a:prstGeom prst="rect">
            <a:avLst/>
          </a:prstGeom>
        </p:spPr>
        <p:txBody>
          <a:bodyPr lIns="0" tIns="0" rIns="0" bIns="0" rtlCol="0" anchor="t">
            <a:spAutoFit/>
          </a:bodyPr>
          <a:lstStyle/>
          <a:p>
            <a:pPr algn="l">
              <a:lnSpc>
                <a:spcPts val="4473"/>
              </a:lnSpc>
            </a:pPr>
            <a:r>
              <a:rPr lang="en-US" sz="3064" b="1">
                <a:solidFill>
                  <a:srgbClr val="3D2007"/>
                </a:solidFill>
                <a:latin typeface="TT Hazelnuts Bold"/>
                <a:ea typeface="TT Hazelnuts Bold"/>
                <a:cs typeface="TT Hazelnuts Bold"/>
                <a:sym typeface="TT Hazelnuts Bold"/>
              </a:rPr>
              <a:t>La superbia di Frankestein lo porta a pensare di essere superiore, quasi come un Dio; poi lo porta a chiudersi in sé stesso e a perdere tutto ciò a cui tiene, rivelandosi come una forza negativa che annienta l'uomo.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a:off x="8513387" y="3709818"/>
            <a:ext cx="9117176" cy="6047605"/>
          </a:xfrm>
          <a:custGeom>
            <a:avLst/>
            <a:gdLst/>
            <a:ahLst/>
            <a:cxnLst/>
            <a:rect l="l" t="t" r="r" b="b"/>
            <a:pathLst>
              <a:path w="9117176" h="6047605">
                <a:moveTo>
                  <a:pt x="0" y="0"/>
                </a:moveTo>
                <a:lnTo>
                  <a:pt x="9117177" y="0"/>
                </a:lnTo>
                <a:lnTo>
                  <a:pt x="9117177" y="6047605"/>
                </a:lnTo>
                <a:lnTo>
                  <a:pt x="0" y="6047605"/>
                </a:lnTo>
                <a:lnTo>
                  <a:pt x="0" y="0"/>
                </a:lnTo>
                <a:close/>
              </a:path>
            </a:pathLst>
          </a:custGeom>
          <a:blipFill>
            <a:blip r:embed="rId3"/>
            <a:stretch>
              <a:fillRect/>
            </a:stretch>
          </a:blipFill>
        </p:spPr>
      </p:sp>
      <p:sp>
        <p:nvSpPr>
          <p:cNvPr id="4" name="Freeform 4"/>
          <p:cNvSpPr/>
          <p:nvPr/>
        </p:nvSpPr>
        <p:spPr>
          <a:xfrm>
            <a:off x="0" y="0"/>
            <a:ext cx="18288000" cy="2161309"/>
          </a:xfrm>
          <a:custGeom>
            <a:avLst/>
            <a:gdLst/>
            <a:ahLst/>
            <a:cxnLst/>
            <a:rect l="l" t="t" r="r" b="b"/>
            <a:pathLst>
              <a:path w="18288000" h="2161309">
                <a:moveTo>
                  <a:pt x="0" y="0"/>
                </a:moveTo>
                <a:lnTo>
                  <a:pt x="18288000" y="0"/>
                </a:lnTo>
                <a:lnTo>
                  <a:pt x="18288000" y="2161309"/>
                </a:lnTo>
                <a:lnTo>
                  <a:pt x="0" y="2161309"/>
                </a:lnTo>
                <a:lnTo>
                  <a:pt x="0" y="0"/>
                </a:lnTo>
                <a:close/>
              </a:path>
            </a:pathLst>
          </a:custGeom>
          <a:blipFill>
            <a:blip r:embed="rId4">
              <a:alphaModFix amt="44999"/>
              <a:extLst>
                <a:ext uri="{96DAC541-7B7A-43D3-8B79-37D633B846F1}">
                  <asvg:svgBlip xmlns:asvg="http://schemas.microsoft.com/office/drawing/2016/SVG/main" xmlns="" r:embed="rId5"/>
                </a:ext>
              </a:extLst>
            </a:blip>
            <a:stretch>
              <a:fillRect/>
            </a:stretch>
          </a:blipFill>
        </p:spPr>
      </p:sp>
      <p:sp>
        <p:nvSpPr>
          <p:cNvPr id="5" name="TextBox 5"/>
          <p:cNvSpPr txBox="1"/>
          <p:nvPr/>
        </p:nvSpPr>
        <p:spPr>
          <a:xfrm>
            <a:off x="2345623" y="952500"/>
            <a:ext cx="13596754" cy="1688338"/>
          </a:xfrm>
          <a:prstGeom prst="rect">
            <a:avLst/>
          </a:prstGeom>
        </p:spPr>
        <p:txBody>
          <a:bodyPr lIns="0" tIns="0" rIns="0" bIns="0" rtlCol="0" anchor="t">
            <a:spAutoFit/>
          </a:bodyPr>
          <a:lstStyle/>
          <a:p>
            <a:pPr algn="l">
              <a:lnSpc>
                <a:spcPts val="4525"/>
              </a:lnSpc>
            </a:pPr>
            <a:r>
              <a:rPr lang="en-US" sz="3099" b="1">
                <a:solidFill>
                  <a:srgbClr val="3D2007"/>
                </a:solidFill>
                <a:latin typeface="TT Hazelnuts Bold"/>
                <a:ea typeface="TT Hazelnuts Bold"/>
                <a:cs typeface="TT Hazelnuts Bold"/>
                <a:sym typeface="TT Hazelnuts Bold"/>
              </a:rPr>
              <a:t>Quando Victor incontra Walton, un esploratore inglese con il sogno di scoprire il Polo Nord, si rivede molto in lui, poiché anche il capitano vuole arrivare dove l'essere umano non si è mai spinto prima.</a:t>
            </a:r>
          </a:p>
        </p:txBody>
      </p:sp>
      <p:sp>
        <p:nvSpPr>
          <p:cNvPr id="6" name="TextBox 6"/>
          <p:cNvSpPr txBox="1"/>
          <p:nvPr/>
        </p:nvSpPr>
        <p:spPr>
          <a:xfrm>
            <a:off x="338005" y="3643143"/>
            <a:ext cx="7752565" cy="6044565"/>
          </a:xfrm>
          <a:prstGeom prst="rect">
            <a:avLst/>
          </a:prstGeom>
        </p:spPr>
        <p:txBody>
          <a:bodyPr lIns="0" tIns="0" rIns="0" bIns="0" rtlCol="0" anchor="t">
            <a:spAutoFit/>
          </a:bodyPr>
          <a:lstStyle/>
          <a:p>
            <a:pPr algn="ctr">
              <a:lnSpc>
                <a:spcPts val="4380"/>
              </a:lnSpc>
            </a:pPr>
            <a:r>
              <a:rPr lang="en-US" sz="3000" b="1">
                <a:solidFill>
                  <a:srgbClr val="3D2007"/>
                </a:solidFill>
                <a:latin typeface="TT Hazelnuts Bold"/>
                <a:ea typeface="TT Hazelnuts Bold"/>
                <a:cs typeface="TT Hazelnuts Bold"/>
                <a:sym typeface="TT Hazelnuts Bold"/>
              </a:rPr>
              <a:t>La superbia di Walton non prende il controllo dell'uomo; infatti, dopo aver sentito la storia di Frankestein, che ha voluto narrargli la sua vita e i suoi errori, decide di tornare a Londra dalla sorella e non affrontare il viaggio nel Polo Nord.</a:t>
            </a:r>
          </a:p>
          <a:p>
            <a:pPr algn="ctr">
              <a:lnSpc>
                <a:spcPts val="4380"/>
              </a:lnSpc>
            </a:pPr>
            <a:endParaRPr lang="en-US" sz="3000" b="1">
              <a:solidFill>
                <a:srgbClr val="3D2007"/>
              </a:solidFill>
              <a:latin typeface="TT Hazelnuts Bold"/>
              <a:ea typeface="TT Hazelnuts Bold"/>
              <a:cs typeface="TT Hazelnuts Bold"/>
              <a:sym typeface="TT Hazelnuts Bold"/>
            </a:endParaRPr>
          </a:p>
          <a:p>
            <a:pPr algn="ctr">
              <a:lnSpc>
                <a:spcPts val="4380"/>
              </a:lnSpc>
            </a:pPr>
            <a:r>
              <a:rPr lang="en-US" sz="3000" b="1">
                <a:solidFill>
                  <a:srgbClr val="3D2007"/>
                </a:solidFill>
                <a:latin typeface="TT Hazelnuts Bold"/>
                <a:ea typeface="TT Hazelnuts Bold"/>
                <a:cs typeface="TT Hazelnuts Bold"/>
                <a:sym typeface="TT Hazelnuts Bold"/>
              </a:rPr>
              <a:t>Il romanzo si conclude con il rifiuto della superbia da parte di Robert Walton, che impara a dare importanza alla vita e alla famiglia piuttosto che al suo ego.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a:off x="716617" y="619800"/>
            <a:ext cx="2832121" cy="2832121"/>
          </a:xfrm>
          <a:custGeom>
            <a:avLst/>
            <a:gdLst/>
            <a:ahLst/>
            <a:cxnLst/>
            <a:rect l="l" t="t" r="r" b="b"/>
            <a:pathLst>
              <a:path w="2832121" h="2832121">
                <a:moveTo>
                  <a:pt x="0" y="0"/>
                </a:moveTo>
                <a:lnTo>
                  <a:pt x="2832121" y="0"/>
                </a:lnTo>
                <a:lnTo>
                  <a:pt x="2832121" y="2832121"/>
                </a:lnTo>
                <a:lnTo>
                  <a:pt x="0" y="283212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5400000">
            <a:off x="14920514" y="619800"/>
            <a:ext cx="2832121" cy="2832121"/>
          </a:xfrm>
          <a:custGeom>
            <a:avLst/>
            <a:gdLst/>
            <a:ahLst/>
            <a:cxnLst/>
            <a:rect l="l" t="t" r="r" b="b"/>
            <a:pathLst>
              <a:path w="2832121" h="2832121">
                <a:moveTo>
                  <a:pt x="0" y="0"/>
                </a:moveTo>
                <a:lnTo>
                  <a:pt x="2832121" y="0"/>
                </a:lnTo>
                <a:lnTo>
                  <a:pt x="2832121" y="2832121"/>
                </a:lnTo>
                <a:lnTo>
                  <a:pt x="0" y="283212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rot="-10800000">
            <a:off x="14920514" y="6962780"/>
            <a:ext cx="2832121" cy="2832121"/>
          </a:xfrm>
          <a:custGeom>
            <a:avLst/>
            <a:gdLst/>
            <a:ahLst/>
            <a:cxnLst/>
            <a:rect l="l" t="t" r="r" b="b"/>
            <a:pathLst>
              <a:path w="2832121" h="2832121">
                <a:moveTo>
                  <a:pt x="0" y="0"/>
                </a:moveTo>
                <a:lnTo>
                  <a:pt x="2832121" y="0"/>
                </a:lnTo>
                <a:lnTo>
                  <a:pt x="2832121" y="2832121"/>
                </a:lnTo>
                <a:lnTo>
                  <a:pt x="0" y="283212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rot="-5400000">
            <a:off x="716617" y="7026344"/>
            <a:ext cx="2768557" cy="2768557"/>
          </a:xfrm>
          <a:custGeom>
            <a:avLst/>
            <a:gdLst/>
            <a:ahLst/>
            <a:cxnLst/>
            <a:rect l="l" t="t" r="r" b="b"/>
            <a:pathLst>
              <a:path w="2768557" h="2768557">
                <a:moveTo>
                  <a:pt x="0" y="0"/>
                </a:moveTo>
                <a:lnTo>
                  <a:pt x="2768558" y="0"/>
                </a:lnTo>
                <a:lnTo>
                  <a:pt x="2768558" y="2768557"/>
                </a:lnTo>
                <a:lnTo>
                  <a:pt x="0" y="276855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1415895" y="1281465"/>
            <a:ext cx="3678589" cy="3862035"/>
          </a:xfrm>
          <a:custGeom>
            <a:avLst/>
            <a:gdLst/>
            <a:ahLst/>
            <a:cxnLst/>
            <a:rect l="l" t="t" r="r" b="b"/>
            <a:pathLst>
              <a:path w="3678589" h="3862035">
                <a:moveTo>
                  <a:pt x="0" y="0"/>
                </a:moveTo>
                <a:lnTo>
                  <a:pt x="3678588" y="0"/>
                </a:lnTo>
                <a:lnTo>
                  <a:pt x="3678588" y="3862035"/>
                </a:lnTo>
                <a:lnTo>
                  <a:pt x="0" y="3862035"/>
                </a:lnTo>
                <a:lnTo>
                  <a:pt x="0" y="0"/>
                </a:lnTo>
                <a:close/>
              </a:path>
            </a:pathLst>
          </a:custGeom>
          <a:blipFill>
            <a:blip r:embed="rId5">
              <a:alphaModFix amt="52000"/>
              <a:extLst>
                <a:ext uri="{96DAC541-7B7A-43D3-8B79-37D633B846F1}">
                  <asvg:svgBlip xmlns:asvg="http://schemas.microsoft.com/office/drawing/2016/SVG/main" xmlns="" r:embed="rId6"/>
                </a:ext>
              </a:extLst>
            </a:blip>
            <a:stretch>
              <a:fillRect/>
            </a:stretch>
          </a:blipFill>
        </p:spPr>
      </p:sp>
      <p:sp>
        <p:nvSpPr>
          <p:cNvPr id="8" name="TextBox 8"/>
          <p:cNvSpPr txBox="1"/>
          <p:nvPr/>
        </p:nvSpPr>
        <p:spPr>
          <a:xfrm>
            <a:off x="1415895" y="1106356"/>
            <a:ext cx="9409459" cy="1668510"/>
          </a:xfrm>
          <a:prstGeom prst="rect">
            <a:avLst/>
          </a:prstGeom>
        </p:spPr>
        <p:txBody>
          <a:bodyPr lIns="0" tIns="0" rIns="0" bIns="0" rtlCol="0" anchor="t">
            <a:spAutoFit/>
          </a:bodyPr>
          <a:lstStyle/>
          <a:p>
            <a:pPr algn="l">
              <a:lnSpc>
                <a:spcPts val="13681"/>
              </a:lnSpc>
              <a:spcBef>
                <a:spcPct val="0"/>
              </a:spcBef>
            </a:pPr>
            <a:r>
              <a:rPr lang="en-US" sz="9772" spc="312">
                <a:solidFill>
                  <a:srgbClr val="3D2007"/>
                </a:solidFill>
                <a:latin typeface="Girassol"/>
                <a:ea typeface="Girassol"/>
                <a:cs typeface="Girassol"/>
                <a:sym typeface="Girassol"/>
              </a:rPr>
              <a:t>Delitto e Castigo</a:t>
            </a:r>
          </a:p>
        </p:txBody>
      </p:sp>
      <p:sp>
        <p:nvSpPr>
          <p:cNvPr id="9" name="TextBox 9"/>
          <p:cNvSpPr txBox="1"/>
          <p:nvPr/>
        </p:nvSpPr>
        <p:spPr>
          <a:xfrm>
            <a:off x="5734837" y="3474228"/>
            <a:ext cx="10601737" cy="4904613"/>
          </a:xfrm>
          <a:prstGeom prst="rect">
            <a:avLst/>
          </a:prstGeom>
        </p:spPr>
        <p:txBody>
          <a:bodyPr lIns="0" tIns="0" rIns="0" bIns="0" rtlCol="0" anchor="t">
            <a:spAutoFit/>
          </a:bodyPr>
          <a:lstStyle/>
          <a:p>
            <a:pPr algn="ctr">
              <a:lnSpc>
                <a:spcPts val="6558"/>
              </a:lnSpc>
            </a:pPr>
            <a:r>
              <a:rPr lang="en-US" sz="3835" b="1">
                <a:solidFill>
                  <a:srgbClr val="3D2007"/>
                </a:solidFill>
                <a:latin typeface="TT Hazelnuts Bold"/>
                <a:ea typeface="TT Hazelnuts Bold"/>
                <a:cs typeface="TT Hazelnuts Bold"/>
                <a:sym typeface="TT Hazelnuts Bold"/>
              </a:rPr>
              <a:t>In "Delitto e Castigo" la superbia è un tema centrale  e si manifesta soprattutto nel protagonista, Raskol'nikov, che si sente al di sopra delle leggi morali a causa della sua superiorità intellettuale; ciò lo porta a commettere un delitto.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a:off x="1978078" y="1469401"/>
            <a:ext cx="5559552" cy="521208"/>
          </a:xfrm>
          <a:custGeom>
            <a:avLst/>
            <a:gdLst/>
            <a:ahLst/>
            <a:cxnLst/>
            <a:rect l="l" t="t" r="r" b="b"/>
            <a:pathLst>
              <a:path w="5559552" h="521208">
                <a:moveTo>
                  <a:pt x="0" y="0"/>
                </a:moveTo>
                <a:lnTo>
                  <a:pt x="5559552" y="0"/>
                </a:lnTo>
                <a:lnTo>
                  <a:pt x="5559552" y="521208"/>
                </a:lnTo>
                <a:lnTo>
                  <a:pt x="0" y="52120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0039118" y="1730005"/>
            <a:ext cx="7220182" cy="7220182"/>
          </a:xfrm>
          <a:custGeom>
            <a:avLst/>
            <a:gdLst/>
            <a:ahLst/>
            <a:cxnLst/>
            <a:rect l="l" t="t" r="r" b="b"/>
            <a:pathLst>
              <a:path w="7220182" h="7220182">
                <a:moveTo>
                  <a:pt x="0" y="0"/>
                </a:moveTo>
                <a:lnTo>
                  <a:pt x="7220182" y="0"/>
                </a:lnTo>
                <a:lnTo>
                  <a:pt x="7220182" y="7220182"/>
                </a:lnTo>
                <a:lnTo>
                  <a:pt x="0" y="7220182"/>
                </a:lnTo>
                <a:lnTo>
                  <a:pt x="0" y="0"/>
                </a:lnTo>
                <a:close/>
              </a:path>
            </a:pathLst>
          </a:custGeom>
          <a:blipFill>
            <a:blip r:embed="rId5">
              <a:alphaModFix amt="77000"/>
            </a:blip>
            <a:stretch>
              <a:fillRect/>
            </a:stretch>
          </a:blipFill>
        </p:spPr>
      </p:sp>
      <p:sp>
        <p:nvSpPr>
          <p:cNvPr id="5" name="TextBox 5"/>
          <p:cNvSpPr txBox="1"/>
          <p:nvPr/>
        </p:nvSpPr>
        <p:spPr>
          <a:xfrm>
            <a:off x="371707" y="1958504"/>
            <a:ext cx="8772293" cy="7299796"/>
          </a:xfrm>
          <a:prstGeom prst="rect">
            <a:avLst/>
          </a:prstGeom>
        </p:spPr>
        <p:txBody>
          <a:bodyPr lIns="0" tIns="0" rIns="0" bIns="0" rtlCol="0" anchor="t">
            <a:spAutoFit/>
          </a:bodyPr>
          <a:lstStyle/>
          <a:p>
            <a:pPr algn="ctr">
              <a:lnSpc>
                <a:spcPts val="5313"/>
              </a:lnSpc>
            </a:pPr>
            <a:r>
              <a:rPr lang="en-US" sz="3639" b="1">
                <a:solidFill>
                  <a:srgbClr val="3D2007"/>
                </a:solidFill>
                <a:latin typeface="TT Hazelnuts Bold"/>
                <a:ea typeface="TT Hazelnuts Bold"/>
                <a:cs typeface="TT Hazelnuts Bold"/>
                <a:sym typeface="TT Hazelnuts Bold"/>
              </a:rPr>
              <a:t>Durante il corso della storia Raskol'nikov sviluppa la sua teoria, secondo la quale alcune persone, tra le quali si colloca, sono "straordinarie", cioè si trovano al di sopra della legge e possono infrangerla; per via di questa convinzione, uccide una vecchia usuraia e la sorella, che considera senza valore. Il delitto lo porta ad un profondo tormento interiore e all'isolamento.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2028" b="-82028"/>
            </a:stretch>
          </a:blipFill>
        </p:spPr>
      </p:sp>
      <p:sp>
        <p:nvSpPr>
          <p:cNvPr id="3" name="Freeform 3"/>
          <p:cNvSpPr/>
          <p:nvPr/>
        </p:nvSpPr>
        <p:spPr>
          <a:xfrm>
            <a:off x="0" y="0"/>
            <a:ext cx="18288000" cy="2161309"/>
          </a:xfrm>
          <a:custGeom>
            <a:avLst/>
            <a:gdLst/>
            <a:ahLst/>
            <a:cxnLst/>
            <a:rect l="l" t="t" r="r" b="b"/>
            <a:pathLst>
              <a:path w="18288000" h="2161309">
                <a:moveTo>
                  <a:pt x="0" y="0"/>
                </a:moveTo>
                <a:lnTo>
                  <a:pt x="18288000" y="0"/>
                </a:lnTo>
                <a:lnTo>
                  <a:pt x="18288000" y="2161309"/>
                </a:lnTo>
                <a:lnTo>
                  <a:pt x="0" y="2161309"/>
                </a:lnTo>
                <a:lnTo>
                  <a:pt x="0" y="0"/>
                </a:lnTo>
                <a:close/>
              </a:path>
            </a:pathLst>
          </a:custGeom>
          <a:blipFill>
            <a:blip r:embed="rId3">
              <a:alphaModFix amt="44999"/>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028700" y="2235607"/>
            <a:ext cx="6851959" cy="6851959"/>
          </a:xfrm>
          <a:custGeom>
            <a:avLst/>
            <a:gdLst/>
            <a:ahLst/>
            <a:cxnLst/>
            <a:rect l="l" t="t" r="r" b="b"/>
            <a:pathLst>
              <a:path w="6851959" h="6851959">
                <a:moveTo>
                  <a:pt x="0" y="0"/>
                </a:moveTo>
                <a:lnTo>
                  <a:pt x="6851959" y="0"/>
                </a:lnTo>
                <a:lnTo>
                  <a:pt x="6851959" y="6851959"/>
                </a:lnTo>
                <a:lnTo>
                  <a:pt x="0" y="6851959"/>
                </a:lnTo>
                <a:lnTo>
                  <a:pt x="0" y="0"/>
                </a:lnTo>
                <a:close/>
              </a:path>
            </a:pathLst>
          </a:custGeom>
          <a:blipFill>
            <a:blip r:embed="rId5"/>
            <a:stretch>
              <a:fillRect/>
            </a:stretch>
          </a:blipFill>
          <a:ln cap="rnd">
            <a:noFill/>
            <a:prstDash val="solid"/>
            <a:round/>
          </a:ln>
        </p:spPr>
      </p:sp>
      <p:sp>
        <p:nvSpPr>
          <p:cNvPr id="5" name="TextBox 5"/>
          <p:cNvSpPr txBox="1"/>
          <p:nvPr/>
        </p:nvSpPr>
        <p:spPr>
          <a:xfrm>
            <a:off x="9144000" y="2149882"/>
            <a:ext cx="8115300" cy="7300010"/>
          </a:xfrm>
          <a:prstGeom prst="rect">
            <a:avLst/>
          </a:prstGeom>
        </p:spPr>
        <p:txBody>
          <a:bodyPr lIns="0" tIns="0" rIns="0" bIns="0" rtlCol="0" anchor="t">
            <a:spAutoFit/>
          </a:bodyPr>
          <a:lstStyle/>
          <a:p>
            <a:pPr algn="ctr">
              <a:lnSpc>
                <a:spcPts val="5304"/>
              </a:lnSpc>
            </a:pPr>
            <a:r>
              <a:rPr lang="en-US" sz="3633" b="1">
                <a:solidFill>
                  <a:srgbClr val="3D2007"/>
                </a:solidFill>
                <a:latin typeface="TT Hazelnuts Bold"/>
                <a:ea typeface="TT Hazelnuts Bold"/>
                <a:cs typeface="TT Hazelnuts Bold"/>
                <a:sym typeface="TT Hazelnuts Bold"/>
              </a:rPr>
              <a:t>La superbia di Raskol'nikov è contrapposta all'umiltà di Sonja, la donna amata dal protagonista, che nonostante le sue sofferenze non perde mai la speranza e la fede in Dio. </a:t>
            </a:r>
          </a:p>
          <a:p>
            <a:pPr algn="ctr">
              <a:lnSpc>
                <a:spcPts val="5304"/>
              </a:lnSpc>
            </a:pPr>
            <a:r>
              <a:rPr lang="en-US" sz="3633" b="1">
                <a:solidFill>
                  <a:srgbClr val="3D2007"/>
                </a:solidFill>
                <a:latin typeface="TT Hazelnuts Bold"/>
                <a:ea typeface="TT Hazelnuts Bold"/>
                <a:cs typeface="TT Hazelnuts Bold"/>
                <a:sym typeface="TT Hazelnuts Bold"/>
              </a:rPr>
              <a:t>Attraverso la fede della ragazza, Rodion riesce a redimersi e a riconoscere la sua colpa, rinunciando alla superbia e diventando umile.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447</Words>
  <Application>Microsoft Office PowerPoint</Application>
  <PresentationFormat>Personalizzato</PresentationFormat>
  <Paragraphs>15</Paragraphs>
  <Slides>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Arial</vt:lpstr>
      <vt:lpstr>TT Hazelnuts Bold</vt:lpstr>
      <vt:lpstr>Calibri</vt:lpstr>
      <vt:lpstr>Girassol</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superbia in letteratura</dc:title>
  <dc:creator>biasetto sabrina</dc:creator>
  <cp:lastModifiedBy>biasetto sabrina</cp:lastModifiedBy>
  <cp:revision>2</cp:revision>
  <dcterms:created xsi:type="dcterms:W3CDTF">2006-08-16T00:00:00Z</dcterms:created>
  <dcterms:modified xsi:type="dcterms:W3CDTF">2025-11-22T19:50:55Z</dcterms:modified>
  <dc:identifier>DAG4Pk9AL4s</dc:identifier>
</cp:coreProperties>
</file>