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9" r:id="rId3"/>
    <p:sldId id="260" r:id="rId4"/>
    <p:sldId id="257" r:id="rId5"/>
    <p:sldId id="258" r:id="rId6"/>
    <p:sldId id="261" r:id="rId7"/>
    <p:sldId id="263" r:id="rId8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EFEF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84" d="100"/>
          <a:sy n="84" d="100"/>
        </p:scale>
        <p:origin x="658" y="8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it-IT" smtClean="0"/>
              <a:t>Fare clic per modificare lo stile del titolo</a:t>
            </a:r>
            <a:endParaRPr lang="en-GB"/>
          </a:p>
        </p:txBody>
      </p:sp>
      <p:sp>
        <p:nvSpPr>
          <p:cNvPr id="3" name="Sottotitolo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it-IT" smtClean="0"/>
              <a:t>Fare clic per modificare lo stile del sottotitolo dello schema</a:t>
            </a:r>
            <a:endParaRPr lang="en-GB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BF5A94-BF22-4E73-9195-B3579EE595AB}" type="datetimeFigureOut">
              <a:rPr lang="en-GB" smtClean="0"/>
              <a:t>14/01/2026</a:t>
            </a:fld>
            <a:endParaRPr lang="en-GB" dirty="0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C0C45D-671D-4C47-A923-5DC87EB51CF6}" type="slidenum">
              <a:rPr lang="en-GB" smtClean="0"/>
              <a:t>‹N›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29153935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en-GB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 smtClean="0"/>
              <a:t>Modifica gli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GB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BF5A94-BF22-4E73-9195-B3579EE595AB}" type="datetimeFigureOut">
              <a:rPr lang="en-GB" smtClean="0"/>
              <a:t>14/01/2026</a:t>
            </a:fld>
            <a:endParaRPr lang="en-GB" dirty="0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C0C45D-671D-4C47-A923-5DC87EB51CF6}" type="slidenum">
              <a:rPr lang="en-GB" smtClean="0"/>
              <a:t>‹N›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53555156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it-IT" smtClean="0"/>
              <a:t>Fare clic per modificare lo stile del titolo</a:t>
            </a:r>
            <a:endParaRPr lang="en-GB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 smtClean="0"/>
              <a:t>Modifica gli stili del testo dello schema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BF5A94-BF22-4E73-9195-B3579EE595AB}" type="datetimeFigureOut">
              <a:rPr lang="en-GB" smtClean="0"/>
              <a:t>14/01/2026</a:t>
            </a:fld>
            <a:endParaRPr lang="en-GB" dirty="0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C0C45D-671D-4C47-A923-5DC87EB51CF6}" type="slidenum">
              <a:rPr lang="en-GB" smtClean="0"/>
              <a:t>‹N›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24648458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en-GB"/>
          </a:p>
        </p:txBody>
      </p:sp>
      <p:sp>
        <p:nvSpPr>
          <p:cNvPr id="3" name="Segnaposto contenuto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it-IT" smtClean="0"/>
              <a:t>Modifica gli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GB"/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it-IT" smtClean="0"/>
              <a:t>Modifica gli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GB"/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BF5A94-BF22-4E73-9195-B3579EE595AB}" type="datetimeFigureOut">
              <a:rPr lang="en-GB" smtClean="0"/>
              <a:t>14/01/2026</a:t>
            </a:fld>
            <a:endParaRPr lang="en-GB" dirty="0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C0C45D-671D-4C47-A923-5DC87EB51CF6}" type="slidenum">
              <a:rPr lang="en-GB" smtClean="0"/>
              <a:t>‹N›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27975398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it-IT" smtClean="0"/>
              <a:t>Fare clic per modificare lo stile del titolo</a:t>
            </a:r>
            <a:endParaRPr lang="en-GB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Modifica gli stili del testo dello schema</a:t>
            </a:r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it-IT" smtClean="0"/>
              <a:t>Modifica gli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GB"/>
          </a:p>
        </p:txBody>
      </p:sp>
      <p:sp>
        <p:nvSpPr>
          <p:cNvPr id="5" name="Segnaposto testo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Modifica gli stili del testo dello schema</a:t>
            </a:r>
          </a:p>
        </p:txBody>
      </p:sp>
      <p:sp>
        <p:nvSpPr>
          <p:cNvPr id="6" name="Segnaposto contenuto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it-IT" smtClean="0"/>
              <a:t>Modifica gli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GB"/>
          </a:p>
        </p:txBody>
      </p:sp>
      <p:sp>
        <p:nvSpPr>
          <p:cNvPr id="7" name="Segnaposto dat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BF5A94-BF22-4E73-9195-B3579EE595AB}" type="datetimeFigureOut">
              <a:rPr lang="en-GB" smtClean="0"/>
              <a:t>14/01/2026</a:t>
            </a:fld>
            <a:endParaRPr lang="en-GB" dirty="0"/>
          </a:p>
        </p:txBody>
      </p:sp>
      <p:sp>
        <p:nvSpPr>
          <p:cNvPr id="8" name="Segnaposto piè di pa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9" name="Segnaposto numero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C0C45D-671D-4C47-A923-5DC87EB51CF6}" type="slidenum">
              <a:rPr lang="en-GB" smtClean="0"/>
              <a:t>‹N›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12615442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en-GB"/>
          </a:p>
        </p:txBody>
      </p:sp>
      <p:sp>
        <p:nvSpPr>
          <p:cNvPr id="3" name="Segnaposto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BF5A94-BF22-4E73-9195-B3579EE595AB}" type="datetimeFigureOut">
              <a:rPr lang="en-GB" smtClean="0"/>
              <a:t>14/01/2026</a:t>
            </a:fld>
            <a:endParaRPr lang="en-GB" dirty="0"/>
          </a:p>
        </p:txBody>
      </p:sp>
      <p:sp>
        <p:nvSpPr>
          <p:cNvPr id="4" name="Segnaposto piè di pa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5" name="Segnaposto numero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C0C45D-671D-4C47-A923-5DC87EB51CF6}" type="slidenum">
              <a:rPr lang="en-GB" smtClean="0"/>
              <a:t>‹N›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32981815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BF5A94-BF22-4E73-9195-B3579EE595AB}" type="datetimeFigureOut">
              <a:rPr lang="en-GB" smtClean="0"/>
              <a:t>14/01/2026</a:t>
            </a:fld>
            <a:endParaRPr lang="en-GB" dirty="0"/>
          </a:p>
        </p:txBody>
      </p:sp>
      <p:sp>
        <p:nvSpPr>
          <p:cNvPr id="3" name="Segnaposto piè di pa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C0C45D-671D-4C47-A923-5DC87EB51CF6}" type="slidenum">
              <a:rPr lang="en-GB" smtClean="0"/>
              <a:t>‹N›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5447451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it-IT" smtClean="0"/>
              <a:t>Fare clic per modificare lo stile del titolo</a:t>
            </a:r>
            <a:endParaRPr lang="en-GB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it-IT" smtClean="0"/>
              <a:t>Modifica gli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GB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it-IT" smtClean="0"/>
              <a:t>Modifica gli stili del testo dello schema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BF5A94-BF22-4E73-9195-B3579EE595AB}" type="datetimeFigureOut">
              <a:rPr lang="en-GB" smtClean="0"/>
              <a:t>14/01/2026</a:t>
            </a:fld>
            <a:endParaRPr lang="en-GB" dirty="0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C0C45D-671D-4C47-A923-5DC87EB51CF6}" type="slidenum">
              <a:rPr lang="en-GB" smtClean="0"/>
              <a:t>‹N›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55065621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it-IT" smtClean="0"/>
              <a:t>Fare clic per modificare lo stile del titolo</a:t>
            </a:r>
            <a:endParaRPr lang="en-GB"/>
          </a:p>
        </p:txBody>
      </p:sp>
      <p:sp>
        <p:nvSpPr>
          <p:cNvPr id="3" name="Segnaposto immagine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 dirty="0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it-IT" smtClean="0"/>
              <a:t>Modifica gli stili del testo dello schema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BF5A94-BF22-4E73-9195-B3579EE595AB}" type="datetimeFigureOut">
              <a:rPr lang="en-GB" smtClean="0"/>
              <a:t>14/01/2026</a:t>
            </a:fld>
            <a:endParaRPr lang="en-GB" dirty="0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C0C45D-671D-4C47-A923-5DC87EB51CF6}" type="slidenum">
              <a:rPr lang="en-GB" smtClean="0"/>
              <a:t>‹N›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55959443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en-GB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it-IT" smtClean="0"/>
              <a:t>Modifica gli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GB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BF5A94-BF22-4E73-9195-B3579EE595AB}" type="datetimeFigureOut">
              <a:rPr lang="en-GB" smtClean="0"/>
              <a:t>14/01/2026</a:t>
            </a:fld>
            <a:endParaRPr lang="en-GB" dirty="0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C0C45D-671D-4C47-A923-5DC87EB51CF6}" type="slidenum">
              <a:rPr lang="en-GB" smtClean="0"/>
              <a:t>‹N›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642849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1_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vertica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it-IT" smtClean="0"/>
              <a:t>Fare clic per modificare lo stile del titolo</a:t>
            </a:r>
            <a:endParaRPr lang="en-GB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it-IT" smtClean="0"/>
              <a:t>Modifica gli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GB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BF5A94-BF22-4E73-9195-B3579EE595AB}" type="datetimeFigureOut">
              <a:rPr lang="en-GB" smtClean="0"/>
              <a:t>14/01/2026</a:t>
            </a:fld>
            <a:endParaRPr lang="en-GB" dirty="0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C0C45D-671D-4C47-A923-5DC87EB51CF6}" type="slidenum">
              <a:rPr lang="en-GB" smtClean="0"/>
              <a:t>‹N›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00270717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titolo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it-IT" smtClean="0"/>
              <a:t>Fare clic per modificare lo stile del titolo</a:t>
            </a:r>
            <a:endParaRPr lang="en-GB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it-IT" smtClean="0"/>
              <a:t>Modifica gli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GB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DBF5A94-BF22-4E73-9195-B3579EE595AB}" type="datetimeFigureOut">
              <a:rPr lang="en-GB" smtClean="0"/>
              <a:t>14/01/2026</a:t>
            </a:fld>
            <a:endParaRPr lang="en-GB" dirty="0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 dirty="0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2C0C45D-671D-4C47-A923-5DC87EB51CF6}" type="slidenum">
              <a:rPr lang="en-GB" smtClean="0"/>
              <a:t>‹N›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4063797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ttangolo 7"/>
          <p:cNvSpPr/>
          <p:nvPr/>
        </p:nvSpPr>
        <p:spPr>
          <a:xfrm>
            <a:off x="0" y="0"/>
            <a:ext cx="10553700" cy="6858000"/>
          </a:xfrm>
          <a:prstGeom prst="rect">
            <a:avLst/>
          </a:prstGeom>
          <a:solidFill>
            <a:schemeClr val="tx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pic>
        <p:nvPicPr>
          <p:cNvPr id="5" name="Immagin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54475" y="-971549"/>
            <a:ext cx="15733276" cy="8849968"/>
          </a:xfrm>
          <a:prstGeom prst="rect">
            <a:avLst/>
          </a:prstGeom>
          <a:effectLst>
            <a:glow>
              <a:schemeClr val="accent1">
                <a:alpha val="40000"/>
              </a:schemeClr>
            </a:glow>
            <a:outerShdw dist="50800" dir="5400000" algn="ctr" rotWithShape="0">
              <a:srgbClr val="000000">
                <a:alpha val="43137"/>
              </a:srgbClr>
            </a:outerShdw>
            <a:softEdge rad="762000"/>
          </a:effectLst>
        </p:spPr>
      </p:pic>
      <p:sp>
        <p:nvSpPr>
          <p:cNvPr id="6" name="Parallelogramma 5"/>
          <p:cNvSpPr/>
          <p:nvPr/>
        </p:nvSpPr>
        <p:spPr>
          <a:xfrm>
            <a:off x="-2318027" y="2497138"/>
            <a:ext cx="11859591" cy="1409700"/>
          </a:xfrm>
          <a:prstGeom prst="parallelogram">
            <a:avLst>
              <a:gd name="adj" fmla="val 143018"/>
            </a:avLst>
          </a:prstGeom>
          <a:solidFill>
            <a:schemeClr val="tx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2" name="Titolo 1"/>
          <p:cNvSpPr>
            <a:spLocks noGrp="1"/>
          </p:cNvSpPr>
          <p:nvPr>
            <p:ph type="ctrTitle"/>
          </p:nvPr>
        </p:nvSpPr>
        <p:spPr>
          <a:xfrm>
            <a:off x="-2823266" y="1346200"/>
            <a:ext cx="13376965" cy="2387600"/>
          </a:xfrm>
        </p:spPr>
        <p:txBody>
          <a:bodyPr/>
          <a:lstStyle/>
          <a:p>
            <a:r>
              <a:rPr lang="it-IT" dirty="0" smtClean="0">
                <a:solidFill>
                  <a:schemeClr val="bg1"/>
                </a:solidFill>
                <a:latin typeface="Bernard MT Condensed" panose="02050806060905020404" pitchFamily="18" charset="0"/>
              </a:rPr>
              <a:t>L’Avarizia Nella Musica</a:t>
            </a:r>
            <a:endParaRPr lang="en-GB" dirty="0">
              <a:solidFill>
                <a:schemeClr val="bg1"/>
              </a:solidFill>
              <a:latin typeface="Bernard MT Condensed" panose="02050806060905020404" pitchFamily="18" charset="0"/>
            </a:endParaRPr>
          </a:p>
        </p:txBody>
      </p:sp>
      <p:sp>
        <p:nvSpPr>
          <p:cNvPr id="7" name="Parallelogramma 6"/>
          <p:cNvSpPr/>
          <p:nvPr/>
        </p:nvSpPr>
        <p:spPr>
          <a:xfrm>
            <a:off x="-2616200" y="3952081"/>
            <a:ext cx="6790635" cy="619919"/>
          </a:xfrm>
          <a:prstGeom prst="parallelogram">
            <a:avLst>
              <a:gd name="adj" fmla="val 143018"/>
            </a:avLst>
          </a:prstGeom>
          <a:solidFill>
            <a:schemeClr val="tx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3" name="Sottotitolo 2"/>
          <p:cNvSpPr>
            <a:spLocks noGrp="1"/>
          </p:cNvSpPr>
          <p:nvPr>
            <p:ph type="subTitle" idx="1"/>
          </p:nvPr>
        </p:nvSpPr>
        <p:spPr>
          <a:xfrm>
            <a:off x="-3044135" y="4056857"/>
            <a:ext cx="9144000" cy="1655762"/>
          </a:xfrm>
        </p:spPr>
        <p:txBody>
          <a:bodyPr/>
          <a:lstStyle/>
          <a:p>
            <a:r>
              <a:rPr lang="it-IT" dirty="0" smtClean="0">
                <a:solidFill>
                  <a:schemeClr val="bg1"/>
                </a:solidFill>
                <a:latin typeface="Bernard MT Condensed" panose="02050806060905020404" pitchFamily="18" charset="0"/>
              </a:rPr>
              <a:t>Matteo Deserti</a:t>
            </a:r>
            <a:endParaRPr lang="en-GB" dirty="0">
              <a:solidFill>
                <a:schemeClr val="bg1"/>
              </a:solidFill>
              <a:latin typeface="Bernard MT Condensed" panose="020508060609050204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081801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alpha val="76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magin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297"/>
            <a:ext cx="12192000" cy="6858594"/>
          </a:xfrm>
          <a:prstGeom prst="rect">
            <a:avLst/>
          </a:prstGeom>
        </p:spPr>
      </p:pic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5618920" y="250031"/>
            <a:ext cx="10515600" cy="1325563"/>
          </a:xfrm>
        </p:spPr>
        <p:txBody>
          <a:bodyPr/>
          <a:lstStyle/>
          <a:p>
            <a:r>
              <a:rPr lang="it-IT" dirty="0" smtClean="0">
                <a:solidFill>
                  <a:schemeClr val="bg1"/>
                </a:solidFill>
                <a:latin typeface="Bernard MT Condensed" panose="02050806060905020404" pitchFamily="18" charset="0"/>
              </a:rPr>
              <a:t>Avarizia – Enrico Ruggeri</a:t>
            </a:r>
            <a:endParaRPr lang="en-GB" dirty="0">
              <a:solidFill>
                <a:schemeClr val="bg1"/>
              </a:solidFill>
              <a:latin typeface="Bernard MT Condensed" panose="02050806060905020404" pitchFamily="18" charset="0"/>
            </a:endParaRP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5618920" y="1825922"/>
            <a:ext cx="4187687" cy="5032375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it-IT" sz="1800" dirty="0" smtClean="0">
                <a:solidFill>
                  <a:schemeClr val="bg1"/>
                </a:solidFill>
                <a:latin typeface="Bernard MT Condensed" panose="02050806060905020404" pitchFamily="18" charset="0"/>
              </a:rPr>
              <a:t>Io non voglio spendere denaro che non ho</a:t>
            </a:r>
          </a:p>
          <a:p>
            <a:pPr marL="0" indent="0">
              <a:buNone/>
            </a:pPr>
            <a:r>
              <a:rPr lang="it-IT" sz="1800" dirty="0" smtClean="0">
                <a:solidFill>
                  <a:schemeClr val="bg1"/>
                </a:solidFill>
                <a:latin typeface="Bernard MT Condensed" panose="02050806060905020404" pitchFamily="18" charset="0"/>
              </a:rPr>
              <a:t>per fare colpo su persone che non stimo,</a:t>
            </a:r>
          </a:p>
          <a:p>
            <a:pPr marL="0" indent="0">
              <a:buNone/>
            </a:pPr>
            <a:r>
              <a:rPr lang="it-IT" sz="1800" dirty="0" smtClean="0">
                <a:solidFill>
                  <a:schemeClr val="bg1"/>
                </a:solidFill>
                <a:latin typeface="Bernard MT Condensed" panose="02050806060905020404" pitchFamily="18" charset="0"/>
              </a:rPr>
              <a:t>acquistando cose di cui io non ho bisogno più.</a:t>
            </a:r>
          </a:p>
          <a:p>
            <a:pPr marL="0" indent="0">
              <a:buNone/>
            </a:pPr>
            <a:endParaRPr lang="it-IT" sz="1800" dirty="0" smtClean="0">
              <a:solidFill>
                <a:schemeClr val="bg1"/>
              </a:solidFill>
              <a:latin typeface="Bernard MT Condensed" panose="02050806060905020404" pitchFamily="18" charset="0"/>
            </a:endParaRPr>
          </a:p>
          <a:p>
            <a:pPr marL="0" indent="0">
              <a:buNone/>
            </a:pPr>
            <a:r>
              <a:rPr lang="it-IT" sz="1800" dirty="0" smtClean="0">
                <a:solidFill>
                  <a:schemeClr val="bg1"/>
                </a:solidFill>
                <a:latin typeface="Bernard MT Condensed" panose="02050806060905020404" pitchFamily="18" charset="0"/>
              </a:rPr>
              <a:t>Non voglio più partecipare</a:t>
            </a:r>
          </a:p>
          <a:p>
            <a:pPr marL="0" indent="0">
              <a:buNone/>
            </a:pPr>
            <a:r>
              <a:rPr lang="it-IT" sz="1800" dirty="0" smtClean="0">
                <a:solidFill>
                  <a:schemeClr val="bg1"/>
                </a:solidFill>
                <a:latin typeface="Bernard MT Condensed" panose="02050806060905020404" pitchFamily="18" charset="0"/>
              </a:rPr>
              <a:t>alla corsa all'apparire.</a:t>
            </a:r>
          </a:p>
          <a:p>
            <a:pPr marL="0" indent="0">
              <a:buNone/>
            </a:pPr>
            <a:r>
              <a:rPr lang="it-IT" sz="1800" dirty="0" smtClean="0">
                <a:solidFill>
                  <a:schemeClr val="bg1"/>
                </a:solidFill>
                <a:latin typeface="Bernard MT Condensed" panose="02050806060905020404" pitchFamily="18" charset="0"/>
              </a:rPr>
              <a:t>Ho cose più importanti, più eccitanti:</a:t>
            </a:r>
          </a:p>
          <a:p>
            <a:pPr marL="0" indent="0">
              <a:buNone/>
            </a:pPr>
            <a:r>
              <a:rPr lang="it-IT" sz="1800" dirty="0" smtClean="0">
                <a:solidFill>
                  <a:schemeClr val="bg1"/>
                </a:solidFill>
                <a:latin typeface="Bernard MT Condensed" panose="02050806060905020404" pitchFamily="18" charset="0"/>
              </a:rPr>
              <a:t>dei progetti entusiasmanti</a:t>
            </a:r>
          </a:p>
          <a:p>
            <a:pPr marL="0" indent="0">
              <a:buNone/>
            </a:pPr>
            <a:r>
              <a:rPr lang="it-IT" sz="1800" dirty="0" smtClean="0">
                <a:solidFill>
                  <a:schemeClr val="bg1"/>
                </a:solidFill>
                <a:latin typeface="Bernard MT Condensed" panose="02050806060905020404" pitchFamily="18" charset="0"/>
              </a:rPr>
              <a:t>riservati a me.</a:t>
            </a:r>
          </a:p>
          <a:p>
            <a:pPr marL="0" indent="0">
              <a:buNone/>
            </a:pPr>
            <a:r>
              <a:rPr lang="it-IT" sz="1800" dirty="0" smtClean="0">
                <a:solidFill>
                  <a:schemeClr val="bg1"/>
                </a:solidFill>
                <a:latin typeface="Bernard MT Condensed" panose="02050806060905020404" pitchFamily="18" charset="0"/>
              </a:rPr>
              <a:t>Io non voglio più arricchire con la mia bontà</a:t>
            </a:r>
          </a:p>
          <a:p>
            <a:pPr marL="0" indent="0">
              <a:buNone/>
            </a:pPr>
            <a:r>
              <a:rPr lang="it-IT" sz="1800" dirty="0" smtClean="0">
                <a:solidFill>
                  <a:schemeClr val="bg1"/>
                </a:solidFill>
                <a:latin typeface="Bernard MT Condensed" panose="02050806060905020404" pitchFamily="18" charset="0"/>
              </a:rPr>
              <a:t>quelle terribili persone che non dico.</a:t>
            </a:r>
          </a:p>
          <a:p>
            <a:pPr marL="0" indent="0">
              <a:buNone/>
            </a:pPr>
            <a:r>
              <a:rPr lang="it-IT" sz="1800" dirty="0" smtClean="0">
                <a:solidFill>
                  <a:schemeClr val="bg1"/>
                </a:solidFill>
                <a:latin typeface="Bernard MT Condensed" panose="02050806060905020404" pitchFamily="18" charset="0"/>
              </a:rPr>
              <a:t>Dispettose ostentazioni adesso non le nutro più.</a:t>
            </a:r>
          </a:p>
          <a:p>
            <a:pPr marL="0" indent="0">
              <a:buNone/>
            </a:pPr>
            <a:endParaRPr lang="it-IT" sz="1800" dirty="0" smtClean="0">
              <a:solidFill>
                <a:schemeClr val="bg1"/>
              </a:solidFill>
              <a:latin typeface="Bernard MT Condensed" panose="02050806060905020404" pitchFamily="18" charset="0"/>
            </a:endParaRPr>
          </a:p>
          <a:p>
            <a:pPr marL="0" indent="0">
              <a:buNone/>
            </a:pPr>
            <a:endParaRPr lang="en-GB" sz="1800" dirty="0">
              <a:solidFill>
                <a:schemeClr val="bg1"/>
              </a:solidFill>
              <a:latin typeface="Bernard MT Condensed" panose="02050806060905020404" pitchFamily="18" charset="0"/>
            </a:endParaRPr>
          </a:p>
        </p:txBody>
      </p:sp>
      <p:sp>
        <p:nvSpPr>
          <p:cNvPr id="5" name="CasellaDiTesto 4"/>
          <p:cNvSpPr txBox="1"/>
          <p:nvPr/>
        </p:nvSpPr>
        <p:spPr>
          <a:xfrm>
            <a:off x="9621078" y="1664453"/>
            <a:ext cx="2570922" cy="535531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it-IT" dirty="0" smtClean="0">
                <a:solidFill>
                  <a:schemeClr val="bg1"/>
                </a:solidFill>
                <a:latin typeface="Bernard MT Condensed" panose="02050806060905020404" pitchFamily="18" charset="0"/>
              </a:rPr>
              <a:t>Non mi voglio più sentire</a:t>
            </a:r>
          </a:p>
          <a:p>
            <a:pPr>
              <a:lnSpc>
                <a:spcPct val="150000"/>
              </a:lnSpc>
            </a:pPr>
            <a:r>
              <a:rPr lang="it-IT" dirty="0" smtClean="0">
                <a:solidFill>
                  <a:schemeClr val="bg1"/>
                </a:solidFill>
                <a:latin typeface="Bernard MT Condensed" panose="02050806060905020404" pitchFamily="18" charset="0"/>
              </a:rPr>
              <a:t>come un osso da spolpare.</a:t>
            </a:r>
          </a:p>
          <a:p>
            <a:pPr>
              <a:lnSpc>
                <a:spcPct val="150000"/>
              </a:lnSpc>
            </a:pPr>
            <a:r>
              <a:rPr lang="it-IT" dirty="0" smtClean="0">
                <a:solidFill>
                  <a:schemeClr val="bg1"/>
                </a:solidFill>
                <a:latin typeface="Bernard MT Condensed" panose="02050806060905020404" pitchFamily="18" charset="0"/>
              </a:rPr>
              <a:t>Io non sono la befana,</a:t>
            </a:r>
          </a:p>
          <a:p>
            <a:pPr>
              <a:lnSpc>
                <a:spcPct val="150000"/>
              </a:lnSpc>
            </a:pPr>
            <a:r>
              <a:rPr lang="it-IT" dirty="0" smtClean="0">
                <a:solidFill>
                  <a:schemeClr val="bg1"/>
                </a:solidFill>
                <a:latin typeface="Bernard MT Condensed" panose="02050806060905020404" pitchFamily="18" charset="0"/>
              </a:rPr>
              <a:t>la vendemmia è già lontana,</a:t>
            </a:r>
          </a:p>
          <a:p>
            <a:pPr>
              <a:lnSpc>
                <a:spcPct val="150000"/>
              </a:lnSpc>
            </a:pPr>
            <a:r>
              <a:rPr lang="it-IT" dirty="0" smtClean="0">
                <a:solidFill>
                  <a:schemeClr val="bg1"/>
                </a:solidFill>
                <a:latin typeface="Bernard MT Condensed" panose="02050806060905020404" pitchFamily="18" charset="0"/>
              </a:rPr>
              <a:t>la mia vita è più importante.</a:t>
            </a:r>
          </a:p>
          <a:p>
            <a:pPr>
              <a:lnSpc>
                <a:spcPct val="150000"/>
              </a:lnSpc>
            </a:pPr>
            <a:r>
              <a:rPr lang="it-IT" dirty="0" smtClean="0">
                <a:solidFill>
                  <a:schemeClr val="bg1"/>
                </a:solidFill>
                <a:latin typeface="Bernard MT Condensed" panose="02050806060905020404" pitchFamily="18" charset="0"/>
              </a:rPr>
              <a:t>C'è qualcosa di eccitante:</a:t>
            </a:r>
          </a:p>
          <a:p>
            <a:pPr>
              <a:lnSpc>
                <a:spcPct val="150000"/>
              </a:lnSpc>
            </a:pPr>
            <a:r>
              <a:rPr lang="it-IT" dirty="0" smtClean="0">
                <a:solidFill>
                  <a:schemeClr val="bg1"/>
                </a:solidFill>
                <a:latin typeface="Bernard MT Condensed" panose="02050806060905020404" pitchFamily="18" charset="0"/>
              </a:rPr>
              <a:t>un progetto entusiasmante</a:t>
            </a:r>
          </a:p>
          <a:p>
            <a:pPr>
              <a:lnSpc>
                <a:spcPct val="150000"/>
              </a:lnSpc>
            </a:pPr>
            <a:r>
              <a:rPr lang="it-IT" dirty="0" smtClean="0">
                <a:solidFill>
                  <a:schemeClr val="bg1"/>
                </a:solidFill>
                <a:latin typeface="Bernard MT Condensed" panose="02050806060905020404" pitchFamily="18" charset="0"/>
              </a:rPr>
              <a:t>riservato solo a me</a:t>
            </a:r>
          </a:p>
          <a:p>
            <a:pPr algn="r">
              <a:lnSpc>
                <a:spcPct val="150000"/>
              </a:lnSpc>
            </a:pPr>
            <a:r>
              <a:rPr lang="it-IT" dirty="0" smtClean="0">
                <a:solidFill>
                  <a:schemeClr val="bg1"/>
                </a:solidFill>
                <a:latin typeface="Bernard MT Condensed" panose="02050806060905020404" pitchFamily="18" charset="0"/>
              </a:rPr>
              <a:t>L’uomo che vola – </a:t>
            </a:r>
          </a:p>
          <a:p>
            <a:pPr algn="r">
              <a:lnSpc>
                <a:spcPct val="150000"/>
              </a:lnSpc>
            </a:pPr>
            <a:r>
              <a:rPr lang="it-IT" dirty="0" smtClean="0">
                <a:solidFill>
                  <a:schemeClr val="bg1"/>
                </a:solidFill>
                <a:latin typeface="Bernard MT Condensed" panose="02050806060905020404" pitchFamily="18" charset="0"/>
              </a:rPr>
              <a:t>Enrico Ruggeri</a:t>
            </a:r>
          </a:p>
          <a:p>
            <a:endParaRPr lang="en-GB" dirty="0"/>
          </a:p>
        </p:txBody>
      </p:sp>
      <p:pic>
        <p:nvPicPr>
          <p:cNvPr id="6" name="Immagine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125828" y="-516835"/>
            <a:ext cx="7890523" cy="7890523"/>
          </a:xfrm>
          <a:prstGeom prst="rect">
            <a:avLst/>
          </a:prstGeom>
          <a:effectLst>
            <a:softEdge rad="279400"/>
          </a:effectLst>
        </p:spPr>
      </p:pic>
    </p:spTree>
    <p:extLst>
      <p:ext uri="{BB962C8B-B14F-4D97-AF65-F5344CB8AC3E}">
        <p14:creationId xmlns:p14="http://schemas.microsoft.com/office/powerpoint/2010/main" val="19090538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magin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297"/>
            <a:ext cx="12192000" cy="6858594"/>
          </a:xfrm>
          <a:prstGeom prst="rect">
            <a:avLst/>
          </a:prstGeom>
        </p:spPr>
      </p:pic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 smtClean="0">
                <a:solidFill>
                  <a:schemeClr val="bg1"/>
                </a:solidFill>
                <a:latin typeface="Bernard MT Condensed" panose="02050806060905020404" pitchFamily="18" charset="0"/>
              </a:rPr>
              <a:t>Spiegazione</a:t>
            </a:r>
            <a:endParaRPr lang="en-GB" dirty="0">
              <a:solidFill>
                <a:schemeClr val="bg1"/>
              </a:solidFill>
              <a:latin typeface="Bernard MT Condensed" panose="02050806060905020404" pitchFamily="18" charset="0"/>
            </a:endParaRP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838200" y="1825625"/>
            <a:ext cx="3773557" cy="435133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it-IT" sz="1800" dirty="0" smtClean="0">
                <a:solidFill>
                  <a:schemeClr val="bg1"/>
                </a:solidFill>
                <a:latin typeface="Bernard MT Condensed" panose="02050806060905020404" pitchFamily="18" charset="0"/>
              </a:rPr>
              <a:t>In questa canzone Enrico Ruggeri ci trasmette un messaggio importante: che nella vita è più importante attuare i propri sogni piuttosto che spendere in cose inutili solo per mostrare ad altri la propria ricchezza. Il cantante sostiene in oltre di non </a:t>
            </a:r>
            <a:r>
              <a:rPr lang="it-IT" sz="1800" dirty="0" err="1" smtClean="0">
                <a:solidFill>
                  <a:schemeClr val="bg1"/>
                </a:solidFill>
                <a:latin typeface="Bernard MT Condensed" panose="02050806060905020404" pitchFamily="18" charset="0"/>
              </a:rPr>
              <a:t>vuoler</a:t>
            </a:r>
            <a:r>
              <a:rPr lang="it-IT" sz="1800" dirty="0" smtClean="0">
                <a:solidFill>
                  <a:schemeClr val="bg1"/>
                </a:solidFill>
                <a:latin typeface="Bernard MT Condensed" panose="02050806060905020404" pitchFamily="18" charset="0"/>
              </a:rPr>
              <a:t> essere sfruttato o elargire doni come la befana ma spendere solo per arricchire la sua personalità</a:t>
            </a:r>
          </a:p>
          <a:p>
            <a:pPr marL="0" indent="0">
              <a:buNone/>
            </a:pPr>
            <a:r>
              <a:rPr lang="it-IT" sz="1800" dirty="0" smtClean="0">
                <a:solidFill>
                  <a:schemeClr val="bg1"/>
                </a:solidFill>
                <a:latin typeface="Bernard MT Condensed" panose="02050806060905020404" pitchFamily="18" charset="0"/>
              </a:rPr>
              <a:t>L’album «L’uomo che vola» comprende, oltre ad altre canzoni, sette brani relativi ai sette peccati capitali</a:t>
            </a:r>
            <a:endParaRPr lang="en-GB" sz="1800" dirty="0">
              <a:solidFill>
                <a:schemeClr val="bg1"/>
              </a:solidFill>
              <a:latin typeface="Bernard MT Condensed" panose="02050806060905020404" pitchFamily="18" charset="0"/>
            </a:endParaRPr>
          </a:p>
        </p:txBody>
      </p:sp>
      <p:pic>
        <p:nvPicPr>
          <p:cNvPr id="6" name="Immagine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44815" y="-609601"/>
            <a:ext cx="7890523" cy="7890523"/>
          </a:xfrm>
          <a:prstGeom prst="rect">
            <a:avLst/>
          </a:prstGeom>
          <a:effectLst>
            <a:softEdge rad="279400"/>
          </a:effectLst>
        </p:spPr>
      </p:pic>
    </p:spTree>
    <p:extLst>
      <p:ext uri="{BB962C8B-B14F-4D97-AF65-F5344CB8AC3E}">
        <p14:creationId xmlns:p14="http://schemas.microsoft.com/office/powerpoint/2010/main" val="1587685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Immagine 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19454" y="-297"/>
            <a:ext cx="11372546" cy="6858594"/>
          </a:xfrm>
          <a:prstGeom prst="rect">
            <a:avLst/>
          </a:prstGeom>
        </p:spPr>
      </p:pic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5682787" y="365125"/>
            <a:ext cx="4632374" cy="1325563"/>
          </a:xfrm>
        </p:spPr>
        <p:txBody>
          <a:bodyPr/>
          <a:lstStyle/>
          <a:p>
            <a:r>
              <a:rPr lang="it-IT" dirty="0" smtClean="0">
                <a:solidFill>
                  <a:schemeClr val="bg1"/>
                </a:solidFill>
                <a:latin typeface="Bernard MT Condensed" panose="02050806060905020404" pitchFamily="18" charset="0"/>
              </a:rPr>
              <a:t>Money – Pink Floyd</a:t>
            </a:r>
            <a:endParaRPr lang="en-GB" dirty="0">
              <a:solidFill>
                <a:schemeClr val="bg1"/>
              </a:solidFill>
              <a:latin typeface="Bernard MT Condensed" panose="02050806060905020404" pitchFamily="18" charset="0"/>
            </a:endParaRPr>
          </a:p>
        </p:txBody>
      </p:sp>
      <p:sp>
        <p:nvSpPr>
          <p:cNvPr id="8" name="Segnaposto contenuto 7"/>
          <p:cNvSpPr>
            <a:spLocks noGrp="1"/>
          </p:cNvSpPr>
          <p:nvPr>
            <p:ph idx="1"/>
          </p:nvPr>
        </p:nvSpPr>
        <p:spPr>
          <a:xfrm>
            <a:off x="5682788" y="1447801"/>
            <a:ext cx="3249178" cy="5112025"/>
          </a:xfrm>
        </p:spPr>
        <p:txBody>
          <a:bodyPr>
            <a:normAutofit fontScale="62500" lnSpcReduction="20000"/>
          </a:bodyPr>
          <a:lstStyle/>
          <a:p>
            <a:pPr marL="0" indent="0">
              <a:buNone/>
            </a:pPr>
            <a:r>
              <a:rPr lang="en-GB" dirty="0" smtClean="0">
                <a:solidFill>
                  <a:schemeClr val="bg1"/>
                </a:solidFill>
                <a:latin typeface="Bernard MT Condensed" panose="02050806060905020404" pitchFamily="18" charset="0"/>
              </a:rPr>
              <a:t>[Strofa 1]</a:t>
            </a:r>
          </a:p>
          <a:p>
            <a:pPr marL="0" indent="0">
              <a:buNone/>
            </a:pPr>
            <a:r>
              <a:rPr lang="en-GB" dirty="0" smtClean="0">
                <a:solidFill>
                  <a:schemeClr val="bg1"/>
                </a:solidFill>
                <a:latin typeface="Bernard MT Condensed" panose="02050806060905020404" pitchFamily="18" charset="0"/>
              </a:rPr>
              <a:t>Money, get away</a:t>
            </a:r>
          </a:p>
          <a:p>
            <a:pPr marL="0" indent="0">
              <a:buNone/>
            </a:pPr>
            <a:r>
              <a:rPr lang="en-GB" dirty="0" smtClean="0">
                <a:solidFill>
                  <a:schemeClr val="bg1"/>
                </a:solidFill>
                <a:latin typeface="Bernard MT Condensed" panose="02050806060905020404" pitchFamily="18" charset="0"/>
              </a:rPr>
              <a:t>Go get a good job with more pay, and you're okay</a:t>
            </a:r>
          </a:p>
          <a:p>
            <a:pPr marL="0" indent="0">
              <a:buNone/>
            </a:pPr>
            <a:r>
              <a:rPr lang="en-GB" dirty="0" smtClean="0">
                <a:solidFill>
                  <a:schemeClr val="bg1"/>
                </a:solidFill>
                <a:latin typeface="Bernard MT Condensed" panose="02050806060905020404" pitchFamily="18" charset="0"/>
              </a:rPr>
              <a:t>Money, it's a gas</a:t>
            </a:r>
          </a:p>
          <a:p>
            <a:pPr marL="0" indent="0">
              <a:buNone/>
            </a:pPr>
            <a:r>
              <a:rPr lang="en-GB" dirty="0" smtClean="0">
                <a:solidFill>
                  <a:schemeClr val="bg1"/>
                </a:solidFill>
                <a:latin typeface="Bernard MT Condensed" panose="02050806060905020404" pitchFamily="18" charset="0"/>
              </a:rPr>
              <a:t>Grab that cash with both hands and make a stash</a:t>
            </a:r>
          </a:p>
          <a:p>
            <a:pPr marL="0" indent="0">
              <a:buNone/>
            </a:pPr>
            <a:r>
              <a:rPr lang="en-GB" dirty="0" smtClean="0">
                <a:solidFill>
                  <a:schemeClr val="bg1"/>
                </a:solidFill>
                <a:latin typeface="Bernard MT Condensed" panose="02050806060905020404" pitchFamily="18" charset="0"/>
              </a:rPr>
              <a:t>[Ritornello]</a:t>
            </a:r>
          </a:p>
          <a:p>
            <a:pPr marL="0" indent="0">
              <a:buNone/>
            </a:pPr>
            <a:r>
              <a:rPr lang="en-GB" dirty="0" smtClean="0">
                <a:solidFill>
                  <a:schemeClr val="bg1"/>
                </a:solidFill>
                <a:latin typeface="Bernard MT Condensed" panose="02050806060905020404" pitchFamily="18" charset="0"/>
              </a:rPr>
              <a:t>A new car, caviar, four-star daydream</a:t>
            </a:r>
          </a:p>
          <a:p>
            <a:pPr marL="0" indent="0">
              <a:buNone/>
            </a:pPr>
            <a:r>
              <a:rPr lang="en-GB" dirty="0" smtClean="0">
                <a:solidFill>
                  <a:schemeClr val="bg1"/>
                </a:solidFill>
                <a:latin typeface="Bernard MT Condensed" panose="02050806060905020404" pitchFamily="18" charset="0"/>
              </a:rPr>
              <a:t>Think I'll buy me a football team</a:t>
            </a:r>
          </a:p>
          <a:p>
            <a:pPr marL="0" indent="0">
              <a:buNone/>
            </a:pPr>
            <a:r>
              <a:rPr lang="en-GB" dirty="0" smtClean="0">
                <a:solidFill>
                  <a:schemeClr val="bg1"/>
                </a:solidFill>
                <a:latin typeface="Bernard MT Condensed" panose="02050806060905020404" pitchFamily="18" charset="0"/>
              </a:rPr>
              <a:t>[Strofa 2]</a:t>
            </a:r>
          </a:p>
          <a:p>
            <a:pPr marL="0" indent="0">
              <a:buNone/>
            </a:pPr>
            <a:r>
              <a:rPr lang="en-GB" dirty="0" smtClean="0">
                <a:solidFill>
                  <a:schemeClr val="bg1"/>
                </a:solidFill>
                <a:latin typeface="Bernard MT Condensed" panose="02050806060905020404" pitchFamily="18" charset="0"/>
              </a:rPr>
              <a:t>Money, well, get back</a:t>
            </a:r>
          </a:p>
          <a:p>
            <a:pPr marL="0" indent="0">
              <a:buNone/>
            </a:pPr>
            <a:r>
              <a:rPr lang="en-GB" dirty="0" smtClean="0">
                <a:solidFill>
                  <a:schemeClr val="bg1"/>
                </a:solidFill>
                <a:latin typeface="Bernard MT Condensed" panose="02050806060905020404" pitchFamily="18" charset="0"/>
              </a:rPr>
              <a:t>I'm alright, Jack, keep your hands off of my stack</a:t>
            </a:r>
          </a:p>
          <a:p>
            <a:pPr marL="0" indent="0">
              <a:buNone/>
            </a:pPr>
            <a:r>
              <a:rPr lang="en-GB" dirty="0" smtClean="0">
                <a:solidFill>
                  <a:schemeClr val="bg1"/>
                </a:solidFill>
                <a:latin typeface="Bernard MT Condensed" panose="02050806060905020404" pitchFamily="18" charset="0"/>
              </a:rPr>
              <a:t>Money, it's a hit</a:t>
            </a:r>
          </a:p>
          <a:p>
            <a:pPr marL="0" indent="0">
              <a:buNone/>
            </a:pPr>
            <a:r>
              <a:rPr lang="en-GB" dirty="0" smtClean="0">
                <a:solidFill>
                  <a:schemeClr val="bg1"/>
                </a:solidFill>
                <a:latin typeface="Bernard MT Condensed" panose="02050806060905020404" pitchFamily="18" charset="0"/>
              </a:rPr>
              <a:t>Don't give me that do goody-good bullshit</a:t>
            </a:r>
          </a:p>
        </p:txBody>
      </p:sp>
      <p:pic>
        <p:nvPicPr>
          <p:cNvPr id="9" name="Immagine 8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604061" y="-714424"/>
            <a:ext cx="8286848" cy="8286848"/>
          </a:xfrm>
          <a:prstGeom prst="rect">
            <a:avLst/>
          </a:prstGeom>
          <a:ln>
            <a:noFill/>
          </a:ln>
          <a:effectLst>
            <a:softEdge rad="304800"/>
          </a:effectLst>
        </p:spPr>
      </p:pic>
      <p:sp>
        <p:nvSpPr>
          <p:cNvPr id="11" name="CasellaDiTesto 10"/>
          <p:cNvSpPr txBox="1"/>
          <p:nvPr/>
        </p:nvSpPr>
        <p:spPr>
          <a:xfrm>
            <a:off x="8931966" y="1447801"/>
            <a:ext cx="2913420" cy="549381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>
                <a:solidFill>
                  <a:schemeClr val="bg1"/>
                </a:solidFill>
                <a:latin typeface="Bernard MT Condensed" panose="02050806060905020404" pitchFamily="18" charset="0"/>
              </a:rPr>
              <a:t>[Ritornello]</a:t>
            </a:r>
          </a:p>
          <a:p>
            <a:r>
              <a:rPr lang="en-GB" dirty="0" smtClean="0">
                <a:solidFill>
                  <a:schemeClr val="bg1"/>
                </a:solidFill>
                <a:latin typeface="Bernard MT Condensed" panose="02050806060905020404" pitchFamily="18" charset="0"/>
              </a:rPr>
              <a:t>I'm in the hi-fidelity first class travelling set</a:t>
            </a:r>
          </a:p>
          <a:p>
            <a:pPr>
              <a:lnSpc>
                <a:spcPct val="150000"/>
              </a:lnSpc>
            </a:pPr>
            <a:r>
              <a:rPr lang="en-GB" dirty="0" smtClean="0">
                <a:solidFill>
                  <a:schemeClr val="bg1"/>
                </a:solidFill>
                <a:latin typeface="Bernard MT Condensed" panose="02050806060905020404" pitchFamily="18" charset="0"/>
              </a:rPr>
              <a:t>And I think I need a Learjet</a:t>
            </a:r>
            <a:endParaRPr lang="en-GB" dirty="0">
              <a:solidFill>
                <a:schemeClr val="bg1"/>
              </a:solidFill>
              <a:latin typeface="Bernard MT Condensed" panose="02050806060905020404" pitchFamily="18" charset="0"/>
            </a:endParaRPr>
          </a:p>
          <a:p>
            <a:r>
              <a:rPr lang="en-GB" dirty="0" smtClean="0">
                <a:solidFill>
                  <a:schemeClr val="bg1"/>
                </a:solidFill>
                <a:latin typeface="Bernard MT Condensed" panose="02050806060905020404" pitchFamily="18" charset="0"/>
              </a:rPr>
              <a:t>[Strofa 3]</a:t>
            </a:r>
          </a:p>
          <a:p>
            <a:r>
              <a:rPr lang="en-GB" dirty="0" smtClean="0">
                <a:solidFill>
                  <a:schemeClr val="bg1"/>
                </a:solidFill>
                <a:latin typeface="Bernard MT Condensed" panose="02050806060905020404" pitchFamily="18" charset="0"/>
              </a:rPr>
              <a:t>Money, it's a crime</a:t>
            </a:r>
          </a:p>
          <a:p>
            <a:r>
              <a:rPr lang="en-GB" dirty="0" smtClean="0">
                <a:solidFill>
                  <a:schemeClr val="bg1"/>
                </a:solidFill>
                <a:latin typeface="Bernard MT Condensed" panose="02050806060905020404" pitchFamily="18" charset="0"/>
              </a:rPr>
              <a:t>Share it fairly, but don't take a slice of my pie</a:t>
            </a:r>
          </a:p>
          <a:p>
            <a:r>
              <a:rPr lang="en-GB" dirty="0" smtClean="0">
                <a:solidFill>
                  <a:schemeClr val="bg1"/>
                </a:solidFill>
                <a:latin typeface="Bernard MT Condensed" panose="02050806060905020404" pitchFamily="18" charset="0"/>
              </a:rPr>
              <a:t>Money, so they say</a:t>
            </a:r>
          </a:p>
          <a:p>
            <a:r>
              <a:rPr lang="en-GB" dirty="0" smtClean="0">
                <a:solidFill>
                  <a:schemeClr val="bg1"/>
                </a:solidFill>
                <a:latin typeface="Bernard MT Condensed" panose="02050806060905020404" pitchFamily="18" charset="0"/>
              </a:rPr>
              <a:t>Is the root of all evil today</a:t>
            </a:r>
          </a:p>
          <a:p>
            <a:endParaRPr lang="en-GB" dirty="0" smtClean="0">
              <a:solidFill>
                <a:schemeClr val="bg1"/>
              </a:solidFill>
              <a:latin typeface="Bernard MT Condensed" panose="02050806060905020404" pitchFamily="18" charset="0"/>
            </a:endParaRPr>
          </a:p>
          <a:p>
            <a:r>
              <a:rPr lang="en-GB" dirty="0" smtClean="0">
                <a:solidFill>
                  <a:schemeClr val="bg1"/>
                </a:solidFill>
                <a:latin typeface="Bernard MT Condensed" panose="02050806060905020404" pitchFamily="18" charset="0"/>
              </a:rPr>
              <a:t>[Ritornello]</a:t>
            </a:r>
          </a:p>
          <a:p>
            <a:r>
              <a:rPr lang="en-GB" dirty="0" smtClean="0">
                <a:solidFill>
                  <a:schemeClr val="bg1"/>
                </a:solidFill>
                <a:latin typeface="Bernard MT Condensed" panose="02050806060905020404" pitchFamily="18" charset="0"/>
              </a:rPr>
              <a:t>But if you ask for a rise</a:t>
            </a:r>
          </a:p>
          <a:p>
            <a:r>
              <a:rPr lang="en-GB" dirty="0" smtClean="0">
                <a:solidFill>
                  <a:schemeClr val="bg1"/>
                </a:solidFill>
                <a:latin typeface="Bernard MT Condensed" panose="02050806060905020404" pitchFamily="18" charset="0"/>
              </a:rPr>
              <a:t>It's no surprise that they're giving none away</a:t>
            </a:r>
          </a:p>
          <a:p>
            <a:endParaRPr lang="it-IT" dirty="0">
              <a:solidFill>
                <a:schemeClr val="bg1"/>
              </a:solidFill>
              <a:latin typeface="Bernard MT Condensed" panose="02050806060905020404" pitchFamily="18" charset="0"/>
            </a:endParaRPr>
          </a:p>
          <a:p>
            <a:pPr algn="r"/>
            <a:r>
              <a:rPr lang="it-IT" dirty="0" smtClean="0">
                <a:solidFill>
                  <a:schemeClr val="bg1"/>
                </a:solidFill>
                <a:latin typeface="Bernard MT Condensed" panose="02050806060905020404" pitchFamily="18" charset="0"/>
              </a:rPr>
              <a:t>The Dark Side of the Moon – Pink Floyd</a:t>
            </a:r>
            <a:endParaRPr lang="en-GB" dirty="0" smtClean="0">
              <a:solidFill>
                <a:schemeClr val="bg1"/>
              </a:solidFill>
              <a:latin typeface="Bernard MT Condensed" panose="02050806060905020404" pitchFamily="18" charset="0"/>
            </a:endParaRPr>
          </a:p>
          <a:p>
            <a:endParaRPr lang="en-GB" dirty="0">
              <a:solidFill>
                <a:schemeClr val="bg1"/>
              </a:solidFill>
              <a:latin typeface="Bernard MT Condensed" panose="020508060609050204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382839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magin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297"/>
            <a:ext cx="12192000" cy="6858594"/>
          </a:xfrm>
          <a:prstGeom prst="rect">
            <a:avLst/>
          </a:prstGeom>
        </p:spPr>
      </p:pic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357809" y="365125"/>
            <a:ext cx="2875721" cy="1325563"/>
          </a:xfrm>
        </p:spPr>
        <p:txBody>
          <a:bodyPr/>
          <a:lstStyle/>
          <a:p>
            <a:r>
              <a:rPr lang="it-IT" dirty="0" smtClean="0">
                <a:solidFill>
                  <a:schemeClr val="bg1"/>
                </a:solidFill>
                <a:latin typeface="Bernard MT Condensed" panose="02050806060905020404" pitchFamily="18" charset="0"/>
              </a:rPr>
              <a:t>Spiegazione </a:t>
            </a:r>
            <a:endParaRPr lang="en-GB" dirty="0">
              <a:solidFill>
                <a:schemeClr val="bg1"/>
              </a:solidFill>
              <a:latin typeface="Bernard MT Condensed" panose="02050806060905020404" pitchFamily="18" charset="0"/>
            </a:endParaRP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357809" y="1364974"/>
            <a:ext cx="5738191" cy="5493025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it-IT" sz="1800" dirty="0" smtClean="0">
                <a:solidFill>
                  <a:schemeClr val="bg1"/>
                </a:solidFill>
                <a:latin typeface="Bernard MT Condensed" panose="02050806060905020404" pitchFamily="18" charset="0"/>
              </a:rPr>
              <a:t>Il primo verso della canzone (Money, get away) sembrerebbe esprimere un significato opposto al senso generale di questa, invitando a tenere lontano il denaro laddove, invece, il messaggio della canzone esalta il guadagno eccessivo e l’ostentazione di esso.</a:t>
            </a:r>
            <a:r>
              <a:rPr lang="it-IT" sz="1800" dirty="0">
                <a:solidFill>
                  <a:schemeClr val="bg1"/>
                </a:solidFill>
                <a:latin typeface="Bernard MT Condensed" panose="02050806060905020404" pitchFamily="18" charset="0"/>
              </a:rPr>
              <a:t> </a:t>
            </a:r>
            <a:r>
              <a:rPr lang="it-IT" sz="1800" dirty="0" smtClean="0">
                <a:solidFill>
                  <a:schemeClr val="bg1"/>
                </a:solidFill>
                <a:latin typeface="Bernard MT Condensed" panose="02050806060905020404" pitchFamily="18" charset="0"/>
              </a:rPr>
              <a:t>In realtà tale invito viene ripreso anche negli ultimi due versi della terza strofa (Money, so they say / Is the root of all evil), che contengono anche un riferimento alla Bibbia, più precisamente Timoteo 6:10 «Infatti </a:t>
            </a:r>
            <a:r>
              <a:rPr lang="it-IT" sz="1800" i="1" dirty="0" smtClean="0">
                <a:solidFill>
                  <a:schemeClr val="bg1"/>
                </a:solidFill>
                <a:latin typeface="Bernard MT Condensed" panose="02050806060905020404" pitchFamily="18" charset="0"/>
              </a:rPr>
              <a:t>l'amore del denaro è radice di ogni specie di mali</a:t>
            </a:r>
            <a:r>
              <a:rPr lang="it-IT" sz="1800" dirty="0" smtClean="0">
                <a:solidFill>
                  <a:schemeClr val="bg1"/>
                </a:solidFill>
                <a:latin typeface="Bernard MT Condensed" panose="02050806060905020404" pitchFamily="18" charset="0"/>
              </a:rPr>
              <a:t>, e alcuni che vi si sono dati si sono sviati dalla fede e si sono procurati molti dolori.».</a:t>
            </a:r>
          </a:p>
          <a:p>
            <a:pPr marL="0" indent="0">
              <a:buNone/>
            </a:pPr>
            <a:r>
              <a:rPr lang="it-IT" sz="1800" dirty="0" smtClean="0">
                <a:solidFill>
                  <a:schemeClr val="bg1"/>
                </a:solidFill>
                <a:latin typeface="Bernard MT Condensed" panose="02050806060905020404" pitchFamily="18" charset="0"/>
              </a:rPr>
              <a:t>Il secondo verso della canzone (</a:t>
            </a:r>
            <a:r>
              <a:rPr lang="en-GB" sz="1800" dirty="0" smtClean="0">
                <a:solidFill>
                  <a:schemeClr val="bg1"/>
                </a:solidFill>
                <a:latin typeface="Bernard MT Condensed" panose="02050806060905020404" pitchFamily="18" charset="0"/>
              </a:rPr>
              <a:t>Go get a good job with more pay, and you're okay) si riferisce a come i giovani siano spinti a trovare un buon lavoro per sopravvivere</a:t>
            </a:r>
            <a:r>
              <a:rPr lang="en-GB" sz="1800" dirty="0">
                <a:solidFill>
                  <a:schemeClr val="bg1"/>
                </a:solidFill>
                <a:latin typeface="Bernard MT Condensed" panose="02050806060905020404" pitchFamily="18" charset="0"/>
              </a:rPr>
              <a:t>.</a:t>
            </a:r>
            <a:endParaRPr lang="it-IT" sz="1800" dirty="0" smtClean="0">
              <a:solidFill>
                <a:schemeClr val="bg1"/>
              </a:solidFill>
              <a:latin typeface="Bernard MT Condensed" panose="02050806060905020404" pitchFamily="18" charset="0"/>
            </a:endParaRPr>
          </a:p>
          <a:p>
            <a:pPr marL="0" indent="0">
              <a:buNone/>
            </a:pPr>
            <a:r>
              <a:rPr lang="it-IT" sz="1800" dirty="0" smtClean="0">
                <a:solidFill>
                  <a:schemeClr val="bg1"/>
                </a:solidFill>
                <a:latin typeface="Bernard MT Condensed" panose="02050806060905020404" pitchFamily="18" charset="0"/>
              </a:rPr>
              <a:t>Nel terzo verso (Money, it’s a gas), invece, si riflette su come il denaro sia carburante della nostra società contemporanea. </a:t>
            </a:r>
            <a:r>
              <a:rPr lang="en-GB" sz="1800" dirty="0" smtClean="0">
                <a:solidFill>
                  <a:schemeClr val="bg1"/>
                </a:solidFill>
                <a:latin typeface="Bernard MT Condensed" panose="02050806060905020404" pitchFamily="18" charset="0"/>
              </a:rPr>
              <a:t>I primi due </a:t>
            </a:r>
            <a:r>
              <a:rPr lang="en-GB" sz="1800" dirty="0" err="1" smtClean="0">
                <a:solidFill>
                  <a:schemeClr val="bg1"/>
                </a:solidFill>
                <a:latin typeface="Bernard MT Condensed" panose="02050806060905020404" pitchFamily="18" charset="0"/>
              </a:rPr>
              <a:t>ritornelli</a:t>
            </a:r>
            <a:r>
              <a:rPr lang="en-GB" sz="1800" dirty="0" smtClean="0">
                <a:solidFill>
                  <a:schemeClr val="bg1"/>
                </a:solidFill>
                <a:latin typeface="Bernard MT Condensed" panose="02050806060905020404" pitchFamily="18" charset="0"/>
              </a:rPr>
              <a:t> </a:t>
            </a:r>
            <a:r>
              <a:rPr lang="en-GB" sz="1800" dirty="0" err="1" smtClean="0">
                <a:solidFill>
                  <a:schemeClr val="bg1"/>
                </a:solidFill>
                <a:latin typeface="Bernard MT Condensed" panose="02050806060905020404" pitchFamily="18" charset="0"/>
              </a:rPr>
              <a:t>parlano</a:t>
            </a:r>
            <a:r>
              <a:rPr lang="en-GB" sz="1800" dirty="0" smtClean="0">
                <a:solidFill>
                  <a:schemeClr val="bg1"/>
                </a:solidFill>
                <a:latin typeface="Bernard MT Condensed" panose="02050806060905020404" pitchFamily="18" charset="0"/>
              </a:rPr>
              <a:t>, </a:t>
            </a:r>
            <a:r>
              <a:rPr lang="en-GB" sz="1800" dirty="0" err="1" smtClean="0">
                <a:solidFill>
                  <a:schemeClr val="bg1"/>
                </a:solidFill>
                <a:latin typeface="Bernard MT Condensed" panose="02050806060905020404" pitchFamily="18" charset="0"/>
              </a:rPr>
              <a:t>infatti</a:t>
            </a:r>
            <a:r>
              <a:rPr lang="en-GB" sz="1800" dirty="0" smtClean="0">
                <a:solidFill>
                  <a:schemeClr val="bg1"/>
                </a:solidFill>
                <a:latin typeface="Bernard MT Condensed" panose="02050806060905020404" pitchFamily="18" charset="0"/>
              </a:rPr>
              <a:t>, dello </a:t>
            </a:r>
            <a:r>
              <a:rPr lang="it-IT" sz="1800" dirty="0" smtClean="0">
                <a:solidFill>
                  <a:schemeClr val="bg1"/>
                </a:solidFill>
                <a:latin typeface="Bernard MT Condensed" panose="02050806060905020404" pitchFamily="18" charset="0"/>
              </a:rPr>
              <a:t>sfoggio</a:t>
            </a:r>
            <a:r>
              <a:rPr lang="en-GB" sz="1800" dirty="0" smtClean="0">
                <a:solidFill>
                  <a:schemeClr val="bg1"/>
                </a:solidFill>
                <a:latin typeface="Bernard MT Condensed" panose="02050806060905020404" pitchFamily="18" charset="0"/>
              </a:rPr>
              <a:t> di </a:t>
            </a:r>
            <a:r>
              <a:rPr lang="en-GB" sz="1800" dirty="0" err="1" smtClean="0">
                <a:solidFill>
                  <a:schemeClr val="bg1"/>
                </a:solidFill>
                <a:latin typeface="Bernard MT Condensed" panose="02050806060905020404" pitchFamily="18" charset="0"/>
              </a:rPr>
              <a:t>denaro</a:t>
            </a:r>
            <a:r>
              <a:rPr lang="en-GB" sz="1800" dirty="0" smtClean="0">
                <a:solidFill>
                  <a:schemeClr val="bg1"/>
                </a:solidFill>
                <a:latin typeface="Bernard MT Condensed" panose="02050806060905020404" pitchFamily="18" charset="0"/>
              </a:rPr>
              <a:t>, </a:t>
            </a:r>
            <a:r>
              <a:rPr lang="en-GB" sz="1800" dirty="0" err="1" smtClean="0">
                <a:solidFill>
                  <a:schemeClr val="bg1"/>
                </a:solidFill>
                <a:latin typeface="Bernard MT Condensed" panose="02050806060905020404" pitchFamily="18" charset="0"/>
              </a:rPr>
              <a:t>che</a:t>
            </a:r>
            <a:r>
              <a:rPr lang="en-GB" sz="1800" dirty="0" smtClean="0">
                <a:solidFill>
                  <a:schemeClr val="bg1"/>
                </a:solidFill>
                <a:latin typeface="Bernard MT Condensed" panose="02050806060905020404" pitchFamily="18" charset="0"/>
              </a:rPr>
              <a:t> </a:t>
            </a:r>
            <a:r>
              <a:rPr lang="en-GB" sz="1800" dirty="0" err="1" smtClean="0">
                <a:solidFill>
                  <a:schemeClr val="bg1"/>
                </a:solidFill>
                <a:latin typeface="Bernard MT Condensed" panose="02050806060905020404" pitchFamily="18" charset="0"/>
              </a:rPr>
              <a:t>potrebbe</a:t>
            </a:r>
            <a:r>
              <a:rPr lang="en-GB" sz="1800" dirty="0" smtClean="0">
                <a:solidFill>
                  <a:schemeClr val="bg1"/>
                </a:solidFill>
                <a:latin typeface="Bernard MT Condensed" panose="02050806060905020404" pitchFamily="18" charset="0"/>
              </a:rPr>
              <a:t> </a:t>
            </a:r>
            <a:r>
              <a:rPr lang="en-GB" sz="1800" dirty="0" err="1" smtClean="0">
                <a:solidFill>
                  <a:schemeClr val="bg1"/>
                </a:solidFill>
                <a:latin typeface="Bernard MT Condensed" panose="02050806060905020404" pitchFamily="18" charset="0"/>
              </a:rPr>
              <a:t>riguardare</a:t>
            </a:r>
            <a:r>
              <a:rPr lang="en-GB" sz="1800" dirty="0" smtClean="0">
                <a:solidFill>
                  <a:schemeClr val="bg1"/>
                </a:solidFill>
                <a:latin typeface="Bernard MT Condensed" panose="02050806060905020404" pitchFamily="18" charset="0"/>
              </a:rPr>
              <a:t> </a:t>
            </a:r>
            <a:r>
              <a:rPr lang="en-GB" sz="1800" dirty="0" err="1" smtClean="0">
                <a:solidFill>
                  <a:schemeClr val="bg1"/>
                </a:solidFill>
                <a:latin typeface="Bernard MT Condensed" panose="02050806060905020404" pitchFamily="18" charset="0"/>
              </a:rPr>
              <a:t>l’acquisto</a:t>
            </a:r>
            <a:r>
              <a:rPr lang="en-GB" sz="1800" dirty="0" smtClean="0">
                <a:solidFill>
                  <a:schemeClr val="bg1"/>
                </a:solidFill>
                <a:latin typeface="Bernard MT Condensed" panose="02050806060905020404" pitchFamily="18" charset="0"/>
              </a:rPr>
              <a:t> di un’ </a:t>
            </a:r>
            <a:r>
              <a:rPr lang="en-GB" sz="1800" dirty="0" err="1" smtClean="0">
                <a:solidFill>
                  <a:schemeClr val="bg1"/>
                </a:solidFill>
                <a:latin typeface="Bernard MT Condensed" panose="02050806060905020404" pitchFamily="18" charset="0"/>
              </a:rPr>
              <a:t>intera</a:t>
            </a:r>
            <a:r>
              <a:rPr lang="en-GB" sz="1800" dirty="0" smtClean="0">
                <a:solidFill>
                  <a:schemeClr val="bg1"/>
                </a:solidFill>
                <a:latin typeface="Bernard MT Condensed" panose="02050806060905020404" pitchFamily="18" charset="0"/>
              </a:rPr>
              <a:t> </a:t>
            </a:r>
            <a:r>
              <a:rPr lang="en-GB" sz="1800" dirty="0" err="1" smtClean="0">
                <a:solidFill>
                  <a:schemeClr val="bg1"/>
                </a:solidFill>
                <a:latin typeface="Bernard MT Condensed" panose="02050806060905020404" pitchFamily="18" charset="0"/>
              </a:rPr>
              <a:t>squadra</a:t>
            </a:r>
            <a:r>
              <a:rPr lang="en-GB" sz="1800" dirty="0" smtClean="0">
                <a:solidFill>
                  <a:schemeClr val="bg1"/>
                </a:solidFill>
                <a:latin typeface="Bernard MT Condensed" panose="02050806060905020404" pitchFamily="18" charset="0"/>
              </a:rPr>
              <a:t> di football, di </a:t>
            </a:r>
            <a:r>
              <a:rPr lang="en-GB" sz="1800" dirty="0" err="1" smtClean="0">
                <a:solidFill>
                  <a:schemeClr val="bg1"/>
                </a:solidFill>
                <a:latin typeface="Bernard MT Condensed" panose="02050806060905020404" pitchFamily="18" charset="0"/>
              </a:rPr>
              <a:t>una</a:t>
            </a:r>
            <a:r>
              <a:rPr lang="en-GB" sz="1800" dirty="0" smtClean="0">
                <a:solidFill>
                  <a:schemeClr val="bg1"/>
                </a:solidFill>
                <a:latin typeface="Bernard MT Condensed" panose="02050806060905020404" pitchFamily="18" charset="0"/>
              </a:rPr>
              <a:t> </a:t>
            </a:r>
            <a:r>
              <a:rPr lang="en-GB" sz="1800" dirty="0" err="1" smtClean="0">
                <a:solidFill>
                  <a:schemeClr val="bg1"/>
                </a:solidFill>
                <a:latin typeface="Bernard MT Condensed" panose="02050806060905020404" pitchFamily="18" charset="0"/>
              </a:rPr>
              <a:t>macchina</a:t>
            </a:r>
            <a:r>
              <a:rPr lang="en-GB" sz="1800" dirty="0" smtClean="0">
                <a:solidFill>
                  <a:schemeClr val="bg1"/>
                </a:solidFill>
                <a:latin typeface="Bernard MT Condensed" panose="02050806060905020404" pitchFamily="18" charset="0"/>
              </a:rPr>
              <a:t> </a:t>
            </a:r>
            <a:r>
              <a:rPr lang="en-GB" sz="1800" dirty="0" err="1" smtClean="0">
                <a:solidFill>
                  <a:schemeClr val="bg1"/>
                </a:solidFill>
                <a:latin typeface="Bernard MT Condensed" panose="02050806060905020404" pitchFamily="18" charset="0"/>
              </a:rPr>
              <a:t>costosa</a:t>
            </a:r>
            <a:r>
              <a:rPr lang="en-GB" sz="1800" dirty="0" smtClean="0">
                <a:solidFill>
                  <a:schemeClr val="bg1"/>
                </a:solidFill>
                <a:latin typeface="Bernard MT Condensed" panose="02050806060905020404" pitchFamily="18" charset="0"/>
              </a:rPr>
              <a:t> o </a:t>
            </a:r>
            <a:r>
              <a:rPr lang="en-GB" sz="1800" dirty="0" err="1" smtClean="0">
                <a:solidFill>
                  <a:schemeClr val="bg1"/>
                </a:solidFill>
                <a:latin typeface="Bernard MT Condensed" panose="02050806060905020404" pitchFamily="18" charset="0"/>
              </a:rPr>
              <a:t>addirittura</a:t>
            </a:r>
            <a:r>
              <a:rPr lang="en-GB" sz="1800" dirty="0" smtClean="0">
                <a:solidFill>
                  <a:schemeClr val="bg1"/>
                </a:solidFill>
                <a:latin typeface="Bernard MT Condensed" panose="02050806060905020404" pitchFamily="18" charset="0"/>
              </a:rPr>
              <a:t> del </a:t>
            </a:r>
            <a:r>
              <a:rPr lang="en-GB" sz="1800" dirty="0" err="1" smtClean="0">
                <a:solidFill>
                  <a:schemeClr val="bg1"/>
                </a:solidFill>
                <a:latin typeface="Bernard MT Condensed" panose="02050806060905020404" pitchFamily="18" charset="0"/>
              </a:rPr>
              <a:t>caviale</a:t>
            </a:r>
            <a:r>
              <a:rPr lang="en-GB" sz="1800" dirty="0" smtClean="0">
                <a:solidFill>
                  <a:schemeClr val="bg1"/>
                </a:solidFill>
                <a:latin typeface="Bernard MT Condensed" panose="02050806060905020404" pitchFamily="18" charset="0"/>
              </a:rPr>
              <a:t>. Il secondo </a:t>
            </a:r>
            <a:r>
              <a:rPr lang="en-GB" sz="1800" dirty="0" err="1" smtClean="0">
                <a:solidFill>
                  <a:schemeClr val="bg1"/>
                </a:solidFill>
                <a:latin typeface="Bernard MT Condensed" panose="02050806060905020404" pitchFamily="18" charset="0"/>
              </a:rPr>
              <a:t>ritornello</a:t>
            </a:r>
            <a:r>
              <a:rPr lang="en-GB" sz="1800" dirty="0" smtClean="0">
                <a:solidFill>
                  <a:schemeClr val="bg1"/>
                </a:solidFill>
                <a:latin typeface="Bernard MT Condensed" panose="02050806060905020404" pitchFamily="18" charset="0"/>
              </a:rPr>
              <a:t>, </a:t>
            </a:r>
            <a:r>
              <a:rPr lang="en-GB" sz="1800" dirty="0" err="1" smtClean="0">
                <a:solidFill>
                  <a:schemeClr val="bg1"/>
                </a:solidFill>
                <a:latin typeface="Bernard MT Condensed" panose="02050806060905020404" pitchFamily="18" charset="0"/>
              </a:rPr>
              <a:t>invece</a:t>
            </a:r>
            <a:r>
              <a:rPr lang="en-GB" sz="1800" dirty="0" smtClean="0">
                <a:solidFill>
                  <a:schemeClr val="bg1"/>
                </a:solidFill>
                <a:latin typeface="Bernard MT Condensed" panose="02050806060905020404" pitchFamily="18" charset="0"/>
              </a:rPr>
              <a:t>, </a:t>
            </a:r>
            <a:r>
              <a:rPr lang="en-GB" sz="1800" dirty="0" err="1" smtClean="0">
                <a:solidFill>
                  <a:schemeClr val="bg1"/>
                </a:solidFill>
                <a:latin typeface="Bernard MT Condensed" panose="02050806060905020404" pitchFamily="18" charset="0"/>
              </a:rPr>
              <a:t>contiene</a:t>
            </a:r>
            <a:r>
              <a:rPr lang="en-GB" sz="1800" dirty="0" smtClean="0">
                <a:solidFill>
                  <a:schemeClr val="bg1"/>
                </a:solidFill>
                <a:latin typeface="Bernard MT Condensed" panose="02050806060905020404" pitchFamily="18" charset="0"/>
              </a:rPr>
              <a:t> una critica ai “ricchi” che non si accontentano di niente</a:t>
            </a:r>
            <a:r>
              <a:rPr lang="en-GB" sz="1800" dirty="0">
                <a:solidFill>
                  <a:schemeClr val="bg1"/>
                </a:solidFill>
                <a:latin typeface="Bernard MT Condensed" panose="02050806060905020404" pitchFamily="18" charset="0"/>
              </a:rPr>
              <a:t>.</a:t>
            </a:r>
            <a:endParaRPr lang="it-IT" sz="1800" dirty="0" smtClean="0">
              <a:solidFill>
                <a:schemeClr val="bg1"/>
              </a:solidFill>
              <a:latin typeface="Bernard MT Condensed" panose="02050806060905020404" pitchFamily="18" charset="0"/>
            </a:endParaRPr>
          </a:p>
        </p:txBody>
      </p:sp>
      <p:pic>
        <p:nvPicPr>
          <p:cNvPr id="6" name="Immagine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6000" y="-714424"/>
            <a:ext cx="8286848" cy="8286848"/>
          </a:xfrm>
          <a:prstGeom prst="rect">
            <a:avLst/>
          </a:prstGeom>
          <a:ln>
            <a:noFill/>
          </a:ln>
          <a:effectLst>
            <a:softEdge rad="304800"/>
          </a:effectLst>
        </p:spPr>
      </p:pic>
    </p:spTree>
    <p:extLst>
      <p:ext uri="{BB962C8B-B14F-4D97-AF65-F5344CB8AC3E}">
        <p14:creationId xmlns:p14="http://schemas.microsoft.com/office/powerpoint/2010/main" val="167367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magin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297"/>
            <a:ext cx="12192000" cy="6858594"/>
          </a:xfrm>
          <a:prstGeom prst="rect">
            <a:avLst/>
          </a:prstGeom>
        </p:spPr>
      </p:pic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6546575" y="249883"/>
            <a:ext cx="5049077" cy="1325563"/>
          </a:xfrm>
        </p:spPr>
        <p:txBody>
          <a:bodyPr/>
          <a:lstStyle/>
          <a:p>
            <a:r>
              <a:rPr lang="it-IT" dirty="0" smtClean="0">
                <a:solidFill>
                  <a:schemeClr val="bg1"/>
                </a:solidFill>
                <a:latin typeface="Bernard MT Condensed" panose="02050806060905020404" pitchFamily="18" charset="0"/>
              </a:rPr>
              <a:t>Menzione D’onore: No Surprises – Radiohead </a:t>
            </a:r>
            <a:endParaRPr lang="en-GB" dirty="0">
              <a:solidFill>
                <a:schemeClr val="bg1"/>
              </a:solidFill>
              <a:latin typeface="Bernard MT Condensed" panose="02050806060905020404" pitchFamily="18" charset="0"/>
            </a:endParaRP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6546574" y="1825624"/>
            <a:ext cx="5049078" cy="4747453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it-IT" sz="1800" dirty="0" smtClean="0">
                <a:solidFill>
                  <a:schemeClr val="bg1"/>
                </a:solidFill>
                <a:latin typeface="Bernard MT Condensed" panose="02050806060905020404" pitchFamily="18" charset="0"/>
              </a:rPr>
              <a:t>Nel testo della canzone i primi due versi (</a:t>
            </a:r>
            <a:r>
              <a:rPr lang="en-GB" sz="1800" dirty="0" smtClean="0">
                <a:solidFill>
                  <a:schemeClr val="bg1"/>
                </a:solidFill>
                <a:latin typeface="Bernard MT Condensed" panose="02050806060905020404" pitchFamily="18" charset="0"/>
              </a:rPr>
              <a:t>A heart that's full up like a landfill / A job that slowly kills you) riflettono</a:t>
            </a:r>
            <a:r>
              <a:rPr lang="en-GB" sz="1800" dirty="0">
                <a:solidFill>
                  <a:schemeClr val="bg1"/>
                </a:solidFill>
                <a:latin typeface="Bernard MT Condensed" panose="02050806060905020404" pitchFamily="18" charset="0"/>
              </a:rPr>
              <a:t> </a:t>
            </a:r>
            <a:r>
              <a:rPr lang="en-GB" sz="1800" dirty="0" smtClean="0">
                <a:solidFill>
                  <a:schemeClr val="bg1"/>
                </a:solidFill>
                <a:latin typeface="Bernard MT Condensed" panose="02050806060905020404" pitchFamily="18" charset="0"/>
              </a:rPr>
              <a:t>sulla </a:t>
            </a:r>
            <a:r>
              <a:rPr lang="it-IT" sz="1800" dirty="0" smtClean="0">
                <a:solidFill>
                  <a:schemeClr val="bg1"/>
                </a:solidFill>
                <a:latin typeface="Bernard MT Condensed" panose="02050806060905020404" pitchFamily="18" charset="0"/>
              </a:rPr>
              <a:t>rassegnazione al vuoto di una vita insipida come può essere quella occidentale moderna quando essa appare vittima del consumismo e dell’avidità. </a:t>
            </a:r>
          </a:p>
          <a:p>
            <a:pPr marL="0" indent="0" algn="r">
              <a:buNone/>
            </a:pPr>
            <a:endParaRPr lang="it-IT" sz="1800" dirty="0" smtClean="0">
              <a:solidFill>
                <a:schemeClr val="bg1"/>
              </a:solidFill>
              <a:latin typeface="Bernard MT Condensed" panose="02050806060905020404" pitchFamily="18" charset="0"/>
            </a:endParaRPr>
          </a:p>
          <a:p>
            <a:pPr marL="0" indent="0" algn="r">
              <a:buNone/>
            </a:pPr>
            <a:endParaRPr lang="it-IT" sz="1800" dirty="0">
              <a:solidFill>
                <a:schemeClr val="bg1"/>
              </a:solidFill>
              <a:latin typeface="Bernard MT Condensed" panose="02050806060905020404" pitchFamily="18" charset="0"/>
            </a:endParaRPr>
          </a:p>
          <a:p>
            <a:pPr marL="0" indent="0" algn="r">
              <a:buNone/>
            </a:pPr>
            <a:endParaRPr lang="it-IT" sz="1800" dirty="0" smtClean="0">
              <a:solidFill>
                <a:schemeClr val="bg1"/>
              </a:solidFill>
              <a:latin typeface="Bernard MT Condensed" panose="02050806060905020404" pitchFamily="18" charset="0"/>
            </a:endParaRPr>
          </a:p>
          <a:p>
            <a:pPr marL="0" indent="0" algn="r">
              <a:buNone/>
            </a:pPr>
            <a:endParaRPr lang="it-IT" sz="1800" dirty="0">
              <a:solidFill>
                <a:schemeClr val="bg1"/>
              </a:solidFill>
              <a:latin typeface="Bernard MT Condensed" panose="02050806060905020404" pitchFamily="18" charset="0"/>
            </a:endParaRPr>
          </a:p>
          <a:p>
            <a:pPr marL="0" indent="0" algn="r">
              <a:buNone/>
            </a:pPr>
            <a:endParaRPr lang="it-IT" sz="1800" dirty="0" smtClean="0">
              <a:solidFill>
                <a:schemeClr val="bg1"/>
              </a:solidFill>
              <a:latin typeface="Bernard MT Condensed" panose="02050806060905020404" pitchFamily="18" charset="0"/>
            </a:endParaRPr>
          </a:p>
          <a:p>
            <a:pPr marL="0" indent="0" algn="r">
              <a:buNone/>
            </a:pPr>
            <a:endParaRPr lang="it-IT" sz="1800" dirty="0" smtClean="0">
              <a:solidFill>
                <a:schemeClr val="bg1"/>
              </a:solidFill>
              <a:latin typeface="Bernard MT Condensed" panose="02050806060905020404" pitchFamily="18" charset="0"/>
            </a:endParaRPr>
          </a:p>
          <a:p>
            <a:pPr marL="0" indent="0" algn="r">
              <a:buNone/>
            </a:pPr>
            <a:endParaRPr lang="it-IT" sz="1800" dirty="0" smtClean="0">
              <a:solidFill>
                <a:schemeClr val="bg1"/>
              </a:solidFill>
              <a:latin typeface="Bernard MT Condensed" panose="02050806060905020404" pitchFamily="18" charset="0"/>
            </a:endParaRPr>
          </a:p>
          <a:p>
            <a:pPr marL="0" indent="0" algn="r">
              <a:buNone/>
            </a:pPr>
            <a:r>
              <a:rPr lang="it-IT" sz="1800" dirty="0" smtClean="0">
                <a:solidFill>
                  <a:schemeClr val="bg1"/>
                </a:solidFill>
                <a:latin typeface="Bernard MT Condensed" panose="02050806060905020404" pitchFamily="18" charset="0"/>
              </a:rPr>
              <a:t>OK Computer – </a:t>
            </a:r>
          </a:p>
          <a:p>
            <a:pPr marL="0" indent="0" algn="r">
              <a:buNone/>
            </a:pPr>
            <a:r>
              <a:rPr lang="it-IT" sz="1800" dirty="0" smtClean="0">
                <a:solidFill>
                  <a:schemeClr val="bg1"/>
                </a:solidFill>
                <a:latin typeface="Bernard MT Condensed" panose="02050806060905020404" pitchFamily="18" charset="0"/>
              </a:rPr>
              <a:t>Radiohead </a:t>
            </a:r>
            <a:endParaRPr lang="en-GB" sz="1800" dirty="0">
              <a:solidFill>
                <a:schemeClr val="bg1"/>
              </a:solidFill>
              <a:latin typeface="Bernard MT Condensed" panose="02050806060905020404" pitchFamily="18" charset="0"/>
            </a:endParaRPr>
          </a:p>
        </p:txBody>
      </p:sp>
      <p:pic>
        <p:nvPicPr>
          <p:cNvPr id="5" name="Immagin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358900" y="-571203"/>
            <a:ext cx="7905475" cy="7905475"/>
          </a:xfrm>
          <a:prstGeom prst="rect">
            <a:avLst/>
          </a:prstGeom>
          <a:effectLst>
            <a:softEdge rad="304800"/>
          </a:effectLst>
        </p:spPr>
      </p:pic>
      <p:sp>
        <p:nvSpPr>
          <p:cNvPr id="6" name="Rettangolo 5"/>
          <p:cNvSpPr/>
          <p:nvPr/>
        </p:nvSpPr>
        <p:spPr>
          <a:xfrm>
            <a:off x="-1333500" y="-297"/>
            <a:ext cx="2832100" cy="762297"/>
          </a:xfrm>
          <a:prstGeom prst="rect">
            <a:avLst/>
          </a:prstGeom>
          <a:solidFill>
            <a:srgbClr val="FEFEF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1329210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ttangolo 7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pic>
        <p:nvPicPr>
          <p:cNvPr id="5" name="Immagin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5672761" y="-1035740"/>
            <a:ext cx="15733276" cy="8849968"/>
          </a:xfrm>
          <a:prstGeom prst="rect">
            <a:avLst/>
          </a:prstGeom>
          <a:effectLst>
            <a:glow>
              <a:schemeClr val="accent1">
                <a:alpha val="40000"/>
              </a:schemeClr>
            </a:glow>
            <a:outerShdw dist="50800" dir="5400000" algn="ctr" rotWithShape="0">
              <a:srgbClr val="000000">
                <a:alpha val="43137"/>
              </a:srgbClr>
            </a:outerShdw>
            <a:softEdge rad="762000"/>
          </a:effectLst>
        </p:spPr>
      </p:pic>
      <p:sp>
        <p:nvSpPr>
          <p:cNvPr id="6" name="Parallelogramma 5"/>
          <p:cNvSpPr/>
          <p:nvPr/>
        </p:nvSpPr>
        <p:spPr>
          <a:xfrm flipH="1">
            <a:off x="3246783" y="2216917"/>
            <a:ext cx="10535478" cy="1409700"/>
          </a:xfrm>
          <a:prstGeom prst="parallelogram">
            <a:avLst>
              <a:gd name="adj" fmla="val 143018"/>
            </a:avLst>
          </a:prstGeom>
          <a:solidFill>
            <a:schemeClr val="tx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2" name="Titolo 1"/>
          <p:cNvSpPr>
            <a:spLocks noGrp="1"/>
          </p:cNvSpPr>
          <p:nvPr>
            <p:ph type="ctrTitle"/>
          </p:nvPr>
        </p:nvSpPr>
        <p:spPr>
          <a:xfrm>
            <a:off x="1868003" y="1173921"/>
            <a:ext cx="13376965" cy="2387600"/>
          </a:xfrm>
        </p:spPr>
        <p:txBody>
          <a:bodyPr/>
          <a:lstStyle/>
          <a:p>
            <a:r>
              <a:rPr lang="it-IT" dirty="0" smtClean="0">
                <a:solidFill>
                  <a:schemeClr val="bg1"/>
                </a:solidFill>
                <a:latin typeface="Bernard MT Condensed" panose="02050806060905020404" pitchFamily="18" charset="0"/>
              </a:rPr>
              <a:t>L’Avarizia Nella Musica</a:t>
            </a:r>
            <a:endParaRPr lang="en-GB" dirty="0">
              <a:solidFill>
                <a:schemeClr val="bg1"/>
              </a:solidFill>
              <a:latin typeface="Bernard MT Condensed" panose="02050806060905020404" pitchFamily="18" charset="0"/>
            </a:endParaRPr>
          </a:p>
        </p:txBody>
      </p:sp>
      <p:sp>
        <p:nvSpPr>
          <p:cNvPr id="7" name="Parallelogramma 6"/>
          <p:cNvSpPr/>
          <p:nvPr/>
        </p:nvSpPr>
        <p:spPr>
          <a:xfrm flipH="1">
            <a:off x="5632174" y="3864750"/>
            <a:ext cx="7712764" cy="1063058"/>
          </a:xfrm>
          <a:prstGeom prst="parallelogram">
            <a:avLst>
              <a:gd name="adj" fmla="val 143019"/>
            </a:avLst>
          </a:prstGeom>
          <a:solidFill>
            <a:schemeClr val="tx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3" name="Sottotitolo 2"/>
          <p:cNvSpPr>
            <a:spLocks noGrp="1"/>
          </p:cNvSpPr>
          <p:nvPr>
            <p:ph type="subTitle" idx="1"/>
          </p:nvPr>
        </p:nvSpPr>
        <p:spPr>
          <a:xfrm>
            <a:off x="3953012" y="4037788"/>
            <a:ext cx="9144000" cy="1655762"/>
          </a:xfrm>
        </p:spPr>
        <p:txBody>
          <a:bodyPr>
            <a:normAutofit/>
          </a:bodyPr>
          <a:lstStyle/>
          <a:p>
            <a:r>
              <a:rPr lang="it-IT" sz="6000" dirty="0" smtClean="0">
                <a:solidFill>
                  <a:schemeClr val="bg1"/>
                </a:solidFill>
                <a:latin typeface="Bernard MT Condensed" panose="02050806060905020404" pitchFamily="18" charset="0"/>
              </a:rPr>
              <a:t>Fine</a:t>
            </a:r>
            <a:endParaRPr lang="en-GB" sz="6000" dirty="0">
              <a:solidFill>
                <a:schemeClr val="bg1"/>
              </a:solidFill>
              <a:latin typeface="Bernard MT Condensed" panose="020508060609050204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217127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211</TotalTime>
  <Words>677</Words>
  <Application>Microsoft Office PowerPoint</Application>
  <PresentationFormat>Widescreen</PresentationFormat>
  <Paragraphs>73</Paragraphs>
  <Slides>7</Slides>
  <Notes>0</Notes>
  <HiddenSlides>0</HiddenSlides>
  <MMClips>0</MMClips>
  <ScaleCrop>false</ScaleCrop>
  <HeadingPairs>
    <vt:vector size="6" baseType="variant">
      <vt:variant>
        <vt:lpstr>Caratteri utilizzati</vt:lpstr>
      </vt:variant>
      <vt:variant>
        <vt:i4>4</vt:i4>
      </vt:variant>
      <vt:variant>
        <vt:lpstr>Tema</vt:lpstr>
      </vt:variant>
      <vt:variant>
        <vt:i4>1</vt:i4>
      </vt:variant>
      <vt:variant>
        <vt:lpstr>Titoli diapositive</vt:lpstr>
      </vt:variant>
      <vt:variant>
        <vt:i4>7</vt:i4>
      </vt:variant>
    </vt:vector>
  </HeadingPairs>
  <TitlesOfParts>
    <vt:vector size="12" baseType="lpstr">
      <vt:lpstr>Arial</vt:lpstr>
      <vt:lpstr>Bernard MT Condensed</vt:lpstr>
      <vt:lpstr>Calibri</vt:lpstr>
      <vt:lpstr>Calibri Light</vt:lpstr>
      <vt:lpstr>Tema di Office</vt:lpstr>
      <vt:lpstr>L’Avarizia Nella Musica</vt:lpstr>
      <vt:lpstr>Avarizia – Enrico Ruggeri</vt:lpstr>
      <vt:lpstr>Spiegazione</vt:lpstr>
      <vt:lpstr>Money – Pink Floyd</vt:lpstr>
      <vt:lpstr>Spiegazione </vt:lpstr>
      <vt:lpstr>Menzione D’onore: No Surprises – Radiohead </vt:lpstr>
      <vt:lpstr>L’Avarizia Nella Musica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L’Avarizia Nella Musica</dc:title>
  <dc:creator>Utente</dc:creator>
  <cp:lastModifiedBy>biasetto sabrina</cp:lastModifiedBy>
  <cp:revision>14</cp:revision>
  <dcterms:created xsi:type="dcterms:W3CDTF">2026-01-06T16:22:55Z</dcterms:created>
  <dcterms:modified xsi:type="dcterms:W3CDTF">2026-01-14T19:20:59Z</dcterms:modified>
</cp:coreProperties>
</file>