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Poppins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atton" panose="020B0604020202020204" charset="0"/>
      <p:regular r:id="rId14"/>
    </p:embeddedFont>
    <p:embeddedFont>
      <p:font typeface="Burgues Script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568901" cy="10287000"/>
          </a:xfrm>
          <a:custGeom>
            <a:avLst/>
            <a:gdLst/>
            <a:ahLst/>
            <a:cxnLst/>
            <a:rect l="l" t="t" r="r" b="b"/>
            <a:pathLst>
              <a:path w="12568901" h="10287000">
                <a:moveTo>
                  <a:pt x="0" y="0"/>
                </a:moveTo>
                <a:lnTo>
                  <a:pt x="12568901" y="0"/>
                </a:lnTo>
                <a:lnTo>
                  <a:pt x="1256890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061" r="-7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962900" y="0"/>
            <a:ext cx="10325100" cy="10287000"/>
            <a:chOff x="0" y="0"/>
            <a:chExt cx="271936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19368" cy="2709333"/>
            </a:xfrm>
            <a:custGeom>
              <a:avLst/>
              <a:gdLst/>
              <a:ahLst/>
              <a:cxnLst/>
              <a:rect l="l" t="t" r="r" b="b"/>
              <a:pathLst>
                <a:path w="2719368" h="2709333">
                  <a:moveTo>
                    <a:pt x="0" y="0"/>
                  </a:moveTo>
                  <a:lnTo>
                    <a:pt x="2719368" y="0"/>
                  </a:lnTo>
                  <a:lnTo>
                    <a:pt x="2719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21212">
                <a:alpha val="9568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1936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44000" y="742041"/>
            <a:ext cx="8516259" cy="8516259"/>
          </a:xfrm>
          <a:custGeom>
            <a:avLst/>
            <a:gdLst/>
            <a:ahLst/>
            <a:cxnLst/>
            <a:rect l="l" t="t" r="r" b="b"/>
            <a:pathLst>
              <a:path w="8516259" h="8516259">
                <a:moveTo>
                  <a:pt x="0" y="0"/>
                </a:moveTo>
                <a:lnTo>
                  <a:pt x="8516259" y="0"/>
                </a:lnTo>
                <a:lnTo>
                  <a:pt x="8516259" y="8516259"/>
                </a:lnTo>
                <a:lnTo>
                  <a:pt x="0" y="85162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2486263" y="5294230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7" y="0"/>
                </a:lnTo>
                <a:lnTo>
                  <a:pt x="11497367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t="-39272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002894" y="3404879"/>
            <a:ext cx="8929340" cy="172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15"/>
              </a:lnSpc>
            </a:pPr>
            <a:r>
              <a:rPr lang="en-US" sz="12842" spc="-372">
                <a:solidFill>
                  <a:srgbClr val="FFFFFF"/>
                </a:solidFill>
                <a:latin typeface="Hatton"/>
                <a:ea typeface="Hatton"/>
                <a:cs typeface="Hatton"/>
                <a:sym typeface="Hatton"/>
              </a:rPr>
              <a:t>L'AVARIZIA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205355" y="4596922"/>
            <a:ext cx="4524419" cy="2462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04"/>
              </a:lnSpc>
            </a:pPr>
            <a:r>
              <a:rPr lang="en-US" sz="19678" spc="-570">
                <a:solidFill>
                  <a:srgbClr val="CB2020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nei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02894" y="6578983"/>
            <a:ext cx="8929340" cy="172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6"/>
              </a:lnSpc>
            </a:pPr>
            <a:r>
              <a:rPr lang="en-US" sz="12800" spc="-371">
                <a:solidFill>
                  <a:srgbClr val="FFFFFF"/>
                </a:solidFill>
                <a:latin typeface="Hatton"/>
                <a:ea typeface="Hatton"/>
                <a:cs typeface="Hatton"/>
                <a:sym typeface="Hatton"/>
              </a:rPr>
              <a:t>FILM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46745" y="0"/>
            <a:ext cx="5541255" cy="10287000"/>
            <a:chOff x="0" y="0"/>
            <a:chExt cx="842317" cy="15637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2317" cy="1563710"/>
            </a:xfrm>
            <a:custGeom>
              <a:avLst/>
              <a:gdLst/>
              <a:ahLst/>
              <a:cxnLst/>
              <a:rect l="l" t="t" r="r" b="b"/>
              <a:pathLst>
                <a:path w="842317" h="1563710">
                  <a:moveTo>
                    <a:pt x="0" y="0"/>
                  </a:moveTo>
                  <a:lnTo>
                    <a:pt x="842317" y="0"/>
                  </a:lnTo>
                  <a:lnTo>
                    <a:pt x="842317" y="1563710"/>
                  </a:lnTo>
                  <a:lnTo>
                    <a:pt x="0" y="1563710"/>
                  </a:lnTo>
                  <a:close/>
                </a:path>
              </a:pathLst>
            </a:custGeom>
            <a:blipFill>
              <a:blip r:embed="rId2"/>
              <a:stretch>
                <a:fillRect l="-13147" r="-1314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5400000">
            <a:off x="6726015" y="5476637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8" y="0"/>
                </a:lnTo>
                <a:lnTo>
                  <a:pt x="11497368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t="-392723"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5476637" y="5476637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7" y="0"/>
                </a:lnTo>
                <a:lnTo>
                  <a:pt x="11497367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t="-3927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1437" y="221916"/>
            <a:ext cx="9843169" cy="9843169"/>
          </a:xfrm>
          <a:custGeom>
            <a:avLst/>
            <a:gdLst/>
            <a:ahLst/>
            <a:cxnLst/>
            <a:rect l="l" t="t" r="r" b="b"/>
            <a:pathLst>
              <a:path w="9843169" h="9843169">
                <a:moveTo>
                  <a:pt x="0" y="0"/>
                </a:moveTo>
                <a:lnTo>
                  <a:pt x="9843169" y="0"/>
                </a:lnTo>
                <a:lnTo>
                  <a:pt x="9843169" y="9843168"/>
                </a:lnTo>
                <a:lnTo>
                  <a:pt x="0" y="98431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0999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59598" y="1900238"/>
            <a:ext cx="7786847" cy="119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0"/>
              </a:lnSpc>
            </a:pPr>
            <a:r>
              <a:rPr lang="en-US" sz="9554" spc="-277">
                <a:solidFill>
                  <a:srgbClr val="CB2020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L'avarizia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4795" y="534668"/>
            <a:ext cx="11817858" cy="1130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9"/>
              </a:lnSpc>
            </a:pPr>
            <a:r>
              <a:rPr lang="en-US" sz="8380" spc="-243">
                <a:solidFill>
                  <a:srgbClr val="FFFFFF"/>
                </a:solidFill>
                <a:latin typeface="Hatton"/>
                <a:ea typeface="Hatton"/>
                <a:cs typeface="Hatton"/>
                <a:sym typeface="Hatton"/>
              </a:rPr>
              <a:t>QUEI BRAVI RAGAZZI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9402" y="3393566"/>
            <a:ext cx="10848644" cy="645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-8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In "Quei Bravi Ragazzi" l’avarizia non è un tema astratto: è il carburante che muove ogni scelta dei personaggi.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-8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Scorsese mostra un mondo in cui l’avidità non è una devianza, ma quasi una norma sociale, una cultura. L’avidità è desiderio di soldi, status, potere, rispetto, lusso e soprattutto la sensazione di essere “intoccabili”. Nel film l’avidità è il sistema, la mentalità, l’educazione interna. Più i personaggi ottengono, più hanno paura di perdere: Henry vive nel terrore dell’FBI mentre continua a rischiare tutto, Jimmy uccide chiunque perché teme che possano parlare, Tommy diventa sempre più incontrollabile perché vuole essere promosso e riconosciuto. Nessuno è capace di fermarsi al momento giusto e la loro avidità li consuma dall’interno.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88427" y="0"/>
            <a:ext cx="5599573" cy="10287000"/>
            <a:chOff x="0" y="0"/>
            <a:chExt cx="811349" cy="14905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349" cy="1490533"/>
            </a:xfrm>
            <a:custGeom>
              <a:avLst/>
              <a:gdLst/>
              <a:ahLst/>
              <a:cxnLst/>
              <a:rect l="l" t="t" r="r" b="b"/>
              <a:pathLst>
                <a:path w="811349" h="1490533">
                  <a:moveTo>
                    <a:pt x="0" y="0"/>
                  </a:moveTo>
                  <a:lnTo>
                    <a:pt x="811349" y="0"/>
                  </a:lnTo>
                  <a:lnTo>
                    <a:pt x="811349" y="1490533"/>
                  </a:lnTo>
                  <a:lnTo>
                    <a:pt x="0" y="1490533"/>
                  </a:lnTo>
                  <a:close/>
                </a:path>
              </a:pathLst>
            </a:custGeom>
            <a:blipFill>
              <a:blip r:embed="rId2"/>
              <a:stretch>
                <a:fillRect l="-229850" t="-63684" r="-165416" b="-10321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5400000">
            <a:off x="6726015" y="5476637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8" y="0"/>
                </a:lnTo>
                <a:lnTo>
                  <a:pt x="11497368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t="-392723"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5476637" y="5476637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7" y="0"/>
                </a:lnTo>
                <a:lnTo>
                  <a:pt x="11497367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t="-3927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1437" y="221916"/>
            <a:ext cx="9843169" cy="9843169"/>
          </a:xfrm>
          <a:custGeom>
            <a:avLst/>
            <a:gdLst/>
            <a:ahLst/>
            <a:cxnLst/>
            <a:rect l="l" t="t" r="r" b="b"/>
            <a:pathLst>
              <a:path w="9843169" h="9843169">
                <a:moveTo>
                  <a:pt x="0" y="0"/>
                </a:moveTo>
                <a:lnTo>
                  <a:pt x="9843169" y="0"/>
                </a:lnTo>
                <a:lnTo>
                  <a:pt x="9843169" y="9843168"/>
                </a:lnTo>
                <a:lnTo>
                  <a:pt x="0" y="98431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0999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59598" y="1900238"/>
            <a:ext cx="7786847" cy="119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0"/>
              </a:lnSpc>
            </a:pPr>
            <a:r>
              <a:rPr lang="en-US" sz="9554" spc="-277">
                <a:solidFill>
                  <a:srgbClr val="CB2020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Henry Hill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4795" y="534668"/>
            <a:ext cx="11817858" cy="1130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9"/>
              </a:lnSpc>
            </a:pPr>
            <a:r>
              <a:rPr lang="en-US" sz="8380" spc="-243">
                <a:solidFill>
                  <a:srgbClr val="FFFFFF"/>
                </a:solidFill>
                <a:latin typeface="Hatton"/>
                <a:ea typeface="Hatton"/>
                <a:cs typeface="Hatton"/>
                <a:sym typeface="Hatton"/>
              </a:rPr>
              <a:t>QUEI BRAVI RAGAZZI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526155"/>
            <a:ext cx="10848644" cy="6453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Henry non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entra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nella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mafia per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sete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violenza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entra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perché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vuole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essere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qualcuno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. Fin da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ragazzino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osserva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gangster del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quartiere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come figure quasi divine,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perché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hanno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macchine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belle,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vestiti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eleganti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soldi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facili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;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nessuno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lavora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ma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tutti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comandano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e,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soprattutto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tutti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li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rispettano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L’avidità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in Henry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cresce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tre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forme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ctr">
              <a:lnSpc>
                <a:spcPts val="3919"/>
              </a:lnSpc>
            </a:pPr>
            <a:r>
              <a:rPr lang="en-US" sz="2799" b="1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Avidità</a:t>
            </a:r>
            <a:r>
              <a:rPr lang="en-US" sz="2799" b="1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di status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→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vuole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la vita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senza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regole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dei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gangster.</a:t>
            </a:r>
          </a:p>
          <a:p>
            <a:pPr algn="ctr">
              <a:lnSpc>
                <a:spcPts val="3919"/>
              </a:lnSpc>
            </a:pPr>
            <a:r>
              <a:rPr lang="en-US" sz="2799" b="1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Avidità</a:t>
            </a:r>
            <a:r>
              <a:rPr lang="en-US" sz="2799" b="1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2799" b="1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potere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→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più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cresce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più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pretende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controllo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rispetto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ctr">
              <a:lnSpc>
                <a:spcPts val="3919"/>
              </a:lnSpc>
            </a:pPr>
            <a:r>
              <a:rPr lang="en-US" sz="2799" b="1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Avidità</a:t>
            </a:r>
            <a:r>
              <a:rPr lang="en-US" sz="2799" b="1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2799" b="1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eccessi</a:t>
            </a:r>
            <a:r>
              <a:rPr lang="en-US" sz="2799" b="1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→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droga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feste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donne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lusso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paranoia.</a:t>
            </a:r>
          </a:p>
          <a:p>
            <a:pPr algn="ctr">
              <a:lnSpc>
                <a:spcPts val="3919"/>
              </a:lnSpc>
            </a:pP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Quando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inizia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trafficare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droga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contro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gli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ordini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delle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famiglie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non lo fa per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necessità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ma per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avere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ancora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più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convinto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poterla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sempre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far franca.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L’avidità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lo porta al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tradimento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alla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paranoia e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infine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 al </a:t>
            </a:r>
            <a:r>
              <a:rPr lang="en-US" sz="2799" spc="-81" dirty="0" err="1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crollo</a:t>
            </a:r>
            <a:r>
              <a:rPr lang="en-US" sz="2799" spc="-81" dirty="0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88427" y="0"/>
            <a:ext cx="5599573" cy="10287000"/>
            <a:chOff x="0" y="0"/>
            <a:chExt cx="811349" cy="14905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349" cy="1490533"/>
            </a:xfrm>
            <a:custGeom>
              <a:avLst/>
              <a:gdLst/>
              <a:ahLst/>
              <a:cxnLst/>
              <a:rect l="l" t="t" r="r" b="b"/>
              <a:pathLst>
                <a:path w="811349" h="1490533">
                  <a:moveTo>
                    <a:pt x="0" y="0"/>
                  </a:moveTo>
                  <a:lnTo>
                    <a:pt x="811349" y="0"/>
                  </a:lnTo>
                  <a:lnTo>
                    <a:pt x="811349" y="1490533"/>
                  </a:lnTo>
                  <a:lnTo>
                    <a:pt x="0" y="1490533"/>
                  </a:lnTo>
                  <a:close/>
                </a:path>
              </a:pathLst>
            </a:custGeom>
            <a:blipFill>
              <a:blip r:embed="rId2"/>
              <a:stretch>
                <a:fillRect l="-272457" t="-36531" r="-110155" b="-126171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5400000">
            <a:off x="6726015" y="5476637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8" y="0"/>
                </a:lnTo>
                <a:lnTo>
                  <a:pt x="11497368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t="-392723"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5476637" y="5476637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7" y="0"/>
                </a:lnTo>
                <a:lnTo>
                  <a:pt x="11497367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t="-3927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1437" y="221916"/>
            <a:ext cx="9843169" cy="9843169"/>
          </a:xfrm>
          <a:custGeom>
            <a:avLst/>
            <a:gdLst/>
            <a:ahLst/>
            <a:cxnLst/>
            <a:rect l="l" t="t" r="r" b="b"/>
            <a:pathLst>
              <a:path w="9843169" h="9843169">
                <a:moveTo>
                  <a:pt x="0" y="0"/>
                </a:moveTo>
                <a:lnTo>
                  <a:pt x="9843169" y="0"/>
                </a:lnTo>
                <a:lnTo>
                  <a:pt x="9843169" y="9843168"/>
                </a:lnTo>
                <a:lnTo>
                  <a:pt x="0" y="98431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0999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59598" y="1900238"/>
            <a:ext cx="7786847" cy="119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0"/>
              </a:lnSpc>
            </a:pPr>
            <a:r>
              <a:rPr lang="en-US" sz="9554" spc="-277">
                <a:solidFill>
                  <a:srgbClr val="CB2020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Jimmy  Conway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4795" y="534668"/>
            <a:ext cx="11817858" cy="1130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9"/>
              </a:lnSpc>
            </a:pPr>
            <a:r>
              <a:rPr lang="en-US" sz="8380" spc="-243">
                <a:solidFill>
                  <a:srgbClr val="FFFFFF"/>
                </a:solidFill>
                <a:latin typeface="Hatton"/>
                <a:ea typeface="Hatton"/>
                <a:cs typeface="Hatton"/>
                <a:sym typeface="Hatton"/>
              </a:rPr>
              <a:t>QUEI BRAVI RAGAZZI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4093" y="3529165"/>
            <a:ext cx="11499261" cy="534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Jimmy è la forma più fredda e pericolosa di avidità nel film.</a:t>
            </a:r>
          </a:p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Per Jimmy l’avarizia è: prendere tutto, eliminare chiunque possa rubargli qualcosa e non fidarsi di nessuno</a:t>
            </a:r>
          </a:p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Il punto più emblematico è dopo il colpo della Lufthansa:</a:t>
            </a:r>
          </a:p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invece di godersi la ricchezza, diventa ossessivo nel voler controllare ogni minimo movimento.</a:t>
            </a:r>
          </a:p>
          <a:p>
            <a:pPr algn="ctr">
              <a:lnSpc>
                <a:spcPts val="4695"/>
              </a:lnSpc>
              <a:spcBef>
                <a:spcPct val="0"/>
              </a:spcBef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Uccide amici, complici, conoscenti; non per necessità, ma per avidità paranoica.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46745" y="0"/>
            <a:ext cx="5541255" cy="10287000"/>
            <a:chOff x="0" y="0"/>
            <a:chExt cx="802899" cy="14905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02899" cy="1490533"/>
            </a:xfrm>
            <a:custGeom>
              <a:avLst/>
              <a:gdLst/>
              <a:ahLst/>
              <a:cxnLst/>
              <a:rect l="l" t="t" r="r" b="b"/>
              <a:pathLst>
                <a:path w="802899" h="1490533">
                  <a:moveTo>
                    <a:pt x="0" y="0"/>
                  </a:moveTo>
                  <a:lnTo>
                    <a:pt x="802899" y="0"/>
                  </a:lnTo>
                  <a:lnTo>
                    <a:pt x="802899" y="1490533"/>
                  </a:lnTo>
                  <a:lnTo>
                    <a:pt x="0" y="1490533"/>
                  </a:lnTo>
                  <a:close/>
                </a:path>
              </a:pathLst>
            </a:custGeom>
            <a:blipFill>
              <a:blip r:embed="rId2"/>
              <a:stretch>
                <a:fillRect l="-142768" r="-8766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5400000">
            <a:off x="6726015" y="5476637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8" y="0"/>
                </a:lnTo>
                <a:lnTo>
                  <a:pt x="11497368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t="-392723"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-5476637" y="5476637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7" y="0"/>
                </a:lnTo>
                <a:lnTo>
                  <a:pt x="11497367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t="-3927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1437" y="221916"/>
            <a:ext cx="9843169" cy="9843169"/>
          </a:xfrm>
          <a:custGeom>
            <a:avLst/>
            <a:gdLst/>
            <a:ahLst/>
            <a:cxnLst/>
            <a:rect l="l" t="t" r="r" b="b"/>
            <a:pathLst>
              <a:path w="9843169" h="9843169">
                <a:moveTo>
                  <a:pt x="0" y="0"/>
                </a:moveTo>
                <a:lnTo>
                  <a:pt x="9843169" y="0"/>
                </a:lnTo>
                <a:lnTo>
                  <a:pt x="9843169" y="9843168"/>
                </a:lnTo>
                <a:lnTo>
                  <a:pt x="0" y="98431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0999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59598" y="1900238"/>
            <a:ext cx="7786847" cy="1197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0"/>
              </a:lnSpc>
            </a:pPr>
            <a:r>
              <a:rPr lang="en-US" sz="9554" spc="-277">
                <a:solidFill>
                  <a:srgbClr val="CB2020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Tommy DeVito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4795" y="534668"/>
            <a:ext cx="11817858" cy="1130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9"/>
              </a:lnSpc>
            </a:pPr>
            <a:r>
              <a:rPr lang="en-US" sz="8380" spc="-243">
                <a:solidFill>
                  <a:srgbClr val="FFFFFF"/>
                </a:solidFill>
                <a:latin typeface="Hatton"/>
                <a:ea typeface="Hatton"/>
                <a:cs typeface="Hatton"/>
                <a:sym typeface="Hatton"/>
              </a:rPr>
              <a:t>QUEI BRAVI RAGAZZI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4093" y="3529165"/>
            <a:ext cx="11499261" cy="594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Tommy rappresenta l’avidità emotiva, istintiva, brutale. Non gli bastano soldi e potere:</a:t>
            </a:r>
          </a:p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vuole essere temuto, adorato e rispettato.</a:t>
            </a:r>
          </a:p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Per questo aggredisce, umilia e uccide per capriccio.</a:t>
            </a:r>
          </a:p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La sua avidità non è materiale, ma è avidità di riconoscimento.</a:t>
            </a:r>
          </a:p>
          <a:p>
            <a:pPr algn="ctr">
              <a:lnSpc>
                <a:spcPts val="4695"/>
              </a:lnSpc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Ha sempre bisogno di prendere qualcosa dagli altri: dignità, paura, prestigio.</a:t>
            </a:r>
          </a:p>
          <a:p>
            <a:pPr algn="ctr">
              <a:lnSpc>
                <a:spcPts val="4695"/>
              </a:lnSpc>
              <a:spcBef>
                <a:spcPct val="0"/>
              </a:spcBef>
            </a:pPr>
            <a:r>
              <a:rPr lang="en-US" sz="3353" spc="-97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Questa forma di avidità lo rende imprevedibile, instabile e, alla fine, lo distrugge.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012" y="-489388"/>
            <a:ext cx="11265777" cy="11265777"/>
          </a:xfrm>
          <a:custGeom>
            <a:avLst/>
            <a:gdLst/>
            <a:ahLst/>
            <a:cxnLst/>
            <a:rect l="l" t="t" r="r" b="b"/>
            <a:pathLst>
              <a:path w="11265777" h="11265777">
                <a:moveTo>
                  <a:pt x="0" y="0"/>
                </a:moveTo>
                <a:lnTo>
                  <a:pt x="11265777" y="0"/>
                </a:lnTo>
                <a:lnTo>
                  <a:pt x="11265777" y="11265776"/>
                </a:lnTo>
                <a:lnTo>
                  <a:pt x="0" y="11265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198765" y="0"/>
            <a:ext cx="7419771" cy="6620815"/>
            <a:chOff x="0" y="0"/>
            <a:chExt cx="1233311" cy="11005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33311" cy="1100509"/>
            </a:xfrm>
            <a:custGeom>
              <a:avLst/>
              <a:gdLst/>
              <a:ahLst/>
              <a:cxnLst/>
              <a:rect l="l" t="t" r="r" b="b"/>
              <a:pathLst>
                <a:path w="1233311" h="1100509">
                  <a:moveTo>
                    <a:pt x="0" y="0"/>
                  </a:moveTo>
                  <a:lnTo>
                    <a:pt x="1233311" y="0"/>
                  </a:lnTo>
                  <a:lnTo>
                    <a:pt x="1233311" y="1100509"/>
                  </a:lnTo>
                  <a:lnTo>
                    <a:pt x="0" y="1100509"/>
                  </a:lnTo>
                  <a:close/>
                </a:path>
              </a:pathLst>
            </a:custGeom>
            <a:blipFill>
              <a:blip r:embed="rId4"/>
              <a:stretch>
                <a:fillRect l="-29671" r="-296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5400000">
            <a:off x="5178035" y="600084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7" y="0"/>
                </a:lnTo>
                <a:lnTo>
                  <a:pt x="11497367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t="-39272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198765" y="6620815"/>
            <a:ext cx="7089235" cy="341489"/>
            <a:chOff x="0" y="0"/>
            <a:chExt cx="1867124" cy="899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67124" cy="89939"/>
            </a:xfrm>
            <a:custGeom>
              <a:avLst/>
              <a:gdLst/>
              <a:ahLst/>
              <a:cxnLst/>
              <a:rect l="l" t="t" r="r" b="b"/>
              <a:pathLst>
                <a:path w="1867124" h="89939">
                  <a:moveTo>
                    <a:pt x="0" y="0"/>
                  </a:moveTo>
                  <a:lnTo>
                    <a:pt x="1867124" y="0"/>
                  </a:lnTo>
                  <a:lnTo>
                    <a:pt x="1867124" y="89939"/>
                  </a:lnTo>
                  <a:lnTo>
                    <a:pt x="0" y="89939"/>
                  </a:lnTo>
                  <a:close/>
                </a:path>
              </a:pathLst>
            </a:custGeom>
            <a:solidFill>
              <a:srgbClr val="CB202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67124" cy="147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7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385510" y="2151936"/>
            <a:ext cx="4713620" cy="111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2"/>
              </a:lnSpc>
            </a:pPr>
            <a:r>
              <a:rPr lang="en-US" sz="8980" spc="-260">
                <a:solidFill>
                  <a:srgbClr val="CB2020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L'avidità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9066" y="422008"/>
            <a:ext cx="10346509" cy="1482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24"/>
              </a:lnSpc>
            </a:pPr>
            <a:r>
              <a:rPr lang="en-US" sz="11004" spc="-319">
                <a:solidFill>
                  <a:srgbClr val="FFFFFF"/>
                </a:solidFill>
                <a:latin typeface="Hatton"/>
                <a:ea typeface="Hatton"/>
                <a:cs typeface="Hatton"/>
                <a:sym typeface="Hatton"/>
              </a:rPr>
              <a:t>HEAT-LA SFIDA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3074" y="3245155"/>
            <a:ext cx="10085606" cy="6675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-78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In Heat, l’avarizia è una forza fredda, professionale e metodica, che si manifesta soprattutto nel modo in cui i personaggi vivono il denaro. Neil non è mosso dall’avidità appariscente, ma da una forma più sottile e pericolosa: l’avidità per la libertà e per la perfezione assoluta del suo lavoro. Il denaro è solo il mezzo per raggiungere un ideale: una vita perfetta e una fuga finale che lo libererà dal passato. Il colpo finale in banca è una scelta guidata dalla volontà di ottenere qualcosa in più, quel bottino che rappresenta la sua ultima, definitiva affermazione sul mondo. Ed è proprio questa avidità professionale che lo porta alla rovina. Anche il detective Vincent Hanna ha una forma di avidità: ha un’avidità di cattura, di giustizia, di controllo. Non sa lasciare andare il caso, ma per questo sacrifica il suo matrimonio.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012" y="-489388"/>
            <a:ext cx="11265777" cy="11265777"/>
          </a:xfrm>
          <a:custGeom>
            <a:avLst/>
            <a:gdLst/>
            <a:ahLst/>
            <a:cxnLst/>
            <a:rect l="l" t="t" r="r" b="b"/>
            <a:pathLst>
              <a:path w="11265777" h="11265777">
                <a:moveTo>
                  <a:pt x="0" y="0"/>
                </a:moveTo>
                <a:lnTo>
                  <a:pt x="11265777" y="0"/>
                </a:lnTo>
                <a:lnTo>
                  <a:pt x="11265777" y="11265776"/>
                </a:lnTo>
                <a:lnTo>
                  <a:pt x="0" y="11265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198765" y="0"/>
            <a:ext cx="7419771" cy="6620815"/>
            <a:chOff x="0" y="0"/>
            <a:chExt cx="1233311" cy="11005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33311" cy="1100509"/>
            </a:xfrm>
            <a:custGeom>
              <a:avLst/>
              <a:gdLst/>
              <a:ahLst/>
              <a:cxnLst/>
              <a:rect l="l" t="t" r="r" b="b"/>
              <a:pathLst>
                <a:path w="1233311" h="1100509">
                  <a:moveTo>
                    <a:pt x="0" y="0"/>
                  </a:moveTo>
                  <a:lnTo>
                    <a:pt x="1233311" y="0"/>
                  </a:lnTo>
                  <a:lnTo>
                    <a:pt x="1233311" y="1100509"/>
                  </a:lnTo>
                  <a:lnTo>
                    <a:pt x="0" y="1100509"/>
                  </a:lnTo>
                  <a:close/>
                </a:path>
              </a:pathLst>
            </a:custGeom>
            <a:blipFill>
              <a:blip r:embed="rId4"/>
              <a:stretch>
                <a:fillRect l="-29671" r="-2967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5400000">
            <a:off x="5178035" y="600084"/>
            <a:ext cx="11497368" cy="544093"/>
          </a:xfrm>
          <a:custGeom>
            <a:avLst/>
            <a:gdLst/>
            <a:ahLst/>
            <a:cxnLst/>
            <a:rect l="l" t="t" r="r" b="b"/>
            <a:pathLst>
              <a:path w="11497368" h="544093">
                <a:moveTo>
                  <a:pt x="0" y="0"/>
                </a:moveTo>
                <a:lnTo>
                  <a:pt x="11497367" y="0"/>
                </a:lnTo>
                <a:lnTo>
                  <a:pt x="11497367" y="544093"/>
                </a:lnTo>
                <a:lnTo>
                  <a:pt x="0" y="5440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t="-39272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198765" y="6620815"/>
            <a:ext cx="7089235" cy="341489"/>
            <a:chOff x="0" y="0"/>
            <a:chExt cx="1867124" cy="899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67124" cy="89939"/>
            </a:xfrm>
            <a:custGeom>
              <a:avLst/>
              <a:gdLst/>
              <a:ahLst/>
              <a:cxnLst/>
              <a:rect l="l" t="t" r="r" b="b"/>
              <a:pathLst>
                <a:path w="1867124" h="89939">
                  <a:moveTo>
                    <a:pt x="0" y="0"/>
                  </a:moveTo>
                  <a:lnTo>
                    <a:pt x="1867124" y="0"/>
                  </a:lnTo>
                  <a:lnTo>
                    <a:pt x="1867124" y="89939"/>
                  </a:lnTo>
                  <a:lnTo>
                    <a:pt x="0" y="89939"/>
                  </a:lnTo>
                  <a:close/>
                </a:path>
              </a:pathLst>
            </a:custGeom>
            <a:solidFill>
              <a:srgbClr val="CB202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67124" cy="147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27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385510" y="2151936"/>
            <a:ext cx="4713620" cy="111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2"/>
              </a:lnSpc>
            </a:pPr>
            <a:r>
              <a:rPr lang="en-US" sz="8980" spc="-260">
                <a:solidFill>
                  <a:srgbClr val="CB2020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L'avidità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9066" y="422008"/>
            <a:ext cx="10346509" cy="1482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24"/>
              </a:lnSpc>
            </a:pPr>
            <a:r>
              <a:rPr lang="en-US" sz="11004" spc="-319">
                <a:solidFill>
                  <a:srgbClr val="FFFFFF"/>
                </a:solidFill>
                <a:latin typeface="Hatton"/>
                <a:ea typeface="Hatton"/>
                <a:cs typeface="Hatton"/>
                <a:sym typeface="Hatton"/>
              </a:rPr>
              <a:t>HEAT-LA SFIDA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0605" y="3596870"/>
            <a:ext cx="8450543" cy="5246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-78">
                <a:solidFill>
                  <a:srgbClr val="C9C9C9"/>
                </a:solidFill>
                <a:latin typeface="Poppins"/>
                <a:ea typeface="Poppins"/>
                <a:cs typeface="Poppins"/>
                <a:sym typeface="Poppins"/>
              </a:rPr>
              <a:t>Il film mostra chiaramente che l’avidità non appartiene solo ai criminali: anche chi difende la legge può diventare ossessionato dal proprio obiettivo. McCauley ha l’avidità dell’ultimo colpo; Hanna ha l’avidità dell’ultima caccia. Sono due forme speculari, che si attraggono e si distruggono. In Heat, l’avarizia non è un desiderio superficiale di soldi, ma è un’ossessione profonda per ciò che il denaro rappresenta: libertà, dominio, perfezione, fuga, dimostrazione di sé. L'avidità è la forza invisibile che avvicina e distrugge tutti i personaggi.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717</Words>
  <Application>Microsoft Office PowerPoint</Application>
  <PresentationFormat>Personalizzato</PresentationFormat>
  <Paragraphs>36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Poppins</vt:lpstr>
      <vt:lpstr>Calibri</vt:lpstr>
      <vt:lpstr>Hatton</vt:lpstr>
      <vt:lpstr>Burgues Script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l'avarizia</dc:title>
  <dc:creator>biasetto sabrina</dc:creator>
  <cp:lastModifiedBy>biasetto sabrina</cp:lastModifiedBy>
  <cp:revision>3</cp:revision>
  <dcterms:created xsi:type="dcterms:W3CDTF">2006-08-16T00:00:00Z</dcterms:created>
  <dcterms:modified xsi:type="dcterms:W3CDTF">2026-02-04T13:18:44Z</dcterms:modified>
  <dc:identifier>DAG72U0jz1w</dc:identifier>
</cp:coreProperties>
</file>