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62" r:id="rId6"/>
    <p:sldId id="263" r:id="rId7"/>
    <p:sldId id="264" r:id="rId8"/>
    <p:sldId id="259" r:id="rId9"/>
    <p:sldId id="260" r:id="rId10"/>
    <p:sldId id="265" r:id="rId11"/>
    <p:sldId id="266" r:id="rId1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7" d="100"/>
          <a:sy n="87" d="100"/>
        </p:scale>
        <p:origin x="52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anuela laquintana" userId="f7895254fd45111d" providerId="LiveId" clId="{C1445B6F-9829-4133-ADB3-0EF7F968AD54}"/>
    <pc:docChg chg="custSel modSld">
      <pc:chgData name="emanuela laquintana" userId="f7895254fd45111d" providerId="LiveId" clId="{C1445B6F-9829-4133-ADB3-0EF7F968AD54}" dt="2026-01-09T18:12:23.529" v="1036" actId="20577"/>
      <pc:docMkLst>
        <pc:docMk/>
      </pc:docMkLst>
      <pc:sldChg chg="modSp mod">
        <pc:chgData name="emanuela laquintana" userId="f7895254fd45111d" providerId="LiveId" clId="{C1445B6F-9829-4133-ADB3-0EF7F968AD54}" dt="2026-01-09T18:02:40.309" v="223" actId="20577"/>
        <pc:sldMkLst>
          <pc:docMk/>
          <pc:sldMk cId="2658370584" sldId="257"/>
        </pc:sldMkLst>
        <pc:spChg chg="mod">
          <ac:chgData name="emanuela laquintana" userId="f7895254fd45111d" providerId="LiveId" clId="{C1445B6F-9829-4133-ADB3-0EF7F968AD54}" dt="2026-01-09T18:02:40.309" v="223" actId="20577"/>
          <ac:spMkLst>
            <pc:docMk/>
            <pc:sldMk cId="2658370584" sldId="257"/>
            <ac:spMk id="3" creationId="{00000000-0000-0000-0000-000000000000}"/>
          </ac:spMkLst>
        </pc:spChg>
      </pc:sldChg>
      <pc:sldChg chg="modSp mod">
        <pc:chgData name="emanuela laquintana" userId="f7895254fd45111d" providerId="LiveId" clId="{C1445B6F-9829-4133-ADB3-0EF7F968AD54}" dt="2026-01-09T18:10:13.887" v="793" actId="20577"/>
        <pc:sldMkLst>
          <pc:docMk/>
          <pc:sldMk cId="2041644500" sldId="259"/>
        </pc:sldMkLst>
        <pc:spChg chg="mod">
          <ac:chgData name="emanuela laquintana" userId="f7895254fd45111d" providerId="LiveId" clId="{C1445B6F-9829-4133-ADB3-0EF7F968AD54}" dt="2026-01-09T18:10:13.887" v="793" actId="20577"/>
          <ac:spMkLst>
            <pc:docMk/>
            <pc:sldMk cId="2041644500" sldId="259"/>
            <ac:spMk id="3" creationId="{00000000-0000-0000-0000-000000000000}"/>
          </ac:spMkLst>
        </pc:spChg>
      </pc:sldChg>
      <pc:sldChg chg="modSp mod">
        <pc:chgData name="emanuela laquintana" userId="f7895254fd45111d" providerId="LiveId" clId="{C1445B6F-9829-4133-ADB3-0EF7F968AD54}" dt="2026-01-09T18:04:23.938" v="326" actId="20577"/>
        <pc:sldMkLst>
          <pc:docMk/>
          <pc:sldMk cId="1074560303" sldId="262"/>
        </pc:sldMkLst>
        <pc:spChg chg="mod">
          <ac:chgData name="emanuela laquintana" userId="f7895254fd45111d" providerId="LiveId" clId="{C1445B6F-9829-4133-ADB3-0EF7F968AD54}" dt="2026-01-09T18:04:23.938" v="326" actId="20577"/>
          <ac:spMkLst>
            <pc:docMk/>
            <pc:sldMk cId="1074560303" sldId="262"/>
            <ac:spMk id="3" creationId="{00000000-0000-0000-0000-000000000000}"/>
          </ac:spMkLst>
        </pc:spChg>
      </pc:sldChg>
      <pc:sldChg chg="modSp mod">
        <pc:chgData name="emanuela laquintana" userId="f7895254fd45111d" providerId="LiveId" clId="{C1445B6F-9829-4133-ADB3-0EF7F968AD54}" dt="2026-01-09T18:05:46.793" v="368" actId="20577"/>
        <pc:sldMkLst>
          <pc:docMk/>
          <pc:sldMk cId="2635821416" sldId="263"/>
        </pc:sldMkLst>
        <pc:spChg chg="mod">
          <ac:chgData name="emanuela laquintana" userId="f7895254fd45111d" providerId="LiveId" clId="{C1445B6F-9829-4133-ADB3-0EF7F968AD54}" dt="2026-01-09T18:05:46.793" v="368" actId="20577"/>
          <ac:spMkLst>
            <pc:docMk/>
            <pc:sldMk cId="2635821416" sldId="263"/>
            <ac:spMk id="3" creationId="{00000000-0000-0000-0000-000000000000}"/>
          </ac:spMkLst>
        </pc:spChg>
      </pc:sldChg>
      <pc:sldChg chg="modSp mod">
        <pc:chgData name="emanuela laquintana" userId="f7895254fd45111d" providerId="LiveId" clId="{C1445B6F-9829-4133-ADB3-0EF7F968AD54}" dt="2026-01-09T18:08:04.480" v="497" actId="20577"/>
        <pc:sldMkLst>
          <pc:docMk/>
          <pc:sldMk cId="1246452043" sldId="264"/>
        </pc:sldMkLst>
        <pc:spChg chg="mod">
          <ac:chgData name="emanuela laquintana" userId="f7895254fd45111d" providerId="LiveId" clId="{C1445B6F-9829-4133-ADB3-0EF7F968AD54}" dt="2026-01-09T18:08:04.480" v="497" actId="20577"/>
          <ac:spMkLst>
            <pc:docMk/>
            <pc:sldMk cId="1246452043" sldId="264"/>
            <ac:spMk id="3" creationId="{00000000-0000-0000-0000-000000000000}"/>
          </ac:spMkLst>
        </pc:spChg>
      </pc:sldChg>
      <pc:sldChg chg="modSp mod">
        <pc:chgData name="emanuela laquintana" userId="f7895254fd45111d" providerId="LiveId" clId="{C1445B6F-9829-4133-ADB3-0EF7F968AD54}" dt="2026-01-09T18:10:57.869" v="861" actId="20577"/>
        <pc:sldMkLst>
          <pc:docMk/>
          <pc:sldMk cId="556556139" sldId="265"/>
        </pc:sldMkLst>
        <pc:spChg chg="mod">
          <ac:chgData name="emanuela laquintana" userId="f7895254fd45111d" providerId="LiveId" clId="{C1445B6F-9829-4133-ADB3-0EF7F968AD54}" dt="2026-01-09T18:10:57.869" v="861" actId="20577"/>
          <ac:spMkLst>
            <pc:docMk/>
            <pc:sldMk cId="556556139" sldId="265"/>
            <ac:spMk id="3" creationId="{00000000-0000-0000-0000-000000000000}"/>
          </ac:spMkLst>
        </pc:spChg>
      </pc:sldChg>
      <pc:sldChg chg="modSp mod">
        <pc:chgData name="emanuela laquintana" userId="f7895254fd45111d" providerId="LiveId" clId="{C1445B6F-9829-4133-ADB3-0EF7F968AD54}" dt="2026-01-09T18:12:23.529" v="1036" actId="20577"/>
        <pc:sldMkLst>
          <pc:docMk/>
          <pc:sldMk cId="1902388048" sldId="266"/>
        </pc:sldMkLst>
        <pc:spChg chg="mod">
          <ac:chgData name="emanuela laquintana" userId="f7895254fd45111d" providerId="LiveId" clId="{C1445B6F-9829-4133-ADB3-0EF7F968AD54}" dt="2026-01-09T18:12:23.529" v="1036" actId="20577"/>
          <ac:spMkLst>
            <pc:docMk/>
            <pc:sldMk cId="1902388048" sldId="266"/>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E9AF276F-C1AC-44D8-8F9F-4500FAB88070}" type="datetimeFigureOut">
              <a:rPr lang="it-IT" smtClean="0"/>
              <a:t>10/01/2026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3FE0E1A-8656-44B5-81AD-F005D13748AF}" type="slidenum">
              <a:rPr lang="it-IT" smtClean="0"/>
              <a:t>‹N›</a:t>
            </a:fld>
            <a:endParaRPr lang="it-IT"/>
          </a:p>
        </p:txBody>
      </p:sp>
    </p:spTree>
    <p:extLst>
      <p:ext uri="{BB962C8B-B14F-4D97-AF65-F5344CB8AC3E}">
        <p14:creationId xmlns:p14="http://schemas.microsoft.com/office/powerpoint/2010/main" val="3909946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9AF276F-C1AC-44D8-8F9F-4500FAB88070}" type="datetimeFigureOut">
              <a:rPr lang="it-IT" smtClean="0"/>
              <a:t>10/01/2026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3FE0E1A-8656-44B5-81AD-F005D13748AF}" type="slidenum">
              <a:rPr lang="it-IT" smtClean="0"/>
              <a:t>‹N›</a:t>
            </a:fld>
            <a:endParaRPr lang="it-IT"/>
          </a:p>
        </p:txBody>
      </p:sp>
    </p:spTree>
    <p:extLst>
      <p:ext uri="{BB962C8B-B14F-4D97-AF65-F5344CB8AC3E}">
        <p14:creationId xmlns:p14="http://schemas.microsoft.com/office/powerpoint/2010/main" val="3470265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p:cNvSpPr>
            <a:spLocks noGrp="1"/>
          </p:cNvSpPr>
          <p:nvPr>
            <p:ph type="dt" sz="half" idx="10"/>
          </p:nvPr>
        </p:nvSpPr>
        <p:spPr/>
        <p:txBody>
          <a:bodyPr/>
          <a:lstStyle/>
          <a:p>
            <a:fld id="{E9AF276F-C1AC-44D8-8F9F-4500FAB88070}" type="datetimeFigureOut">
              <a:rPr lang="it-IT" smtClean="0"/>
              <a:t>10/01/2026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3FE0E1A-8656-44B5-81AD-F005D13748AF}" type="slidenum">
              <a:rPr lang="it-IT" smtClean="0"/>
              <a:t>‹N›</a:t>
            </a:fld>
            <a:endParaRPr lang="it-IT"/>
          </a:p>
        </p:txBody>
      </p:sp>
    </p:spTree>
    <p:extLst>
      <p:ext uri="{BB962C8B-B14F-4D97-AF65-F5344CB8AC3E}">
        <p14:creationId xmlns:p14="http://schemas.microsoft.com/office/powerpoint/2010/main" val="3842110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E9AF276F-C1AC-44D8-8F9F-4500FAB88070}" type="datetimeFigureOut">
              <a:rPr lang="it-IT" smtClean="0"/>
              <a:t>10/01/2026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3FE0E1A-8656-44B5-81AD-F005D13748AF}" type="slidenum">
              <a:rPr lang="it-IT" smtClean="0"/>
              <a:t>‹N›</a:t>
            </a:fld>
            <a:endParaRPr lang="it-IT"/>
          </a:p>
        </p:txBody>
      </p:sp>
    </p:spTree>
    <p:extLst>
      <p:ext uri="{BB962C8B-B14F-4D97-AF65-F5344CB8AC3E}">
        <p14:creationId xmlns:p14="http://schemas.microsoft.com/office/powerpoint/2010/main" val="3261175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E9AF276F-C1AC-44D8-8F9F-4500FAB88070}" type="datetimeFigureOut">
              <a:rPr lang="it-IT" smtClean="0"/>
              <a:t>10/01/2026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33FE0E1A-8656-44B5-81AD-F005D13748AF}" type="slidenum">
              <a:rPr lang="it-IT" smtClean="0"/>
              <a:t>‹N›</a:t>
            </a:fld>
            <a:endParaRPr lang="it-IT"/>
          </a:p>
        </p:txBody>
      </p:sp>
    </p:spTree>
    <p:extLst>
      <p:ext uri="{BB962C8B-B14F-4D97-AF65-F5344CB8AC3E}">
        <p14:creationId xmlns:p14="http://schemas.microsoft.com/office/powerpoint/2010/main" val="1842759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E9AF276F-C1AC-44D8-8F9F-4500FAB88070}" type="datetimeFigureOut">
              <a:rPr lang="it-IT" smtClean="0"/>
              <a:t>10/01/2026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33FE0E1A-8656-44B5-81AD-F005D13748AF}" type="slidenum">
              <a:rPr lang="it-IT" smtClean="0"/>
              <a:t>‹N›</a:t>
            </a:fld>
            <a:endParaRPr lang="it-IT"/>
          </a:p>
        </p:txBody>
      </p:sp>
    </p:spTree>
    <p:extLst>
      <p:ext uri="{BB962C8B-B14F-4D97-AF65-F5344CB8AC3E}">
        <p14:creationId xmlns:p14="http://schemas.microsoft.com/office/powerpoint/2010/main" val="288536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9AF276F-C1AC-44D8-8F9F-4500FAB88070}" type="datetimeFigureOut">
              <a:rPr lang="it-IT" smtClean="0"/>
              <a:t>10/01/2026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33FE0E1A-8656-44B5-81AD-F005D13748AF}" type="slidenum">
              <a:rPr lang="it-IT" smtClean="0"/>
              <a:t>‹N›</a:t>
            </a:fld>
            <a:endParaRPr lang="it-IT"/>
          </a:p>
        </p:txBody>
      </p:sp>
    </p:spTree>
    <p:extLst>
      <p:ext uri="{BB962C8B-B14F-4D97-AF65-F5344CB8AC3E}">
        <p14:creationId xmlns:p14="http://schemas.microsoft.com/office/powerpoint/2010/main" val="868995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E9AF276F-C1AC-44D8-8F9F-4500FAB88070}" type="datetimeFigureOut">
              <a:rPr lang="it-IT" smtClean="0"/>
              <a:t>10/01/2026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3FE0E1A-8656-44B5-81AD-F005D13748AF}" type="slidenum">
              <a:rPr lang="it-IT" smtClean="0"/>
              <a:t>‹N›</a:t>
            </a:fld>
            <a:endParaRPr lang="it-IT"/>
          </a:p>
        </p:txBody>
      </p:sp>
    </p:spTree>
    <p:extLst>
      <p:ext uri="{BB962C8B-B14F-4D97-AF65-F5344CB8AC3E}">
        <p14:creationId xmlns:p14="http://schemas.microsoft.com/office/powerpoint/2010/main" val="1407509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E9AF276F-C1AC-44D8-8F9F-4500FAB88070}" type="datetimeFigureOut">
              <a:rPr lang="it-IT" smtClean="0"/>
              <a:t>10/01/2026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3FE0E1A-8656-44B5-81AD-F005D13748AF}" type="slidenum">
              <a:rPr lang="it-IT" smtClean="0"/>
              <a:t>‹N›</a:t>
            </a:fld>
            <a:endParaRPr lang="it-IT"/>
          </a:p>
        </p:txBody>
      </p:sp>
    </p:spTree>
    <p:extLst>
      <p:ext uri="{BB962C8B-B14F-4D97-AF65-F5344CB8AC3E}">
        <p14:creationId xmlns:p14="http://schemas.microsoft.com/office/powerpoint/2010/main" val="1189466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9AF276F-C1AC-44D8-8F9F-4500FAB88070}" type="datetimeFigureOut">
              <a:rPr lang="it-IT" smtClean="0"/>
              <a:t>10/01/2026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3FE0E1A-8656-44B5-81AD-F005D13748AF}" type="slidenum">
              <a:rPr lang="it-IT" smtClean="0"/>
              <a:t>‹N›</a:t>
            </a:fld>
            <a:endParaRPr lang="it-IT"/>
          </a:p>
        </p:txBody>
      </p:sp>
    </p:spTree>
    <p:extLst>
      <p:ext uri="{BB962C8B-B14F-4D97-AF65-F5344CB8AC3E}">
        <p14:creationId xmlns:p14="http://schemas.microsoft.com/office/powerpoint/2010/main" val="341763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9AF276F-C1AC-44D8-8F9F-4500FAB88070}" type="datetimeFigureOut">
              <a:rPr lang="it-IT" smtClean="0"/>
              <a:t>10/01/2026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3FE0E1A-8656-44B5-81AD-F005D13748AF}" type="slidenum">
              <a:rPr lang="it-IT" smtClean="0"/>
              <a:t>‹N›</a:t>
            </a:fld>
            <a:endParaRPr lang="it-IT"/>
          </a:p>
        </p:txBody>
      </p:sp>
    </p:spTree>
    <p:extLst>
      <p:ext uri="{BB962C8B-B14F-4D97-AF65-F5344CB8AC3E}">
        <p14:creationId xmlns:p14="http://schemas.microsoft.com/office/powerpoint/2010/main" val="3465323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AF276F-C1AC-44D8-8F9F-4500FAB88070}" type="datetimeFigureOut">
              <a:rPr lang="it-IT" smtClean="0"/>
              <a:t>10/01/2026</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FE0E1A-8656-44B5-81AD-F005D13748AF}" type="slidenum">
              <a:rPr lang="it-IT" smtClean="0"/>
              <a:t>‹N›</a:t>
            </a:fld>
            <a:endParaRPr lang="it-IT"/>
          </a:p>
        </p:txBody>
      </p:sp>
    </p:spTree>
    <p:extLst>
      <p:ext uri="{BB962C8B-B14F-4D97-AF65-F5344CB8AC3E}">
        <p14:creationId xmlns:p14="http://schemas.microsoft.com/office/powerpoint/2010/main" val="24539434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8000">
              <a:schemeClr val="accent2"/>
            </a:gs>
            <a:gs pos="33000">
              <a:srgbClr val="FFC000"/>
            </a:gs>
            <a:gs pos="65000">
              <a:srgbClr val="FF0000"/>
            </a:gs>
            <a:gs pos="84000">
              <a:srgbClr val="7030A0"/>
            </a:gs>
            <a:gs pos="17000">
              <a:srgbClr val="FFFF00"/>
            </a:gs>
            <a:gs pos="100000">
              <a:srgbClr val="00B0F0"/>
            </a:gs>
            <a:gs pos="0">
              <a:srgbClr val="92D050"/>
            </a:gs>
          </a:gsLst>
          <a:lin ang="5400000" scaled="1"/>
          <a:tileRect/>
        </a:grad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3582499" y="335572"/>
            <a:ext cx="5027002" cy="953233"/>
          </a:xfrm>
        </p:spPr>
        <p:txBody>
          <a:bodyPr>
            <a:normAutofit/>
          </a:bodyPr>
          <a:lstStyle/>
          <a:p>
            <a:r>
              <a:rPr lang="it-IT" dirty="0">
                <a:latin typeface="Bahnschrift Light" panose="020B0502040204020203" pitchFamily="34" charset="0"/>
              </a:rPr>
              <a:t>LA SUPERBIA</a:t>
            </a:r>
          </a:p>
        </p:txBody>
      </p:sp>
      <p:sp>
        <p:nvSpPr>
          <p:cNvPr id="3" name="Sottotitolo 2"/>
          <p:cNvSpPr>
            <a:spLocks noGrp="1"/>
          </p:cNvSpPr>
          <p:nvPr>
            <p:ph type="subTitle" idx="1"/>
          </p:nvPr>
        </p:nvSpPr>
        <p:spPr>
          <a:xfrm>
            <a:off x="665285" y="1825991"/>
            <a:ext cx="11526715" cy="3185624"/>
          </a:xfrm>
        </p:spPr>
        <p:txBody>
          <a:bodyPr>
            <a:normAutofit/>
          </a:bodyPr>
          <a:lstStyle/>
          <a:p>
            <a:pPr algn="l"/>
            <a:r>
              <a:rPr lang="it-IT" dirty="0"/>
              <a:t>SIGNIFICATO 1.0				LA SUPERBIA IN PSICOLOGIA 3.0</a:t>
            </a:r>
          </a:p>
          <a:p>
            <a:pPr algn="l"/>
            <a:r>
              <a:rPr lang="it-IT" dirty="0"/>
              <a:t>Etimologia 1.1					L’egocentrismo cos’è e cosa comporta 3.1</a:t>
            </a:r>
          </a:p>
          <a:p>
            <a:pPr algn="l"/>
            <a:r>
              <a:rPr lang="it-IT" dirty="0"/>
              <a:t>Sinonimi 1.2 					LA SUPERBIA IN RELIGIONE 4.0</a:t>
            </a:r>
          </a:p>
          <a:p>
            <a:pPr algn="l"/>
            <a:r>
              <a:rPr lang="it-IT" dirty="0"/>
              <a:t>LA SUPERBIA IN LETTERATURA 2.0		Perché la superbia è un peccato capitale? 4.1</a:t>
            </a:r>
          </a:p>
          <a:p>
            <a:pPr algn="l"/>
            <a:r>
              <a:rPr lang="it-IT" dirty="0"/>
              <a:t>Mitologia greca 2.1				</a:t>
            </a:r>
          </a:p>
          <a:p>
            <a:pPr algn="l"/>
            <a:r>
              <a:rPr lang="it-IT" dirty="0"/>
              <a:t>Letteratura latina 2.2</a:t>
            </a:r>
          </a:p>
          <a:p>
            <a:pPr algn="l"/>
            <a:r>
              <a:rPr lang="it-IT" dirty="0"/>
              <a:t>La «Divina Commedia» 2.3</a:t>
            </a:r>
          </a:p>
        </p:txBody>
      </p:sp>
    </p:spTree>
    <p:extLst>
      <p:ext uri="{BB962C8B-B14F-4D97-AF65-F5344CB8AC3E}">
        <p14:creationId xmlns:p14="http://schemas.microsoft.com/office/powerpoint/2010/main" val="3272244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827334" y="0"/>
            <a:ext cx="8537331" cy="1325563"/>
          </a:xfrm>
        </p:spPr>
        <p:txBody>
          <a:bodyPr/>
          <a:lstStyle/>
          <a:p>
            <a:r>
              <a:rPr lang="it-IT" dirty="0">
                <a:latin typeface="Bahnschrift Light" panose="020B0502040204020203" pitchFamily="34" charset="0"/>
              </a:rPr>
              <a:t>L’ETIMOLOGIA DI «SUPERBIA» 1.1</a:t>
            </a:r>
          </a:p>
        </p:txBody>
      </p:sp>
      <p:sp>
        <p:nvSpPr>
          <p:cNvPr id="3" name="Segnaposto contenuto 2"/>
          <p:cNvSpPr>
            <a:spLocks noGrp="1"/>
          </p:cNvSpPr>
          <p:nvPr>
            <p:ph idx="1"/>
          </p:nvPr>
        </p:nvSpPr>
        <p:spPr>
          <a:xfrm>
            <a:off x="838200" y="1570648"/>
            <a:ext cx="10515600" cy="2201252"/>
          </a:xfrm>
        </p:spPr>
        <p:txBody>
          <a:bodyPr>
            <a:normAutofit/>
          </a:bodyPr>
          <a:lstStyle/>
          <a:p>
            <a:pPr marL="0" indent="0">
              <a:buNone/>
            </a:pPr>
            <a:r>
              <a:rPr lang="it-IT" dirty="0">
                <a:latin typeface="Bahnschrift Light" panose="020B0502040204020203" pitchFamily="34" charset="0"/>
              </a:rPr>
              <a:t>La parola «superbia» deriva dal latino «</a:t>
            </a:r>
            <a:r>
              <a:rPr lang="it-IT" dirty="0" err="1">
                <a:latin typeface="Bahnschrift Light" panose="020B0502040204020203" pitchFamily="34" charset="0"/>
              </a:rPr>
              <a:t>superbus</a:t>
            </a:r>
            <a:r>
              <a:rPr lang="it-IT" dirty="0">
                <a:latin typeface="Bahnschrift Light" panose="020B0502040204020203" pitchFamily="34" charset="0"/>
              </a:rPr>
              <a:t>» che significa «superbo» con la presenza, nella prima parte della parola, della preposizione super : sopra. La superbia è, dunque, l’eccesiva stima di sé che può portare ad atteggiamenti di superiorità e di disprezzo verso gli altri</a:t>
            </a:r>
          </a:p>
        </p:txBody>
      </p:sp>
    </p:spTree>
    <p:extLst>
      <p:ext uri="{BB962C8B-B14F-4D97-AF65-F5344CB8AC3E}">
        <p14:creationId xmlns:p14="http://schemas.microsoft.com/office/powerpoint/2010/main" val="2658370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2384364" y="157773"/>
            <a:ext cx="7423272" cy="1325563"/>
          </a:xfrm>
        </p:spPr>
        <p:txBody>
          <a:bodyPr/>
          <a:lstStyle/>
          <a:p>
            <a:r>
              <a:rPr lang="it-IT" dirty="0">
                <a:latin typeface="Bahnschrift Light" panose="020B0502040204020203" pitchFamily="34" charset="0"/>
              </a:rPr>
              <a:t>SINONIMI DI «SUPERBIA» 1.2</a:t>
            </a:r>
          </a:p>
        </p:txBody>
      </p:sp>
      <p:sp>
        <p:nvSpPr>
          <p:cNvPr id="3" name="Segnaposto contenuto 2"/>
          <p:cNvSpPr>
            <a:spLocks noGrp="1"/>
          </p:cNvSpPr>
          <p:nvPr>
            <p:ph idx="1"/>
          </p:nvPr>
        </p:nvSpPr>
        <p:spPr/>
        <p:txBody>
          <a:bodyPr/>
          <a:lstStyle/>
          <a:p>
            <a:pPr marL="0" indent="0">
              <a:buNone/>
            </a:pPr>
            <a:r>
              <a:rPr lang="it-IT" dirty="0">
                <a:latin typeface="Bahnschrift Light" panose="020B0502040204020203" pitchFamily="34" charset="0"/>
              </a:rPr>
              <a:t>«Tracotanza»: arroganza causata da eccessiva superbia</a:t>
            </a:r>
          </a:p>
          <a:p>
            <a:pPr marL="0" indent="0">
              <a:buNone/>
            </a:pPr>
            <a:r>
              <a:rPr lang="it-IT" dirty="0">
                <a:latin typeface="Bahnschrift Light" panose="020B0502040204020203" pitchFamily="34" charset="0"/>
              </a:rPr>
              <a:t>«Alterigia»: superbia appariscente</a:t>
            </a:r>
          </a:p>
          <a:p>
            <a:pPr marL="0" indent="0">
              <a:buNone/>
            </a:pPr>
            <a:r>
              <a:rPr lang="it-IT" dirty="0">
                <a:latin typeface="Bahnschrift Light" panose="020B0502040204020203" pitchFamily="34" charset="0"/>
              </a:rPr>
              <a:t>«Boria»: ostentazione dei propri successi reali o immaginari</a:t>
            </a:r>
          </a:p>
          <a:p>
            <a:pPr marL="0" indent="0">
              <a:buNone/>
            </a:pPr>
            <a:r>
              <a:rPr lang="it-IT" dirty="0">
                <a:latin typeface="Bahnschrift Light" panose="020B0502040204020203" pitchFamily="34" charset="0"/>
              </a:rPr>
              <a:t>«Immodestia»: annunciazione dei propri meriti </a:t>
            </a:r>
          </a:p>
          <a:p>
            <a:pPr marL="0" indent="0">
              <a:buNone/>
            </a:pPr>
            <a:r>
              <a:rPr lang="it-IT" dirty="0"/>
              <a:t> </a:t>
            </a:r>
          </a:p>
        </p:txBody>
      </p:sp>
    </p:spTree>
    <p:extLst>
      <p:ext uri="{BB962C8B-B14F-4D97-AF65-F5344CB8AC3E}">
        <p14:creationId xmlns:p14="http://schemas.microsoft.com/office/powerpoint/2010/main" val="1800681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255834" y="0"/>
            <a:ext cx="9680331" cy="1325563"/>
          </a:xfrm>
        </p:spPr>
        <p:txBody>
          <a:bodyPr/>
          <a:lstStyle/>
          <a:p>
            <a:r>
              <a:rPr lang="it-IT" dirty="0">
                <a:latin typeface="Bahnschrift Light" panose="020B0502040204020203" pitchFamily="34" charset="0"/>
              </a:rPr>
              <a:t>LA SUPERBIA IN LETTERATURA 2.0</a:t>
            </a:r>
          </a:p>
        </p:txBody>
      </p:sp>
      <p:sp>
        <p:nvSpPr>
          <p:cNvPr id="3" name="Segnaposto contenuto 2"/>
          <p:cNvSpPr>
            <a:spLocks noGrp="1"/>
          </p:cNvSpPr>
          <p:nvPr>
            <p:ph idx="1"/>
          </p:nvPr>
        </p:nvSpPr>
        <p:spPr>
          <a:xfrm>
            <a:off x="838199" y="1693741"/>
            <a:ext cx="10515600" cy="891198"/>
          </a:xfrm>
        </p:spPr>
        <p:txBody>
          <a:bodyPr>
            <a:normAutofit fontScale="85000" lnSpcReduction="10000"/>
          </a:bodyPr>
          <a:lstStyle/>
          <a:p>
            <a:pPr marL="0" indent="0">
              <a:buNone/>
            </a:pPr>
            <a:r>
              <a:rPr lang="it-IT" dirty="0">
                <a:latin typeface="Bahnschrift Light" panose="020B0502040204020203" pitchFamily="34" charset="0"/>
              </a:rPr>
              <a:t>In letteratura la superbia  è stata diversamente raccontata e stigmatizzata dagli scrittori, sin dalla Grecia antica fino ai nostri giorni. </a:t>
            </a:r>
          </a:p>
        </p:txBody>
      </p:sp>
    </p:spTree>
    <p:extLst>
      <p:ext uri="{BB962C8B-B14F-4D97-AF65-F5344CB8AC3E}">
        <p14:creationId xmlns:p14="http://schemas.microsoft.com/office/powerpoint/2010/main" val="2345698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2812256" y="0"/>
            <a:ext cx="6567488" cy="1325563"/>
          </a:xfrm>
          <a:noFill/>
        </p:spPr>
        <p:txBody>
          <a:bodyPr/>
          <a:lstStyle/>
          <a:p>
            <a:r>
              <a:rPr lang="it-IT" dirty="0">
                <a:latin typeface="Bahnschrift Light" panose="020B0502040204020203" pitchFamily="34" charset="0"/>
              </a:rPr>
              <a:t>LA MITOLOGIA GRECA 2.1 </a:t>
            </a:r>
          </a:p>
        </p:txBody>
      </p:sp>
      <p:sp>
        <p:nvSpPr>
          <p:cNvPr id="3" name="Segnaposto contenuto 2"/>
          <p:cNvSpPr>
            <a:spLocks noGrp="1"/>
          </p:cNvSpPr>
          <p:nvPr>
            <p:ph idx="1"/>
          </p:nvPr>
        </p:nvSpPr>
        <p:spPr>
          <a:xfrm>
            <a:off x="838200" y="1325563"/>
            <a:ext cx="5674360" cy="5298757"/>
          </a:xfrm>
        </p:spPr>
        <p:txBody>
          <a:bodyPr>
            <a:normAutofit/>
          </a:bodyPr>
          <a:lstStyle/>
          <a:p>
            <a:pPr marL="0" indent="0">
              <a:buNone/>
            </a:pPr>
            <a:r>
              <a:rPr lang="it-IT" sz="2400" dirty="0">
                <a:latin typeface="Bahnschrift Light" panose="020B0502040204020203" pitchFamily="34" charset="0"/>
              </a:rPr>
              <a:t>Nella mitologia greca, nei grandi poemi omerici come «l’Odissea» o nei miti meno conosciuti come quello di Icaro, la loro superbia prende il nome di </a:t>
            </a:r>
            <a:r>
              <a:rPr lang="it-IT" sz="2400" i="1" dirty="0">
                <a:latin typeface="Bahnschrift Light" panose="020B0502040204020203" pitchFamily="34" charset="0"/>
              </a:rPr>
              <a:t>hybris. </a:t>
            </a:r>
            <a:r>
              <a:rPr lang="it-IT" sz="2400" dirty="0">
                <a:latin typeface="Bahnschrift Light" panose="020B0502040204020203" pitchFamily="34" charset="0"/>
              </a:rPr>
              <a:t>La </a:t>
            </a:r>
            <a:r>
              <a:rPr lang="it-IT" sz="2400" i="1" dirty="0">
                <a:latin typeface="Bahnschrift Light" panose="020B0502040204020203" pitchFamily="34" charset="0"/>
              </a:rPr>
              <a:t>hybris</a:t>
            </a:r>
            <a:r>
              <a:rPr lang="it-IT" sz="2400" dirty="0">
                <a:latin typeface="Bahnschrift Light" panose="020B0502040204020203" pitchFamily="34" charset="0"/>
              </a:rPr>
              <a:t> è una tracotanza smodata che un mortale come Ulisse, Polifemo e Icaro commette contro una divinità o contro i limiti che gli dei hanno imposto agli uomini. Questo atteggiamento nell’antica Grecia era considerato un segno di follia e grande offesa agli dei, colpa ritenuta particolarmente grave; e veniva  punito con morte o sofferenza.</a:t>
            </a:r>
          </a:p>
        </p:txBody>
      </p:sp>
      <p:pic>
        <p:nvPicPr>
          <p:cNvPr id="4" name="Immagine 3"/>
          <p:cNvPicPr>
            <a:picLocks noChangeAspect="1"/>
          </p:cNvPicPr>
          <p:nvPr/>
        </p:nvPicPr>
        <p:blipFill>
          <a:blip r:embed="rId2"/>
          <a:stretch>
            <a:fillRect/>
          </a:stretch>
        </p:blipFill>
        <p:spPr>
          <a:xfrm>
            <a:off x="7438785" y="1325563"/>
            <a:ext cx="2095661" cy="3576595"/>
          </a:xfrm>
          <a:prstGeom prst="rect">
            <a:avLst/>
          </a:prstGeom>
        </p:spPr>
      </p:pic>
      <p:pic>
        <p:nvPicPr>
          <p:cNvPr id="5" name="Immagine 4"/>
          <p:cNvPicPr>
            <a:picLocks noChangeAspect="1"/>
          </p:cNvPicPr>
          <p:nvPr/>
        </p:nvPicPr>
        <p:blipFill>
          <a:blip r:embed="rId3"/>
          <a:stretch>
            <a:fillRect/>
          </a:stretch>
        </p:blipFill>
        <p:spPr>
          <a:xfrm>
            <a:off x="9260442" y="1921494"/>
            <a:ext cx="2400458" cy="4565507"/>
          </a:xfrm>
          <a:prstGeom prst="rect">
            <a:avLst/>
          </a:prstGeom>
        </p:spPr>
      </p:pic>
    </p:spTree>
    <p:extLst>
      <p:ext uri="{BB962C8B-B14F-4D97-AF65-F5344CB8AC3E}">
        <p14:creationId xmlns:p14="http://schemas.microsoft.com/office/powerpoint/2010/main" val="1074560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2311094" y="-79131"/>
            <a:ext cx="7569810" cy="1325563"/>
          </a:xfrm>
        </p:spPr>
        <p:txBody>
          <a:bodyPr/>
          <a:lstStyle/>
          <a:p>
            <a:r>
              <a:rPr lang="it-IT" dirty="0">
                <a:latin typeface="Bahnschrift Light" panose="020B0502040204020203" pitchFamily="34" charset="0"/>
              </a:rPr>
              <a:t>LA LETTERATURA LATINA 2.2</a:t>
            </a:r>
          </a:p>
        </p:txBody>
      </p:sp>
      <p:sp>
        <p:nvSpPr>
          <p:cNvPr id="3" name="Segnaposto contenuto 2"/>
          <p:cNvSpPr>
            <a:spLocks noGrp="1"/>
          </p:cNvSpPr>
          <p:nvPr>
            <p:ph idx="1"/>
          </p:nvPr>
        </p:nvSpPr>
        <p:spPr>
          <a:xfrm>
            <a:off x="838199" y="1034319"/>
            <a:ext cx="6893561" cy="5071841"/>
          </a:xfrm>
        </p:spPr>
        <p:txBody>
          <a:bodyPr>
            <a:normAutofit fontScale="92500"/>
          </a:bodyPr>
          <a:lstStyle/>
          <a:p>
            <a:pPr marL="0" indent="0">
              <a:buNone/>
            </a:pPr>
            <a:r>
              <a:rPr lang="it-IT" sz="2400" dirty="0">
                <a:latin typeface="Bahnschrift Light" panose="020B0502040204020203" pitchFamily="34" charset="0"/>
              </a:rPr>
              <a:t>La letteratura latina si aggira ancora nella parola chiave </a:t>
            </a:r>
            <a:r>
              <a:rPr lang="it-IT" sz="2400" i="1" dirty="0">
                <a:latin typeface="Bahnschrift Light" panose="020B0502040204020203" pitchFamily="34" charset="0"/>
              </a:rPr>
              <a:t>hybris</a:t>
            </a:r>
            <a:r>
              <a:rPr lang="it-IT" sz="2400" dirty="0">
                <a:latin typeface="Bahnschrift Light" panose="020B0502040204020203" pitchFamily="34" charset="0"/>
              </a:rPr>
              <a:t> ma, a differenza dell’antica Grecia, dove  questo concetto era rivolto solo contro gli dei e contro se stessi, a Roma la </a:t>
            </a:r>
            <a:r>
              <a:rPr lang="it-IT" sz="2400" i="1" dirty="0">
                <a:latin typeface="Bahnschrift Light" panose="020B0502040204020203" pitchFamily="34" charset="0"/>
              </a:rPr>
              <a:t>hybris </a:t>
            </a:r>
            <a:r>
              <a:rPr lang="it-IT" sz="2400" dirty="0">
                <a:latin typeface="Bahnschrift Light" panose="020B0502040204020203" pitchFamily="34" charset="0"/>
              </a:rPr>
              <a:t>era un forte segno di «</a:t>
            </a:r>
            <a:r>
              <a:rPr lang="it-IT" sz="2400" dirty="0" err="1">
                <a:latin typeface="Bahnschrift Light" panose="020B0502040204020203" pitchFamily="34" charset="0"/>
              </a:rPr>
              <a:t>impietas</a:t>
            </a:r>
            <a:r>
              <a:rPr lang="it-IT" sz="2400" dirty="0">
                <a:latin typeface="Bahnschrift Light" panose="020B0502040204020203" pitchFamily="34" charset="0"/>
              </a:rPr>
              <a:t>» cioè disprezzo verso tutto ciò che è ritenuto sacro a Roma: </a:t>
            </a:r>
          </a:p>
          <a:p>
            <a:r>
              <a:rPr lang="it-IT" sz="2400" dirty="0">
                <a:latin typeface="Bahnschrift Light" panose="020B0502040204020203" pitchFamily="34" charset="0"/>
              </a:rPr>
              <a:t>Gli dei </a:t>
            </a:r>
          </a:p>
          <a:p>
            <a:r>
              <a:rPr lang="it-IT" sz="2400" dirty="0">
                <a:latin typeface="Bahnschrift Light" panose="020B0502040204020203" pitchFamily="34" charset="0"/>
              </a:rPr>
              <a:t>La famiglia </a:t>
            </a:r>
          </a:p>
          <a:p>
            <a:r>
              <a:rPr lang="it-IT" sz="2400" dirty="0">
                <a:latin typeface="Bahnschrift Light" panose="020B0502040204020203" pitchFamily="34" charset="0"/>
              </a:rPr>
              <a:t>Lo Stato </a:t>
            </a:r>
          </a:p>
          <a:p>
            <a:pPr marL="0" indent="0">
              <a:buNone/>
            </a:pPr>
            <a:r>
              <a:rPr lang="it-IT" sz="2400" dirty="0">
                <a:latin typeface="Bahnschrift Light" panose="020B0502040204020203" pitchFamily="34" charset="0"/>
              </a:rPr>
              <a:t>Questa colpa nella letteratura è raccontata ad esempio nei miti di Aracne e di Narciso e anche nella stessa «Eneide»  dove si viene puniti con metamorfosi, morte o sofferenza. Nello Stato questo carattere doveva essere controllato dalla disciplina.</a:t>
            </a:r>
          </a:p>
          <a:p>
            <a:pPr marL="0" indent="0">
              <a:buNone/>
            </a:pPr>
            <a:endParaRPr lang="it-IT" dirty="0"/>
          </a:p>
        </p:txBody>
      </p:sp>
      <p:pic>
        <p:nvPicPr>
          <p:cNvPr id="4" name="Immagine 3"/>
          <p:cNvPicPr>
            <a:picLocks noChangeAspect="1"/>
          </p:cNvPicPr>
          <p:nvPr/>
        </p:nvPicPr>
        <p:blipFill>
          <a:blip r:embed="rId2"/>
          <a:stretch>
            <a:fillRect/>
          </a:stretch>
        </p:blipFill>
        <p:spPr>
          <a:xfrm>
            <a:off x="7934245" y="983242"/>
            <a:ext cx="1744173" cy="2693054"/>
          </a:xfrm>
          <a:prstGeom prst="rect">
            <a:avLst/>
          </a:prstGeom>
        </p:spPr>
      </p:pic>
      <p:pic>
        <p:nvPicPr>
          <p:cNvPr id="5" name="Immagine 4"/>
          <p:cNvPicPr>
            <a:picLocks noChangeAspect="1"/>
          </p:cNvPicPr>
          <p:nvPr/>
        </p:nvPicPr>
        <p:blipFill>
          <a:blip r:embed="rId3"/>
          <a:stretch>
            <a:fillRect/>
          </a:stretch>
        </p:blipFill>
        <p:spPr>
          <a:xfrm>
            <a:off x="10012035" y="2080624"/>
            <a:ext cx="2098941" cy="2575882"/>
          </a:xfrm>
          <a:prstGeom prst="rect">
            <a:avLst/>
          </a:prstGeom>
        </p:spPr>
      </p:pic>
      <p:pic>
        <p:nvPicPr>
          <p:cNvPr id="6" name="Immagine 5"/>
          <p:cNvPicPr>
            <a:picLocks noChangeAspect="1"/>
          </p:cNvPicPr>
          <p:nvPr/>
        </p:nvPicPr>
        <p:blipFill>
          <a:blip r:embed="rId4"/>
          <a:stretch>
            <a:fillRect/>
          </a:stretch>
        </p:blipFill>
        <p:spPr>
          <a:xfrm>
            <a:off x="7807569" y="3676296"/>
            <a:ext cx="2204466" cy="2911988"/>
          </a:xfrm>
          <a:prstGeom prst="rect">
            <a:avLst/>
          </a:prstGeom>
        </p:spPr>
      </p:pic>
    </p:spTree>
    <p:extLst>
      <p:ext uri="{BB962C8B-B14F-4D97-AF65-F5344CB8AC3E}">
        <p14:creationId xmlns:p14="http://schemas.microsoft.com/office/powerpoint/2010/main" val="2635821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2058316" y="0"/>
            <a:ext cx="8075368" cy="1325563"/>
          </a:xfrm>
        </p:spPr>
        <p:txBody>
          <a:bodyPr/>
          <a:lstStyle/>
          <a:p>
            <a:r>
              <a:rPr lang="it-IT" dirty="0">
                <a:latin typeface="Bahnschrift Light" panose="020B0502040204020203" pitchFamily="34" charset="0"/>
              </a:rPr>
              <a:t>LA «DIVINA COMMEDIA» 2.3</a:t>
            </a:r>
          </a:p>
        </p:txBody>
      </p:sp>
      <p:sp>
        <p:nvSpPr>
          <p:cNvPr id="3" name="Segnaposto contenuto 2"/>
          <p:cNvSpPr>
            <a:spLocks noGrp="1"/>
          </p:cNvSpPr>
          <p:nvPr>
            <p:ph idx="1"/>
          </p:nvPr>
        </p:nvSpPr>
        <p:spPr>
          <a:xfrm>
            <a:off x="838200" y="1325563"/>
            <a:ext cx="10515600" cy="2166083"/>
          </a:xfrm>
        </p:spPr>
        <p:txBody>
          <a:bodyPr>
            <a:normAutofit lnSpcReduction="10000"/>
          </a:bodyPr>
          <a:lstStyle/>
          <a:p>
            <a:pPr marL="0" indent="0">
              <a:buNone/>
            </a:pPr>
            <a:r>
              <a:rPr lang="it-IT" sz="2400" dirty="0">
                <a:latin typeface="Bahnschrift Light" panose="020B0502040204020203" pitchFamily="34" charset="0"/>
              </a:rPr>
              <a:t>Nella «Divina Commedia» Dante punisce la superbia nell’Inferno. Oltre ciò il poeta, in realtà, ci parla già di questo peccato capitale nel proemio, con la raffigurazione del leone, allegoria della superbia dilagante nella Firenze dell’epoca. Dante, nell’Inferno, punisce i superbi guidati dalla frode, i fraudolenti, nell’ottava bolgia e li condanna a bruciare a testa in giù per tutti i loro inganni. Uno dei personaggi più iconici è Ulisse, che troviamo nel XXVI canto. </a:t>
            </a:r>
          </a:p>
        </p:txBody>
      </p:sp>
    </p:spTree>
    <p:extLst>
      <p:ext uri="{BB962C8B-B14F-4D97-AF65-F5344CB8AC3E}">
        <p14:creationId xmlns:p14="http://schemas.microsoft.com/office/powerpoint/2010/main" val="1246452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779709" y="0"/>
            <a:ext cx="8632581" cy="1325563"/>
          </a:xfrm>
        </p:spPr>
        <p:txBody>
          <a:bodyPr/>
          <a:lstStyle/>
          <a:p>
            <a:r>
              <a:rPr lang="it-IT" dirty="0">
                <a:solidFill>
                  <a:schemeClr val="bg1"/>
                </a:solidFill>
                <a:latin typeface="Bahnschrift Light" panose="020B0502040204020203" pitchFamily="34" charset="0"/>
              </a:rPr>
              <a:t>LA SUPERBIA IN PSICOLOGIA 3.0</a:t>
            </a:r>
          </a:p>
        </p:txBody>
      </p:sp>
      <p:sp>
        <p:nvSpPr>
          <p:cNvPr id="3" name="Segnaposto contenuto 2"/>
          <p:cNvSpPr>
            <a:spLocks noGrp="1"/>
          </p:cNvSpPr>
          <p:nvPr>
            <p:ph idx="1"/>
          </p:nvPr>
        </p:nvSpPr>
        <p:spPr>
          <a:xfrm>
            <a:off x="372208" y="1747592"/>
            <a:ext cx="5940670" cy="3023063"/>
          </a:xfrm>
        </p:spPr>
        <p:txBody>
          <a:bodyPr>
            <a:normAutofit/>
          </a:bodyPr>
          <a:lstStyle/>
          <a:p>
            <a:pPr marL="0" indent="0">
              <a:buNone/>
            </a:pPr>
            <a:r>
              <a:rPr lang="it-IT" sz="2400" dirty="0">
                <a:solidFill>
                  <a:schemeClr val="bg1"/>
                </a:solidFill>
                <a:latin typeface="Bahnschrift Light" panose="020B0502040204020203" pitchFamily="34" charset="0"/>
              </a:rPr>
              <a:t>Il concetto di superbia nel mondo della psicologia è caratterizzato da comportamenti arroganti che spesso celano insicurezze latenti. Il superbo, tuttavia, manifesta all’esterno una condotta egocentrica e  talvolta manipolatrice.</a:t>
            </a:r>
          </a:p>
        </p:txBody>
      </p:sp>
      <p:pic>
        <p:nvPicPr>
          <p:cNvPr id="4" name="Immagine 3"/>
          <p:cNvPicPr>
            <a:picLocks noChangeAspect="1"/>
          </p:cNvPicPr>
          <p:nvPr/>
        </p:nvPicPr>
        <p:blipFill>
          <a:blip r:embed="rId2"/>
          <a:stretch>
            <a:fillRect/>
          </a:stretch>
        </p:blipFill>
        <p:spPr>
          <a:xfrm>
            <a:off x="6392009" y="1452222"/>
            <a:ext cx="5443903" cy="3836967"/>
          </a:xfrm>
          <a:prstGeom prst="rect">
            <a:avLst/>
          </a:prstGeom>
        </p:spPr>
      </p:pic>
    </p:spTree>
    <p:extLst>
      <p:ext uri="{BB962C8B-B14F-4D97-AF65-F5344CB8AC3E}">
        <p14:creationId xmlns:p14="http://schemas.microsoft.com/office/powerpoint/2010/main" val="2041644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7030A0"/>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467457" y="0"/>
            <a:ext cx="11257085" cy="1325563"/>
          </a:xfrm>
        </p:spPr>
        <p:txBody>
          <a:bodyPr/>
          <a:lstStyle/>
          <a:p>
            <a:r>
              <a:rPr lang="it-IT" dirty="0">
                <a:solidFill>
                  <a:schemeClr val="bg1"/>
                </a:solidFill>
              </a:rPr>
              <a:t>L’EGOCENTRISMO COS’E’? COSA COMPORTA? 3.1</a:t>
            </a:r>
          </a:p>
        </p:txBody>
      </p:sp>
      <p:sp>
        <p:nvSpPr>
          <p:cNvPr id="3" name="Segnaposto contenuto 2"/>
          <p:cNvSpPr>
            <a:spLocks noGrp="1"/>
          </p:cNvSpPr>
          <p:nvPr>
            <p:ph idx="1"/>
          </p:nvPr>
        </p:nvSpPr>
        <p:spPr>
          <a:xfrm>
            <a:off x="1274599" y="1132131"/>
            <a:ext cx="9941954" cy="3300290"/>
          </a:xfrm>
        </p:spPr>
        <p:txBody>
          <a:bodyPr>
            <a:normAutofit lnSpcReduction="10000"/>
          </a:bodyPr>
          <a:lstStyle/>
          <a:p>
            <a:pPr marL="0" indent="0">
              <a:buNone/>
            </a:pPr>
            <a:r>
              <a:rPr lang="it-IT" sz="2400" dirty="0">
                <a:solidFill>
                  <a:schemeClr val="bg1"/>
                </a:solidFill>
                <a:latin typeface="Bahnschrift Light" panose="020B0502040204020203" pitchFamily="34" charset="0"/>
              </a:rPr>
              <a:t>La parola «egocentrismo» deriva dal latino «ego» (io) e «</a:t>
            </a:r>
            <a:r>
              <a:rPr lang="it-IT" sz="2400" dirty="0" err="1">
                <a:solidFill>
                  <a:schemeClr val="bg1"/>
                </a:solidFill>
                <a:latin typeface="Bahnschrift Light" panose="020B0502040204020203" pitchFamily="34" charset="0"/>
              </a:rPr>
              <a:t>centrum</a:t>
            </a:r>
            <a:r>
              <a:rPr lang="it-IT" sz="2400" dirty="0">
                <a:solidFill>
                  <a:schemeClr val="bg1"/>
                </a:solidFill>
                <a:latin typeface="Bahnschrift Light" panose="020B0502040204020203" pitchFamily="34" charset="0"/>
              </a:rPr>
              <a:t>» (centro) a cui viene aggiunto un suffisso greco «–</a:t>
            </a:r>
            <a:r>
              <a:rPr lang="it-IT" sz="2400" dirty="0" err="1">
                <a:solidFill>
                  <a:schemeClr val="bg1"/>
                </a:solidFill>
                <a:latin typeface="Bahnschrift Light" panose="020B0502040204020203" pitchFamily="34" charset="0"/>
              </a:rPr>
              <a:t>ismo</a:t>
            </a:r>
            <a:r>
              <a:rPr lang="it-IT" sz="2400" dirty="0">
                <a:solidFill>
                  <a:schemeClr val="bg1"/>
                </a:solidFill>
                <a:latin typeface="Bahnschrift Light" panose="020B0502040204020203" pitchFamily="34" charset="0"/>
              </a:rPr>
              <a:t>» che significa «smodato/eccesivo». Quindi l’egocentrismo è un carattere di qualcuno che mette al centro del mondo in modo smisurato la propria persona tralasciando gli altri. La superbia in questo atteggiamento è un travestimento che nasconde insicurezza, mancanza di fiducia in sé stessi e senso di inferiorità. In ogni caso, la persona non vede i propri errori, perché è prigioniera della sua grandiosità. Questa facciata di eccellenza cela una profonda paura di essere inferiore agli altri e che cerca di sopravvivere ed essere amata.</a:t>
            </a:r>
          </a:p>
        </p:txBody>
      </p:sp>
      <p:pic>
        <p:nvPicPr>
          <p:cNvPr id="5" name="Immagine 4"/>
          <p:cNvPicPr>
            <a:picLocks noChangeAspect="1"/>
          </p:cNvPicPr>
          <p:nvPr/>
        </p:nvPicPr>
        <p:blipFill rotWithShape="1">
          <a:blip r:embed="rId2"/>
          <a:srcRect/>
          <a:stretch/>
        </p:blipFill>
        <p:spPr>
          <a:xfrm>
            <a:off x="4301811" y="4264699"/>
            <a:ext cx="3008259" cy="2460368"/>
          </a:xfrm>
          <a:prstGeom prst="rect">
            <a:avLst/>
          </a:prstGeom>
        </p:spPr>
      </p:pic>
      <p:pic>
        <p:nvPicPr>
          <p:cNvPr id="7" name="Immagine 6"/>
          <p:cNvPicPr>
            <a:picLocks noChangeAspect="1"/>
          </p:cNvPicPr>
          <p:nvPr/>
        </p:nvPicPr>
        <p:blipFill rotWithShape="1">
          <a:blip r:embed="rId3"/>
          <a:srcRect r="79613"/>
          <a:stretch/>
        </p:blipFill>
        <p:spPr>
          <a:xfrm>
            <a:off x="0" y="3710354"/>
            <a:ext cx="978092" cy="3147646"/>
          </a:xfrm>
          <a:prstGeom prst="rect">
            <a:avLst/>
          </a:prstGeom>
        </p:spPr>
      </p:pic>
      <p:pic>
        <p:nvPicPr>
          <p:cNvPr id="9" name="Immagine 8"/>
          <p:cNvPicPr>
            <a:picLocks noChangeAspect="1"/>
          </p:cNvPicPr>
          <p:nvPr/>
        </p:nvPicPr>
        <p:blipFill>
          <a:blip r:embed="rId4"/>
          <a:stretch>
            <a:fillRect/>
          </a:stretch>
        </p:blipFill>
        <p:spPr>
          <a:xfrm>
            <a:off x="11216553" y="3974122"/>
            <a:ext cx="975445" cy="2883877"/>
          </a:xfrm>
          <a:prstGeom prst="rect">
            <a:avLst/>
          </a:prstGeom>
        </p:spPr>
      </p:pic>
    </p:spTree>
    <p:extLst>
      <p:ext uri="{BB962C8B-B14F-4D97-AF65-F5344CB8AC3E}">
        <p14:creationId xmlns:p14="http://schemas.microsoft.com/office/powerpoint/2010/main" val="2849413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903535" y="145318"/>
            <a:ext cx="8261838" cy="1325563"/>
          </a:xfrm>
        </p:spPr>
        <p:txBody>
          <a:bodyPr/>
          <a:lstStyle/>
          <a:p>
            <a:r>
              <a:rPr lang="it-IT" dirty="0">
                <a:latin typeface="Bahnschrift Light" panose="020B0502040204020203" pitchFamily="34" charset="0"/>
              </a:rPr>
              <a:t>LA SUPERBIA IN RELIGIONE 4.0 </a:t>
            </a:r>
          </a:p>
        </p:txBody>
      </p:sp>
      <p:sp>
        <p:nvSpPr>
          <p:cNvPr id="3" name="Segnaposto contenuto 2"/>
          <p:cNvSpPr>
            <a:spLocks noGrp="1"/>
          </p:cNvSpPr>
          <p:nvPr>
            <p:ph idx="1"/>
          </p:nvPr>
        </p:nvSpPr>
        <p:spPr>
          <a:xfrm>
            <a:off x="776654" y="1852002"/>
            <a:ext cx="10515600" cy="4351338"/>
          </a:xfrm>
        </p:spPr>
        <p:txBody>
          <a:bodyPr>
            <a:normAutofit/>
          </a:bodyPr>
          <a:lstStyle/>
          <a:p>
            <a:pPr marL="0" indent="0">
              <a:buNone/>
            </a:pPr>
            <a:r>
              <a:rPr lang="it-IT" sz="2400" dirty="0">
                <a:latin typeface="Bahnschrift Light" panose="020B0502040204020203" pitchFamily="34" charset="0"/>
              </a:rPr>
              <a:t>In religione la superbia è uno dei peccati capitali più gravi.</a:t>
            </a:r>
            <a:endParaRPr lang="it-IT" sz="2400" dirty="0"/>
          </a:p>
        </p:txBody>
      </p:sp>
    </p:spTree>
    <p:extLst>
      <p:ext uri="{BB962C8B-B14F-4D97-AF65-F5344CB8AC3E}">
        <p14:creationId xmlns:p14="http://schemas.microsoft.com/office/powerpoint/2010/main" val="556556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2069122" y="0"/>
            <a:ext cx="8053755" cy="1325563"/>
          </a:xfrm>
        </p:spPr>
        <p:txBody>
          <a:bodyPr/>
          <a:lstStyle/>
          <a:p>
            <a:pPr algn="ctr"/>
            <a:r>
              <a:rPr lang="it-IT" dirty="0">
                <a:latin typeface="Bahnschrift Light" panose="020B0502040204020203" pitchFamily="34" charset="0"/>
              </a:rPr>
              <a:t>PERCHE’ LA SUPERBIA E’ UN PECCATO CAPITALE? 4.1</a:t>
            </a:r>
          </a:p>
        </p:txBody>
      </p:sp>
      <p:sp>
        <p:nvSpPr>
          <p:cNvPr id="3" name="Segnaposto contenuto 2"/>
          <p:cNvSpPr>
            <a:spLocks noGrp="1"/>
          </p:cNvSpPr>
          <p:nvPr>
            <p:ph idx="1"/>
          </p:nvPr>
        </p:nvSpPr>
        <p:spPr>
          <a:xfrm>
            <a:off x="838200" y="1825625"/>
            <a:ext cx="10515600" cy="2174875"/>
          </a:xfrm>
        </p:spPr>
        <p:txBody>
          <a:bodyPr>
            <a:normAutofit/>
          </a:bodyPr>
          <a:lstStyle/>
          <a:p>
            <a:pPr marL="0" indent="0">
              <a:buNone/>
            </a:pPr>
            <a:r>
              <a:rPr lang="it-IT" sz="2400" dirty="0">
                <a:latin typeface="Bahnschrift Light" panose="020B0502040204020203" pitchFamily="34" charset="0"/>
              </a:rPr>
              <a:t>La ragione per cui la superbia è un peccato capitale risale al libro della Bibbia «Genesi» nel passaggio in cui Adamo ed Eva mangiano il frutto.</a:t>
            </a:r>
          </a:p>
          <a:p>
            <a:pPr marL="0" indent="0">
              <a:buNone/>
            </a:pPr>
            <a:r>
              <a:rPr lang="it-IT" sz="2400" dirty="0">
                <a:latin typeface="Bahnschrift Light" panose="020B0502040204020203" pitchFamily="34" charset="0"/>
              </a:rPr>
              <a:t>Questo gesto, infatti, come in letteratura greca e latina rappresenta un atto di </a:t>
            </a:r>
            <a:r>
              <a:rPr lang="it-IT" sz="2400" i="1" dirty="0">
                <a:latin typeface="Bahnschrift Light" panose="020B0502040204020203" pitchFamily="34" charset="0"/>
              </a:rPr>
              <a:t>hybris</a:t>
            </a:r>
            <a:r>
              <a:rPr lang="it-IT" sz="2400" dirty="0">
                <a:latin typeface="Bahnschrift Light" panose="020B0502040204020203" pitchFamily="34" charset="0"/>
              </a:rPr>
              <a:t> poiché i due </a:t>
            </a:r>
            <a:r>
              <a:rPr lang="it-IT" sz="2400">
                <a:latin typeface="Bahnschrift Light" panose="020B0502040204020203" pitchFamily="34" charset="0"/>
              </a:rPr>
              <a:t>peccatori agirono </a:t>
            </a:r>
            <a:r>
              <a:rPr lang="it-IT" sz="2400" dirty="0">
                <a:latin typeface="Bahnschrift Light" panose="020B0502040204020203" pitchFamily="34" charset="0"/>
              </a:rPr>
              <a:t>non osservando </a:t>
            </a:r>
            <a:r>
              <a:rPr lang="it-IT" sz="2400">
                <a:latin typeface="Bahnschrift Light" panose="020B0502040204020203" pitchFamily="34" charset="0"/>
              </a:rPr>
              <a:t>la volontà divina </a:t>
            </a:r>
            <a:endParaRPr lang="it-IT" sz="2400" dirty="0">
              <a:latin typeface="Bahnschrift Light" panose="020B0502040204020203" pitchFamily="34" charset="0"/>
            </a:endParaRPr>
          </a:p>
        </p:txBody>
      </p:sp>
      <p:pic>
        <p:nvPicPr>
          <p:cNvPr id="4" name="Immagine 3"/>
          <p:cNvPicPr>
            <a:picLocks noChangeAspect="1"/>
          </p:cNvPicPr>
          <p:nvPr/>
        </p:nvPicPr>
        <p:blipFill>
          <a:blip r:embed="rId2"/>
          <a:stretch>
            <a:fillRect/>
          </a:stretch>
        </p:blipFill>
        <p:spPr>
          <a:xfrm>
            <a:off x="4693920" y="4000500"/>
            <a:ext cx="2420302" cy="2528969"/>
          </a:xfrm>
          <a:prstGeom prst="rect">
            <a:avLst/>
          </a:prstGeom>
        </p:spPr>
      </p:pic>
    </p:spTree>
    <p:extLst>
      <p:ext uri="{BB962C8B-B14F-4D97-AF65-F5344CB8AC3E}">
        <p14:creationId xmlns:p14="http://schemas.microsoft.com/office/powerpoint/2010/main" val="190238804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13657</TotalTime>
  <Words>677</Words>
  <Application>Microsoft Office PowerPoint</Application>
  <PresentationFormat>Widescreen</PresentationFormat>
  <Paragraphs>37</Paragraphs>
  <Slides>11</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11</vt:i4>
      </vt:variant>
    </vt:vector>
  </HeadingPairs>
  <TitlesOfParts>
    <vt:vector size="16" baseType="lpstr">
      <vt:lpstr>Arial</vt:lpstr>
      <vt:lpstr>Bahnschrift Light</vt:lpstr>
      <vt:lpstr>Calibri</vt:lpstr>
      <vt:lpstr>Calibri Light</vt:lpstr>
      <vt:lpstr>Tema di Office</vt:lpstr>
      <vt:lpstr>LA SUPERBIA</vt:lpstr>
      <vt:lpstr>L’ETIMOLOGIA DI «SUPERBIA» 1.1</vt:lpstr>
      <vt:lpstr>SINONIMI DI «SUPERBIA» 1.2</vt:lpstr>
      <vt:lpstr>LA SUPERBIA IN LETTERATURA 2.0</vt:lpstr>
      <vt:lpstr>LA MITOLOGIA GRECA 2.1 </vt:lpstr>
      <vt:lpstr>LA LETTERATURA LATINA 2.2</vt:lpstr>
      <vt:lpstr>LA «DIVINA COMMEDIA» 2.3</vt:lpstr>
      <vt:lpstr>LA SUPERBIA IN PSICOLOGIA 3.0</vt:lpstr>
      <vt:lpstr>L’EGOCENTRISMO COS’E’? COSA COMPORTA? 3.1</vt:lpstr>
      <vt:lpstr>LA SUPERBIA IN RELIGIONE 4.0 </vt:lpstr>
      <vt:lpstr>PERCHE’ LA SUPERBIA E’ UN PECCATO CAPITALE? 4.1</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SUPERBIA</dc:title>
  <dc:creator>Daniele Fusco</dc:creator>
  <cp:lastModifiedBy>biasetto sabrina</cp:lastModifiedBy>
  <cp:revision>36</cp:revision>
  <dcterms:created xsi:type="dcterms:W3CDTF">2025-11-30T19:05:22Z</dcterms:created>
  <dcterms:modified xsi:type="dcterms:W3CDTF">2026-01-10T16:32:32Z</dcterms:modified>
</cp:coreProperties>
</file>