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87" d="100"/>
          <a:sy n="87" d="100"/>
        </p:scale>
        <p:origin x="34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de-DE"/>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27.02.2024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186192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27.02.2024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26318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de-DE"/>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F64A8E5F-40E5-4553-9F3C-699F1A5B8145}" type="datetimeFigureOut">
              <a:rPr lang="de-DE" smtClean="0"/>
              <a:t>27.02.2024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57739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5" name="Segnaposto data 4"/>
          <p:cNvSpPr>
            <a:spLocks noGrp="1"/>
          </p:cNvSpPr>
          <p:nvPr>
            <p:ph type="dt" sz="half" idx="10"/>
          </p:nvPr>
        </p:nvSpPr>
        <p:spPr/>
        <p:txBody>
          <a:bodyPr/>
          <a:lstStyle/>
          <a:p>
            <a:fld id="{F64A8E5F-40E5-4553-9F3C-699F1A5B8145}" type="datetimeFigureOut">
              <a:rPr lang="de-DE" smtClean="0"/>
              <a:t>27.02.2024</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28408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endParaRPr lang="de-DE"/>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7" name="Segnaposto data 6"/>
          <p:cNvSpPr>
            <a:spLocks noGrp="1"/>
          </p:cNvSpPr>
          <p:nvPr>
            <p:ph type="dt" sz="half" idx="10"/>
          </p:nvPr>
        </p:nvSpPr>
        <p:spPr/>
        <p:txBody>
          <a:bodyPr/>
          <a:lstStyle/>
          <a:p>
            <a:fld id="{F64A8E5F-40E5-4553-9F3C-699F1A5B8145}" type="datetimeFigureOut">
              <a:rPr lang="de-DE" smtClean="0"/>
              <a:t>27.02.2024</a:t>
            </a:fld>
            <a:endParaRPr lang="de-DE"/>
          </a:p>
        </p:txBody>
      </p:sp>
      <p:sp>
        <p:nvSpPr>
          <p:cNvPr id="8" name="Segnaposto piè di pagina 7"/>
          <p:cNvSpPr>
            <a:spLocks noGrp="1"/>
          </p:cNvSpPr>
          <p:nvPr>
            <p:ph type="ftr" sz="quarter" idx="11"/>
          </p:nvPr>
        </p:nvSpPr>
        <p:spPr/>
        <p:txBody>
          <a:bodyPr/>
          <a:lstStyle/>
          <a:p>
            <a:endParaRPr lang="de-DE"/>
          </a:p>
        </p:txBody>
      </p:sp>
      <p:sp>
        <p:nvSpPr>
          <p:cNvPr id="9" name="Segnaposto numero diapositiva 8"/>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2747982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data 2"/>
          <p:cNvSpPr>
            <a:spLocks noGrp="1"/>
          </p:cNvSpPr>
          <p:nvPr>
            <p:ph type="dt" sz="half" idx="10"/>
          </p:nvPr>
        </p:nvSpPr>
        <p:spPr/>
        <p:txBody>
          <a:bodyPr/>
          <a:lstStyle/>
          <a:p>
            <a:fld id="{F64A8E5F-40E5-4553-9F3C-699F1A5B8145}" type="datetimeFigureOut">
              <a:rPr lang="de-DE" smtClean="0"/>
              <a:t>27.02.2024</a:t>
            </a:fld>
            <a:endParaRPr lang="de-DE"/>
          </a:p>
        </p:txBody>
      </p:sp>
      <p:sp>
        <p:nvSpPr>
          <p:cNvPr id="4" name="Segnaposto piè di pagina 3"/>
          <p:cNvSpPr>
            <a:spLocks noGrp="1"/>
          </p:cNvSpPr>
          <p:nvPr>
            <p:ph type="ftr" sz="quarter" idx="11"/>
          </p:nvPr>
        </p:nvSpPr>
        <p:spPr/>
        <p:txBody>
          <a:bodyPr/>
          <a:lstStyle/>
          <a:p>
            <a:endParaRPr lang="de-DE"/>
          </a:p>
        </p:txBody>
      </p:sp>
      <p:sp>
        <p:nvSpPr>
          <p:cNvPr id="5" name="Segnaposto numero diapositiva 4"/>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31782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64A8E5F-40E5-4553-9F3C-699F1A5B8145}" type="datetimeFigureOut">
              <a:rPr lang="de-DE" smtClean="0"/>
              <a:t>27.02.2024</a:t>
            </a:fld>
            <a:endParaRPr lang="de-DE"/>
          </a:p>
        </p:txBody>
      </p:sp>
      <p:sp>
        <p:nvSpPr>
          <p:cNvPr id="3" name="Segnaposto piè di pagina 2"/>
          <p:cNvSpPr>
            <a:spLocks noGrp="1"/>
          </p:cNvSpPr>
          <p:nvPr>
            <p:ph type="ftr" sz="quarter" idx="11"/>
          </p:nvPr>
        </p:nvSpPr>
        <p:spPr/>
        <p:txBody>
          <a:bodyPr/>
          <a:lstStyle/>
          <a:p>
            <a:endParaRPr lang="de-DE"/>
          </a:p>
        </p:txBody>
      </p:sp>
      <p:sp>
        <p:nvSpPr>
          <p:cNvPr id="4" name="Segnaposto numero diapositiva 3"/>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89409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de-DE"/>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64A8E5F-40E5-4553-9F3C-699F1A5B8145}" type="datetimeFigureOut">
              <a:rPr lang="de-DE" smtClean="0"/>
              <a:t>27.02.2024</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2365816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de-DE"/>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64A8E5F-40E5-4553-9F3C-699F1A5B8145}" type="datetimeFigureOut">
              <a:rPr lang="de-DE" smtClean="0"/>
              <a:t>27.02.2024</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688576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27.02.2024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424469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de-DE"/>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27.02.2024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02684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de-DE"/>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4A8E5F-40E5-4553-9F3C-699F1A5B8145}" type="datetimeFigureOut">
              <a:rPr lang="de-DE" smtClean="0"/>
              <a:t>27.02.2024</a:t>
            </a:fld>
            <a:endParaRPr lang="de-DE"/>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CD45B7-DFE2-4393-8D37-380FC36BF3AA}" type="slidenum">
              <a:rPr lang="de-DE" smtClean="0"/>
              <a:t>‹N›</a:t>
            </a:fld>
            <a:endParaRPr lang="de-DE"/>
          </a:p>
        </p:txBody>
      </p:sp>
    </p:spTree>
    <p:extLst>
      <p:ext uri="{BB962C8B-B14F-4D97-AF65-F5344CB8AC3E}">
        <p14:creationId xmlns:p14="http://schemas.microsoft.com/office/powerpoint/2010/main" val="1801931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iggita.com/story.php?title=ULTIMA_ORA_GP_Austria_Divergenze_fra_i_piloti_su_come_sostenere_la_lotta_al_razzismo"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commons.wikimedia.org/wiki/File:High_school_basketball_game.jpg"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italiaeoisagunt.blogspot.com/2012/03/regole-di-calcio.html"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it.wikipedia.org/wiki/Cerimonia_di_apertura_dei_Giochi_olimpici"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gazzettalucchese.it/porta-elisa-news/2020/02/ufficiale-slittano-le-olimpiadi-di-tokyo/"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altoadigeinnovazione.it/olimpiadi-2026-2/"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moto, Ricambio auto, bici, carbone&#10;&#10;Descrizione generata automaticamente">
            <a:extLst>
              <a:ext uri="{FF2B5EF4-FFF2-40B4-BE49-F238E27FC236}">
                <a16:creationId xmlns:a16="http://schemas.microsoft.com/office/drawing/2014/main" id="{C6A2D5B6-B293-4409-08D4-9F46EA2B690D}"/>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5112" r="18749"/>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asellaDiTesto 4">
            <a:extLst>
              <a:ext uri="{FF2B5EF4-FFF2-40B4-BE49-F238E27FC236}">
                <a16:creationId xmlns:a16="http://schemas.microsoft.com/office/drawing/2014/main" id="{8601BABC-B883-9696-80D5-23A21B5CE832}"/>
              </a:ext>
            </a:extLst>
          </p:cNvPr>
          <p:cNvSpPr txBox="1"/>
          <p:nvPr/>
        </p:nvSpPr>
        <p:spPr>
          <a:xfrm>
            <a:off x="339436" y="2434201"/>
            <a:ext cx="3822189" cy="374276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3600" b="1" dirty="0"/>
              <a:t>Il </a:t>
            </a:r>
            <a:r>
              <a:rPr lang="en-US" sz="3600" b="1" err="1"/>
              <a:t>razzismo</a:t>
            </a:r>
            <a:r>
              <a:rPr lang="en-US" sz="3600" b="1" dirty="0"/>
              <a:t> </a:t>
            </a:r>
            <a:r>
              <a:rPr lang="en-US" sz="3600" b="1" err="1"/>
              <a:t>nello</a:t>
            </a:r>
            <a:r>
              <a:rPr lang="en-US" sz="3600" b="1" dirty="0"/>
              <a:t> sport, </a:t>
            </a:r>
            <a:r>
              <a:rPr lang="en-US" sz="3600" b="1" err="1"/>
              <a:t>tra</a:t>
            </a:r>
            <a:r>
              <a:rPr lang="en-US" sz="3600" b="1" dirty="0"/>
              <a:t> </a:t>
            </a:r>
            <a:r>
              <a:rPr lang="en-US" sz="3600" b="1" err="1"/>
              <a:t>episodi</a:t>
            </a:r>
            <a:r>
              <a:rPr lang="en-US" sz="3600" b="1" dirty="0"/>
              <a:t> e </a:t>
            </a:r>
            <a:r>
              <a:rPr lang="en-US" sz="3600" b="1" err="1"/>
              <a:t>personaggi</a:t>
            </a:r>
            <a:r>
              <a:rPr lang="en-US" sz="3600" b="1" dirty="0"/>
              <a:t> </a:t>
            </a:r>
            <a:r>
              <a:rPr lang="en-US" sz="3600" b="1" err="1"/>
              <a:t>che</a:t>
            </a:r>
            <a:r>
              <a:rPr lang="en-US" sz="3600" b="1" dirty="0"/>
              <a:t> ne </a:t>
            </a:r>
            <a:r>
              <a:rPr lang="en-US" sz="3600" b="1" err="1"/>
              <a:t>hanno</a:t>
            </a:r>
            <a:r>
              <a:rPr lang="en-US" sz="3600" b="1" dirty="0"/>
              <a:t> </a:t>
            </a:r>
            <a:r>
              <a:rPr lang="en-US" sz="3600" b="1" err="1"/>
              <a:t>fatto</a:t>
            </a:r>
            <a:r>
              <a:rPr lang="en-US" sz="3600" b="1" dirty="0"/>
              <a:t> la </a:t>
            </a:r>
            <a:r>
              <a:rPr lang="en-US" sz="3600" b="1" err="1"/>
              <a:t>storia</a:t>
            </a:r>
            <a:endParaRPr lang="en-US" sz="3600" b="1"/>
          </a:p>
          <a:p>
            <a:pPr indent="-228600">
              <a:lnSpc>
                <a:spcPct val="90000"/>
              </a:lnSpc>
              <a:spcAft>
                <a:spcPts val="600"/>
              </a:spcAft>
              <a:buFont typeface="Arial" panose="020B0604020202020204" pitchFamily="34" charset="0"/>
              <a:buChar char="•"/>
            </a:pPr>
            <a:endParaRPr lang="en-US" sz="3600" b="1" dirty="0"/>
          </a:p>
        </p:txBody>
      </p:sp>
      <p:sp>
        <p:nvSpPr>
          <p:cNvPr id="3" name="CasellaDiTesto 2">
            <a:extLst>
              <a:ext uri="{FF2B5EF4-FFF2-40B4-BE49-F238E27FC236}">
                <a16:creationId xmlns:a16="http://schemas.microsoft.com/office/drawing/2014/main" id="{EACA3243-D362-1401-16F2-0658C766858D}"/>
              </a:ext>
            </a:extLst>
          </p:cNvPr>
          <p:cNvSpPr txBox="1"/>
          <p:nvPr/>
        </p:nvSpPr>
        <p:spPr>
          <a:xfrm>
            <a:off x="11921006" y="7348058"/>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3925783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9F7B4E-B03D-4F64-BE33-00D074458D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Foto gratis: Palla, calcio, squadra, sport, concorrenza, giocatore ...">
            <a:extLst>
              <a:ext uri="{FF2B5EF4-FFF2-40B4-BE49-F238E27FC236}">
                <a16:creationId xmlns:a16="http://schemas.microsoft.com/office/drawing/2014/main" id="{BFA88FA4-8FEF-FF0D-CCE1-680FA51FB674}"/>
              </a:ext>
            </a:extLst>
          </p:cNvPr>
          <p:cNvPicPr>
            <a:picLocks noChangeAspect="1"/>
          </p:cNvPicPr>
          <p:nvPr/>
        </p:nvPicPr>
        <p:blipFill rotWithShape="1">
          <a:blip r:embed="rId2">
            <a:alphaModFix amt="40000"/>
          </a:blip>
          <a:srcRect t="5312" b="10418"/>
          <a:stretch/>
        </p:blipFill>
        <p:spPr>
          <a:xfrm>
            <a:off x="20" y="1282"/>
            <a:ext cx="12191980" cy="6856718"/>
          </a:xfrm>
          <a:prstGeom prst="rect">
            <a:avLst/>
          </a:prstGeom>
        </p:spPr>
      </p:pic>
      <p:sp>
        <p:nvSpPr>
          <p:cNvPr id="1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4F044A06-1C9A-FBF3-B233-5B56781176EB}"/>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solidFill>
                  <a:schemeClr val="bg1"/>
                </a:solidFill>
              </a:rPr>
              <a:t>L’</a:t>
            </a:r>
            <a:r>
              <a:rPr lang="en-US" sz="2000" b="1">
                <a:solidFill>
                  <a:schemeClr val="bg1"/>
                </a:solidFill>
              </a:rPr>
              <a:t>articolo 21</a:t>
            </a:r>
            <a:r>
              <a:rPr lang="en-US" sz="2000">
                <a:solidFill>
                  <a:schemeClr val="bg1"/>
                </a:solidFill>
              </a:rPr>
              <a:t>, nell’ambito del Capitolo sull’uguaglianza della </a:t>
            </a:r>
            <a:r>
              <a:rPr lang="en-US" sz="2000" b="1">
                <a:solidFill>
                  <a:schemeClr val="bg1"/>
                </a:solidFill>
              </a:rPr>
              <a:t>Carta dei diritti fondamentali dell’Unione europea, vieta qualsiasi forma di discriminazione basata, fra l’altro, sulla razza, il colore della pelle, l’origine etnica o sociale e l’appartenenza ad una minoranza nazionale</a:t>
            </a:r>
            <a:r>
              <a:rPr lang="en-US" sz="2000">
                <a:solidFill>
                  <a:schemeClr val="bg1"/>
                </a:solidFill>
              </a:rPr>
              <a:t>. I </a:t>
            </a:r>
            <a:r>
              <a:rPr lang="en-US" sz="2000" b="1">
                <a:solidFill>
                  <a:schemeClr val="bg1"/>
                </a:solidFill>
              </a:rPr>
              <a:t>media</a:t>
            </a:r>
            <a:r>
              <a:rPr lang="en-US" sz="2000">
                <a:solidFill>
                  <a:schemeClr val="bg1"/>
                </a:solidFill>
              </a:rPr>
              <a:t> riportano spesso </a:t>
            </a:r>
            <a:r>
              <a:rPr lang="en-US" sz="2000" b="1">
                <a:solidFill>
                  <a:schemeClr val="bg1"/>
                </a:solidFill>
              </a:rPr>
              <a:t>incidenti di natura razzista fra gli spettatori prima, durante e molto spesso anche dopo manifestazioni sportive</a:t>
            </a:r>
            <a:r>
              <a:rPr lang="en-US" sz="2000">
                <a:solidFill>
                  <a:schemeClr val="bg1"/>
                </a:solidFill>
              </a:rPr>
              <a:t>. Nel calcio maschile, per esempio, i tifosi sono spesso i principali responsabili di tali incidenti. Nondimeno, episodi e scontri di natura razzista si verificano anche fra giocatori, in particolare fra i dilettanti. Possono anche essere coinvolti in incidenti di ordine razzista gli </a:t>
            </a:r>
            <a:r>
              <a:rPr lang="en-US" sz="2000" b="1">
                <a:solidFill>
                  <a:schemeClr val="bg1"/>
                </a:solidFill>
              </a:rPr>
              <a:t>arbitri</a:t>
            </a:r>
            <a:r>
              <a:rPr lang="en-US" sz="2000">
                <a:solidFill>
                  <a:schemeClr val="bg1"/>
                </a:solidFill>
              </a:rPr>
              <a:t> e i </a:t>
            </a:r>
            <a:r>
              <a:rPr lang="en-US" sz="2000" b="1">
                <a:solidFill>
                  <a:schemeClr val="bg1"/>
                </a:solidFill>
              </a:rPr>
              <a:t>dirigenti sportivi</a:t>
            </a:r>
            <a:r>
              <a:rPr lang="en-US" sz="2000">
                <a:solidFill>
                  <a:schemeClr val="bg1"/>
                </a:solidFill>
              </a:rPr>
              <a:t>. Inoltre, un considerevole numero di incidentisi verifica </a:t>
            </a:r>
            <a:r>
              <a:rPr lang="en-US" sz="2000" b="1">
                <a:solidFill>
                  <a:schemeClr val="bg1"/>
                </a:solidFill>
              </a:rPr>
              <a:t>nell’ambito delle manifestazioni sportive giovanili. </a:t>
            </a:r>
            <a:r>
              <a:rPr lang="en-US" sz="2000">
                <a:solidFill>
                  <a:schemeClr val="bg1"/>
                </a:solidFill>
              </a:rPr>
              <a:t>Non in tutti gli Stati membri dell’Unione europea esistono sistemi per monitorare gli incidenti di origine razzista nello sport. Alcuni sono più avanzati e registrano più incidenti di natura razzista di altri; </a:t>
            </a:r>
            <a:r>
              <a:rPr lang="en-US" sz="2000" b="1">
                <a:solidFill>
                  <a:schemeClr val="bg1"/>
                </a:solidFill>
              </a:rPr>
              <a:t>la maggior parte dei dati disponibili, tuttavia, riguardano il calcio</a:t>
            </a:r>
            <a:r>
              <a:rPr lang="en-US" sz="2000">
                <a:solidFill>
                  <a:schemeClr val="bg1"/>
                </a:solidFill>
              </a:rPr>
              <a:t>.</a:t>
            </a:r>
          </a:p>
        </p:txBody>
      </p:sp>
    </p:spTree>
    <p:extLst>
      <p:ext uri="{BB962C8B-B14F-4D97-AF65-F5344CB8AC3E}">
        <p14:creationId xmlns:p14="http://schemas.microsoft.com/office/powerpoint/2010/main" val="50233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0A1ED06-4733-4020-9C60-81D4D80140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0CA3509-3AF9-45FE-93ED-57BB5D5E8E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magine 5" descr="Parlare di calcio! | Italianostranieri">
            <a:extLst>
              <a:ext uri="{FF2B5EF4-FFF2-40B4-BE49-F238E27FC236}">
                <a16:creationId xmlns:a16="http://schemas.microsoft.com/office/drawing/2014/main" id="{6C3AC420-7360-CE8D-967D-A51A1AA34CFD}"/>
              </a:ext>
            </a:extLst>
          </p:cNvPr>
          <p:cNvPicPr>
            <a:picLocks noChangeAspect="1"/>
          </p:cNvPicPr>
          <p:nvPr/>
        </p:nvPicPr>
        <p:blipFill rotWithShape="1">
          <a:blip r:embed="rId2">
            <a:alphaModFix amt="60000"/>
          </a:blip>
          <a:srcRect r="9046"/>
          <a:stretch/>
        </p:blipFill>
        <p:spPr>
          <a:xfrm>
            <a:off x="180975" y="182880"/>
            <a:ext cx="11823637" cy="6499784"/>
          </a:xfrm>
          <a:prstGeom prst="rect">
            <a:avLst/>
          </a:prstGeom>
        </p:spPr>
      </p:pic>
      <p:sp>
        <p:nvSpPr>
          <p:cNvPr id="5" name="CasellaDiTesto 4">
            <a:extLst>
              <a:ext uri="{FF2B5EF4-FFF2-40B4-BE49-F238E27FC236}">
                <a16:creationId xmlns:a16="http://schemas.microsoft.com/office/drawing/2014/main" id="{637EEABF-A081-A668-5B90-72FDD5D6600F}"/>
              </a:ext>
            </a:extLst>
          </p:cNvPr>
          <p:cNvSpPr txBox="1"/>
          <p:nvPr/>
        </p:nvSpPr>
        <p:spPr>
          <a:xfrm>
            <a:off x="838200" y="3526300"/>
            <a:ext cx="10165218" cy="258845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900">
                <a:solidFill>
                  <a:srgbClr val="FFFFFF"/>
                </a:solidFill>
              </a:rPr>
              <a:t>A tal proposito </a:t>
            </a:r>
            <a:r>
              <a:rPr lang="en-US" sz="1900" b="1">
                <a:solidFill>
                  <a:srgbClr val="FFFFFF"/>
                </a:solidFill>
              </a:rPr>
              <a:t>il presidente della Fifa Joseph Blatter ha proposto di interrompere le partite in caso di episodi di discriminazione razziale particolarmente gravi. Intenzioni che dovranno al più presto tradursi in norme, leggi e azioni verosimilmente concrete</a:t>
            </a:r>
            <a:r>
              <a:rPr lang="en-US" sz="1900">
                <a:solidFill>
                  <a:srgbClr val="FFFFFF"/>
                </a:solidFill>
              </a:rPr>
              <a:t>. Il razzismo nello sport (calcio in primis) è un problema di vecchia data. Nel 2001 gli ultrà del Treviso presero di mira uno dei propri giocatori, </a:t>
            </a:r>
            <a:r>
              <a:rPr lang="en-US" sz="1900" b="1">
                <a:solidFill>
                  <a:srgbClr val="FFFFFF"/>
                </a:solidFill>
              </a:rPr>
              <a:t>Omolade,</a:t>
            </a:r>
            <a:r>
              <a:rPr lang="en-US" sz="1900">
                <a:solidFill>
                  <a:srgbClr val="FFFFFF"/>
                </a:solidFill>
              </a:rPr>
              <a:t> e i suoi compagni di squadra nella successiva partita si tinsero la faccia di nero in segno di solidarietà. </a:t>
            </a:r>
            <a:r>
              <a:rPr lang="en-US" sz="1900" b="1">
                <a:solidFill>
                  <a:srgbClr val="FFFFFF"/>
                </a:solidFill>
              </a:rPr>
              <a:t>Coly,</a:t>
            </a:r>
            <a:r>
              <a:rPr lang="en-US" sz="1900">
                <a:solidFill>
                  <a:srgbClr val="FFFFFF"/>
                </a:solidFill>
              </a:rPr>
              <a:t> altro calciatore, denunciò gli insulti ricevuti in occasione di </a:t>
            </a:r>
            <a:r>
              <a:rPr lang="en-US" sz="1900" b="1">
                <a:solidFill>
                  <a:srgbClr val="FFFFFF"/>
                </a:solidFill>
              </a:rPr>
              <a:t>Verona-Perugia</a:t>
            </a:r>
            <a:r>
              <a:rPr lang="en-US" sz="1900">
                <a:solidFill>
                  <a:srgbClr val="FFFFFF"/>
                </a:solidFill>
              </a:rPr>
              <a:t> dai tifosi locali. Altro episodio significativo si verificò quando il giudice sportivo inflisse all’Ascoli un’ammenda di </a:t>
            </a:r>
            <a:r>
              <a:rPr lang="en-US" sz="1900" b="1">
                <a:solidFill>
                  <a:srgbClr val="FFFFFF"/>
                </a:solidFill>
              </a:rPr>
              <a:t>11.000 euro</a:t>
            </a:r>
            <a:r>
              <a:rPr lang="en-US" sz="1900">
                <a:solidFill>
                  <a:srgbClr val="FFFFFF"/>
                </a:solidFill>
              </a:rPr>
              <a:t> a causa dei cori razzisti che i sostenitori bianconeri avevano indirizzato al giocatore del Pescara </a:t>
            </a:r>
            <a:r>
              <a:rPr lang="en-US" sz="1900" b="1">
                <a:solidFill>
                  <a:srgbClr val="FFFFFF"/>
                </a:solidFill>
              </a:rPr>
              <a:t>Job.</a:t>
            </a:r>
            <a:endParaRPr lang="en-US" sz="1900">
              <a:solidFill>
                <a:srgbClr val="FFFFFF"/>
              </a:solidFill>
            </a:endParaRPr>
          </a:p>
        </p:txBody>
      </p:sp>
      <p:sp>
        <p:nvSpPr>
          <p:cNvPr id="3" name="CasellaDiTesto 2">
            <a:extLst>
              <a:ext uri="{FF2B5EF4-FFF2-40B4-BE49-F238E27FC236}">
                <a16:creationId xmlns:a16="http://schemas.microsoft.com/office/drawing/2014/main" id="{1ABA153C-926C-8C8F-0E8A-FD07030A37EE}"/>
              </a:ext>
            </a:extLst>
          </p:cNvPr>
          <p:cNvSpPr txBox="1"/>
          <p:nvPr/>
        </p:nvSpPr>
        <p:spPr>
          <a:xfrm>
            <a:off x="12007270" y="7621228"/>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2465776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gioco atletico, sport, persona, attrezzature sportive&#10;&#10;Descrizione generata automaticamente">
            <a:extLst>
              <a:ext uri="{FF2B5EF4-FFF2-40B4-BE49-F238E27FC236}">
                <a16:creationId xmlns:a16="http://schemas.microsoft.com/office/drawing/2014/main" id="{F50EB399-A5A5-E56E-538B-D83A034784CF}"/>
              </a:ext>
            </a:extLst>
          </p:cNvPr>
          <p:cNvPicPr>
            <a:picLocks noChangeAspect="1"/>
          </p:cNvPicPr>
          <p:nvPr/>
        </p:nvPicPr>
        <p:blipFill rotWithShape="1">
          <a:blip r:embed="rId2">
            <a:alphaModFix amt="40000"/>
            <a:extLst>
              <a:ext uri="{837473B0-CC2E-450A-ABE3-18F120FF3D39}">
                <a1611:picAttrSrcUrl xmlns:a1611="http://schemas.microsoft.com/office/drawing/2016/11/main" xmlns="" r:id="rId3"/>
              </a:ext>
            </a:extLst>
          </a:blip>
          <a:srcRect t="25249"/>
          <a:stretch/>
        </p:blipFill>
        <p:spPr>
          <a:xfrm>
            <a:off x="20" y="1282"/>
            <a:ext cx="12191980" cy="6856718"/>
          </a:xfrm>
          <a:prstGeom prst="rect">
            <a:avLst/>
          </a:prstGeom>
        </p:spPr>
      </p:pic>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2703AFF0-3B06-5A9F-C5CF-B7C8448F94E1}"/>
              </a:ext>
            </a:extLst>
          </p:cNvPr>
          <p:cNvSpPr txBox="1"/>
          <p:nvPr/>
        </p:nvSpPr>
        <p:spPr>
          <a:xfrm>
            <a:off x="841248" y="3502152"/>
            <a:ext cx="10506456" cy="267004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solidFill>
                  <a:schemeClr val="bg1"/>
                </a:solidFill>
              </a:rPr>
              <a:t>Episodi analoghi, ma </a:t>
            </a:r>
            <a:r>
              <a:rPr lang="en-US" sz="2000" b="1">
                <a:solidFill>
                  <a:schemeClr val="bg1"/>
                </a:solidFill>
              </a:rPr>
              <a:t>con minore frequenza li troviamo anche nel basket.</a:t>
            </a:r>
            <a:r>
              <a:rPr lang="en-US" sz="2000">
                <a:solidFill>
                  <a:schemeClr val="bg1"/>
                </a:solidFill>
              </a:rPr>
              <a:t> Il fatto più eclatante è capitato a </a:t>
            </a:r>
            <a:r>
              <a:rPr lang="en-US" sz="2000" b="1">
                <a:solidFill>
                  <a:schemeClr val="bg1"/>
                </a:solidFill>
              </a:rPr>
              <a:t>Carlton Myers, portabandiera della nazionale azzurra alle olimpiadi di Sydney 2000, che subì pesanti insulti razzisti da parte dei tifosi varesini in occasione della partita giocata dalla Lottomatica Roma contro la Metis Varese</a:t>
            </a:r>
            <a:r>
              <a:rPr lang="en-US" sz="2000">
                <a:solidFill>
                  <a:schemeClr val="bg1"/>
                </a:solidFill>
              </a:rPr>
              <a:t>. A volte gli episodi di discriminazione vedono come protagonisti gli stessi giocatori in campo. </a:t>
            </a:r>
            <a:r>
              <a:rPr lang="en-US" sz="2000" b="1">
                <a:solidFill>
                  <a:schemeClr val="bg1"/>
                </a:solidFill>
              </a:rPr>
              <a:t>Mihajlovic</a:t>
            </a:r>
            <a:r>
              <a:rPr lang="en-US" sz="2000">
                <a:solidFill>
                  <a:schemeClr val="bg1"/>
                </a:solidFill>
              </a:rPr>
              <a:t> ad esempio </a:t>
            </a:r>
            <a:r>
              <a:rPr lang="en-US" sz="2000" b="1">
                <a:solidFill>
                  <a:schemeClr val="bg1"/>
                </a:solidFill>
              </a:rPr>
              <a:t>fu squalificato</a:t>
            </a:r>
            <a:r>
              <a:rPr lang="en-US" sz="2000">
                <a:solidFill>
                  <a:schemeClr val="bg1"/>
                </a:solidFill>
              </a:rPr>
              <a:t> per aver </a:t>
            </a:r>
            <a:r>
              <a:rPr lang="en-US" sz="2000" b="1">
                <a:solidFill>
                  <a:schemeClr val="bg1"/>
                </a:solidFill>
              </a:rPr>
              <a:t>insultato Vieira</a:t>
            </a:r>
            <a:r>
              <a:rPr lang="en-US" sz="2000">
                <a:solidFill>
                  <a:schemeClr val="bg1"/>
                </a:solidFill>
              </a:rPr>
              <a:t> in una partita di Champion’s League.</a:t>
            </a:r>
          </a:p>
          <a:p>
            <a:pPr indent="-228600">
              <a:lnSpc>
                <a:spcPct val="90000"/>
              </a:lnSpc>
              <a:spcAft>
                <a:spcPts val="600"/>
              </a:spcAft>
              <a:buFont typeface="Arial" panose="020B0604020202020204" pitchFamily="34" charset="0"/>
              <a:buChar char="•"/>
            </a:pPr>
            <a:r>
              <a:rPr lang="en-US" sz="2000">
                <a:solidFill>
                  <a:schemeClr val="bg1"/>
                </a:solidFill>
              </a:rPr>
              <a:t/>
            </a:r>
            <a:br>
              <a:rPr lang="en-US" sz="2000">
                <a:solidFill>
                  <a:schemeClr val="bg1"/>
                </a:solidFill>
              </a:rPr>
            </a:br>
            <a:endParaRPr lang="en-US" sz="2000">
              <a:solidFill>
                <a:schemeClr val="bg1"/>
              </a:solidFill>
            </a:endParaRPr>
          </a:p>
          <a:p>
            <a:pPr indent="-228600">
              <a:lnSpc>
                <a:spcPct val="90000"/>
              </a:lnSpc>
              <a:spcAft>
                <a:spcPts val="600"/>
              </a:spcAft>
              <a:buFont typeface="Arial" panose="020B0604020202020204" pitchFamily="34" charset="0"/>
              <a:buChar char="•"/>
            </a:pPr>
            <a:endParaRPr lang="en-US" sz="2000">
              <a:solidFill>
                <a:schemeClr val="bg1"/>
              </a:solidFill>
            </a:endParaRPr>
          </a:p>
        </p:txBody>
      </p:sp>
      <p:sp>
        <p:nvSpPr>
          <p:cNvPr id="5" name="CasellaDiTesto 4">
            <a:extLst>
              <a:ext uri="{FF2B5EF4-FFF2-40B4-BE49-F238E27FC236}">
                <a16:creationId xmlns:a16="http://schemas.microsoft.com/office/drawing/2014/main" id="{ACFC4306-10A7-AB1C-FE46-5035BE938C3E}"/>
              </a:ext>
            </a:extLst>
          </p:cNvPr>
          <p:cNvSpPr txBox="1"/>
          <p:nvPr/>
        </p:nvSpPr>
        <p:spPr>
          <a:xfrm>
            <a:off x="4552461" y="203200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it-IT"/>
          </a:p>
        </p:txBody>
      </p:sp>
      <p:sp>
        <p:nvSpPr>
          <p:cNvPr id="3" name="CasellaDiTesto 2">
            <a:extLst>
              <a:ext uri="{FF2B5EF4-FFF2-40B4-BE49-F238E27FC236}">
                <a16:creationId xmlns:a16="http://schemas.microsoft.com/office/drawing/2014/main" id="{023D74F9-67A5-4673-DA81-D7833074E15A}"/>
              </a:ext>
            </a:extLst>
          </p:cNvPr>
          <p:cNvSpPr txBox="1"/>
          <p:nvPr/>
        </p:nvSpPr>
        <p:spPr>
          <a:xfrm>
            <a:off x="12093533" y="7592473"/>
            <a:ext cx="184731"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2608102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palla, erba, calcio/football americano, calcio&#10;&#10;Descrizione generata automaticamente">
            <a:extLst>
              <a:ext uri="{FF2B5EF4-FFF2-40B4-BE49-F238E27FC236}">
                <a16:creationId xmlns:a16="http://schemas.microsoft.com/office/drawing/2014/main" id="{D46209CB-D987-EA44-D820-3715B86F4D04}"/>
              </a:ext>
            </a:extLst>
          </p:cNvPr>
          <p:cNvPicPr>
            <a:picLocks noChangeAspect="1"/>
          </p:cNvPicPr>
          <p:nvPr/>
        </p:nvPicPr>
        <p:blipFill rotWithShape="1">
          <a:blip r:embed="rId2">
            <a:alphaModFix amt="40000"/>
            <a:extLst>
              <a:ext uri="{837473B0-CC2E-450A-ABE3-18F120FF3D39}">
                <a1611:picAttrSrcUrl xmlns:a1611="http://schemas.microsoft.com/office/drawing/2016/11/main" xmlns="" r:id="rId3"/>
              </a:ext>
            </a:extLst>
          </a:blip>
          <a:srcRect t="9439" b="15561"/>
          <a:stretch/>
        </p:blipFill>
        <p:spPr>
          <a:xfrm>
            <a:off x="20" y="1282"/>
            <a:ext cx="12191980" cy="6856718"/>
          </a:xfrm>
          <a:prstGeom prst="rect">
            <a:avLst/>
          </a:prstGeom>
        </p:spPr>
      </p:pic>
      <p:sp>
        <p:nvSpPr>
          <p:cNvPr id="19"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CCF778FA-D12F-FCFB-C624-C048ACE794C3}"/>
              </a:ext>
            </a:extLst>
          </p:cNvPr>
          <p:cNvSpPr txBox="1"/>
          <p:nvPr/>
        </p:nvSpPr>
        <p:spPr>
          <a:xfrm>
            <a:off x="841248" y="3502152"/>
            <a:ext cx="10506456" cy="267004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700">
                <a:solidFill>
                  <a:schemeClr val="bg1"/>
                </a:solidFill>
              </a:rPr>
              <a:t>Episodi di razzismo decisamente recenti e che interessano da vicino il nostro campionato di calcio si sono verificati in </a:t>
            </a:r>
            <a:r>
              <a:rPr lang="en-US" sz="1700" b="1">
                <a:solidFill>
                  <a:schemeClr val="bg1"/>
                </a:solidFill>
              </a:rPr>
              <a:t>Milan-Roma</a:t>
            </a:r>
            <a:r>
              <a:rPr lang="en-US" sz="1700">
                <a:solidFill>
                  <a:schemeClr val="bg1"/>
                </a:solidFill>
              </a:rPr>
              <a:t> contro </a:t>
            </a:r>
            <a:r>
              <a:rPr lang="en-US" sz="1700" b="1">
                <a:solidFill>
                  <a:schemeClr val="bg1"/>
                </a:solidFill>
              </a:rPr>
              <a:t>Mario</a:t>
            </a:r>
            <a:r>
              <a:rPr lang="en-US" sz="1700">
                <a:solidFill>
                  <a:schemeClr val="bg1"/>
                </a:solidFill>
              </a:rPr>
              <a:t> </a:t>
            </a:r>
            <a:r>
              <a:rPr lang="en-US" sz="1700" b="1">
                <a:solidFill>
                  <a:schemeClr val="bg1"/>
                </a:solidFill>
              </a:rPr>
              <a:t>Balotelli</a:t>
            </a:r>
            <a:r>
              <a:rPr lang="en-US" sz="1700">
                <a:solidFill>
                  <a:schemeClr val="bg1"/>
                </a:solidFill>
              </a:rPr>
              <a:t>, offeso dai cori di alcuni tifosi giallorossi; o nella partita di Supercoppa Italiana </a:t>
            </a:r>
            <a:r>
              <a:rPr lang="en-US" sz="1700" b="1">
                <a:solidFill>
                  <a:schemeClr val="bg1"/>
                </a:solidFill>
              </a:rPr>
              <a:t>Juventus-Lazio</a:t>
            </a:r>
            <a:r>
              <a:rPr lang="en-US" sz="1700">
                <a:solidFill>
                  <a:schemeClr val="bg1"/>
                </a:solidFill>
              </a:rPr>
              <a:t>, indirizzati ai giocatori </a:t>
            </a:r>
            <a:r>
              <a:rPr lang="en-US" sz="1700" b="1">
                <a:solidFill>
                  <a:schemeClr val="bg1"/>
                </a:solidFill>
              </a:rPr>
              <a:t>Ogbonna, Asamoah e Pogba</a:t>
            </a:r>
            <a:r>
              <a:rPr lang="en-US" sz="1700">
                <a:solidFill>
                  <a:schemeClr val="bg1"/>
                </a:solidFill>
              </a:rPr>
              <a:t>, questi ultimi presi di mira anche durante </a:t>
            </a:r>
            <a:r>
              <a:rPr lang="en-US" sz="1700" b="1">
                <a:solidFill>
                  <a:schemeClr val="bg1"/>
                </a:solidFill>
              </a:rPr>
              <a:t>Inter-Juve. </a:t>
            </a:r>
            <a:r>
              <a:rPr lang="en-US" sz="1700">
                <a:solidFill>
                  <a:schemeClr val="bg1"/>
                </a:solidFill>
              </a:rPr>
              <a:t>Altro grave fatto in </a:t>
            </a:r>
            <a:r>
              <a:rPr lang="en-US" sz="1700" b="1">
                <a:solidFill>
                  <a:schemeClr val="bg1"/>
                </a:solidFill>
              </a:rPr>
              <a:t>Pro Patria-Milan</a:t>
            </a:r>
            <a:r>
              <a:rPr lang="en-US" sz="1700">
                <a:solidFill>
                  <a:schemeClr val="bg1"/>
                </a:solidFill>
              </a:rPr>
              <a:t> del </a:t>
            </a:r>
            <a:r>
              <a:rPr lang="en-US" sz="1700" b="1">
                <a:solidFill>
                  <a:schemeClr val="bg1"/>
                </a:solidFill>
              </a:rPr>
              <a:t>3 gennaio 2013</a:t>
            </a:r>
            <a:r>
              <a:rPr lang="en-US" sz="1700">
                <a:solidFill>
                  <a:schemeClr val="bg1"/>
                </a:solidFill>
              </a:rPr>
              <a:t> in cui vittime dei cori razzisti furono il ghanese </a:t>
            </a:r>
            <a:r>
              <a:rPr lang="en-US" sz="1700" b="1">
                <a:solidFill>
                  <a:schemeClr val="bg1"/>
                </a:solidFill>
              </a:rPr>
              <a:t>Kevin Prince</a:t>
            </a:r>
            <a:r>
              <a:rPr lang="en-US" sz="1700">
                <a:solidFill>
                  <a:schemeClr val="bg1"/>
                </a:solidFill>
              </a:rPr>
              <a:t> </a:t>
            </a:r>
            <a:r>
              <a:rPr lang="en-US" sz="1700" b="1">
                <a:solidFill>
                  <a:schemeClr val="bg1"/>
                </a:solidFill>
              </a:rPr>
              <a:t>Boateng</a:t>
            </a:r>
            <a:r>
              <a:rPr lang="en-US" sz="1700">
                <a:solidFill>
                  <a:schemeClr val="bg1"/>
                </a:solidFill>
              </a:rPr>
              <a:t> con i compagni di squadra </a:t>
            </a:r>
            <a:r>
              <a:rPr lang="en-US" sz="1700" b="1">
                <a:solidFill>
                  <a:schemeClr val="bg1"/>
                </a:solidFill>
              </a:rPr>
              <a:t>Emanuelson, Niang e Muntari</a:t>
            </a:r>
            <a:r>
              <a:rPr lang="en-US" sz="1700">
                <a:solidFill>
                  <a:schemeClr val="bg1"/>
                </a:solidFill>
              </a:rPr>
              <a:t>. Altra partita da segnalare indubbiamente è stata </a:t>
            </a:r>
            <a:r>
              <a:rPr lang="en-US" sz="1700" b="1">
                <a:solidFill>
                  <a:schemeClr val="bg1"/>
                </a:solidFill>
              </a:rPr>
              <a:t>Monza-Rimini</a:t>
            </a:r>
            <a:r>
              <a:rPr lang="en-US" sz="1700">
                <a:solidFill>
                  <a:schemeClr val="bg1"/>
                </a:solidFill>
              </a:rPr>
              <a:t>, dove, in quel caso, bersaglio di alcune banane lanciate dagli spalti fu l’attaccante senegalese appena ventiduenne </a:t>
            </a:r>
            <a:r>
              <a:rPr lang="en-US" sz="1700" b="1">
                <a:solidFill>
                  <a:schemeClr val="bg1"/>
                </a:solidFill>
              </a:rPr>
              <a:t>Ameth Fall</a:t>
            </a:r>
            <a:r>
              <a:rPr lang="en-US" sz="1700">
                <a:solidFill>
                  <a:schemeClr val="bg1"/>
                </a:solidFill>
              </a:rPr>
              <a:t>; e ancora nel match </a:t>
            </a:r>
            <a:r>
              <a:rPr lang="en-US" sz="1700" b="1">
                <a:solidFill>
                  <a:schemeClr val="bg1"/>
                </a:solidFill>
              </a:rPr>
              <a:t>Sant’Elia Fiumerapido-Sporting Club Pontercorvo</a:t>
            </a:r>
            <a:r>
              <a:rPr lang="en-US" sz="1700">
                <a:solidFill>
                  <a:schemeClr val="bg1"/>
                </a:solidFill>
              </a:rPr>
              <a:t>, dove un </a:t>
            </a:r>
            <a:r>
              <a:rPr lang="en-US" sz="1700" b="1">
                <a:solidFill>
                  <a:schemeClr val="bg1"/>
                </a:solidFill>
              </a:rPr>
              <a:t>baby calciatore senegalese</a:t>
            </a:r>
            <a:r>
              <a:rPr lang="en-US" sz="1700">
                <a:solidFill>
                  <a:schemeClr val="bg1"/>
                </a:solidFill>
              </a:rPr>
              <a:t> abbandonò il campo in lacrime tra gli insulti discriminatori di un tifoso della squadra avversaria. Questo sono solo alcuni tristi esempi che accompagnano e che fanno ombra al mondo del pallone e dello sport in sé.</a:t>
            </a:r>
          </a:p>
        </p:txBody>
      </p:sp>
      <p:sp>
        <p:nvSpPr>
          <p:cNvPr id="3" name="CasellaDiTesto 2">
            <a:extLst>
              <a:ext uri="{FF2B5EF4-FFF2-40B4-BE49-F238E27FC236}">
                <a16:creationId xmlns:a16="http://schemas.microsoft.com/office/drawing/2014/main" id="{2AA269D6-608F-437D-FC21-8E2A9B646EA4}"/>
              </a:ext>
            </a:extLst>
          </p:cNvPr>
          <p:cNvSpPr txBox="1"/>
          <p:nvPr/>
        </p:nvSpPr>
        <p:spPr>
          <a:xfrm>
            <a:off x="11676590" y="7362436"/>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3349481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aria aperta, funerale, stadio, terreno&#10;&#10;Descrizione generata automaticamente">
            <a:extLst>
              <a:ext uri="{FF2B5EF4-FFF2-40B4-BE49-F238E27FC236}">
                <a16:creationId xmlns:a16="http://schemas.microsoft.com/office/drawing/2014/main" id="{D91D313F-6260-8D98-DF2A-AD51F091A54B}"/>
              </a:ext>
            </a:extLst>
          </p:cNvPr>
          <p:cNvPicPr>
            <a:picLocks noChangeAspect="1"/>
          </p:cNvPicPr>
          <p:nvPr/>
        </p:nvPicPr>
        <p:blipFill rotWithShape="1">
          <a:blip r:embed="rId2">
            <a:alphaModFix amt="40000"/>
            <a:extLst>
              <a:ext uri="{837473B0-CC2E-450A-ABE3-18F120FF3D39}">
                <a1611:picAttrSrcUrl xmlns:a1611="http://schemas.microsoft.com/office/drawing/2016/11/main" xmlns="" r:id="rId3"/>
              </a:ext>
            </a:extLst>
          </a:blip>
          <a:srcRect t="442"/>
          <a:stretch/>
        </p:blipFill>
        <p:spPr>
          <a:xfrm>
            <a:off x="20" y="1282"/>
            <a:ext cx="12191980" cy="6856718"/>
          </a:xfrm>
          <a:prstGeom prst="rect">
            <a:avLst/>
          </a:prstGeom>
        </p:spPr>
      </p:pic>
      <p:sp>
        <p:nvSpPr>
          <p:cNvPr id="4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6"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9B19D8CC-2D9D-26B1-74E4-96C16C0DD543}"/>
              </a:ext>
            </a:extLst>
          </p:cNvPr>
          <p:cNvSpPr txBox="1"/>
          <p:nvPr/>
        </p:nvSpPr>
        <p:spPr>
          <a:xfrm>
            <a:off x="841248" y="3502152"/>
            <a:ext cx="10506456" cy="267004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solidFill>
                  <a:schemeClr val="bg1"/>
                </a:solidFill>
              </a:rPr>
              <a:t>Da </a:t>
            </a:r>
            <a:r>
              <a:rPr lang="en-US" sz="2000" b="1">
                <a:solidFill>
                  <a:schemeClr val="bg1"/>
                </a:solidFill>
              </a:rPr>
              <a:t>Olimpia 1896</a:t>
            </a:r>
            <a:r>
              <a:rPr lang="en-US" sz="2000">
                <a:solidFill>
                  <a:schemeClr val="bg1"/>
                </a:solidFill>
              </a:rPr>
              <a:t>, anno della </a:t>
            </a:r>
            <a:r>
              <a:rPr lang="en-US" sz="2000" b="1">
                <a:solidFill>
                  <a:schemeClr val="bg1"/>
                </a:solidFill>
              </a:rPr>
              <a:t>prima Olimpiade</a:t>
            </a:r>
            <a:r>
              <a:rPr lang="en-US" sz="2000">
                <a:solidFill>
                  <a:schemeClr val="bg1"/>
                </a:solidFill>
              </a:rPr>
              <a:t> fino alla </a:t>
            </a:r>
            <a:r>
              <a:rPr lang="en-US" sz="2000" b="1">
                <a:solidFill>
                  <a:schemeClr val="bg1"/>
                </a:solidFill>
              </a:rPr>
              <a:t>nascita delle paralimpiadi per disabili</a:t>
            </a:r>
            <a:r>
              <a:rPr lang="en-US" sz="2000">
                <a:solidFill>
                  <a:schemeClr val="bg1"/>
                </a:solidFill>
              </a:rPr>
              <a:t>, molte persone hanno guardato allo sport per migliorare almeno un po’ il nostro mondo e diffondere </a:t>
            </a:r>
            <a:r>
              <a:rPr lang="en-US" sz="2000" b="1">
                <a:solidFill>
                  <a:schemeClr val="bg1"/>
                </a:solidFill>
              </a:rPr>
              <a:t>principi come tolleranza, rispetto, uguaglianza e integrazione</a:t>
            </a:r>
            <a:r>
              <a:rPr lang="en-US" sz="2000">
                <a:solidFill>
                  <a:schemeClr val="bg1"/>
                </a:solidFill>
              </a:rPr>
              <a:t>. Tantissime sono le storie individuali di uomini e donne, famosi e non, che grazie all’impegno agonistico hanno vinto vere e proprie battaglie personali. Ma da sempre c’è anche qualcuno che non la pensa così. A volte questo qualcuno può essere definito e etichettato come </a:t>
            </a:r>
            <a:r>
              <a:rPr lang="en-US" sz="2000" b="1">
                <a:solidFill>
                  <a:schemeClr val="bg1"/>
                </a:solidFill>
              </a:rPr>
              <a:t>“razzista”.</a:t>
            </a:r>
            <a:endParaRPr lang="en-US" sz="2000">
              <a:solidFill>
                <a:schemeClr val="bg1"/>
              </a:solidFill>
            </a:endParaRPr>
          </a:p>
        </p:txBody>
      </p:sp>
      <p:sp>
        <p:nvSpPr>
          <p:cNvPr id="3" name="CasellaDiTesto 2">
            <a:extLst>
              <a:ext uri="{FF2B5EF4-FFF2-40B4-BE49-F238E27FC236}">
                <a16:creationId xmlns:a16="http://schemas.microsoft.com/office/drawing/2014/main" id="{752D52B0-7DCD-B5DB-6AC4-0A1F96BA58F0}"/>
              </a:ext>
            </a:extLst>
          </p:cNvPr>
          <p:cNvSpPr txBox="1"/>
          <p:nvPr/>
        </p:nvSpPr>
        <p:spPr>
          <a:xfrm>
            <a:off x="11949761" y="7189907"/>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2290496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cielo, aria aperta, bandiera, gas&#10;&#10;Descrizione generata automaticamente">
            <a:extLst>
              <a:ext uri="{FF2B5EF4-FFF2-40B4-BE49-F238E27FC236}">
                <a16:creationId xmlns:a16="http://schemas.microsoft.com/office/drawing/2014/main" id="{8549A6B3-8672-8AD6-7ECD-881664AAD028}"/>
              </a:ext>
            </a:extLst>
          </p:cNvPr>
          <p:cNvPicPr>
            <a:picLocks noChangeAspect="1"/>
          </p:cNvPicPr>
          <p:nvPr/>
        </p:nvPicPr>
        <p:blipFill rotWithShape="1">
          <a:blip r:embed="rId2">
            <a:alphaModFix amt="35000"/>
            <a:extLst>
              <a:ext uri="{837473B0-CC2E-450A-ABE3-18F120FF3D39}">
                <a1611:picAttrSrcUrl xmlns:a1611="http://schemas.microsoft.com/office/drawing/2016/11/main" xmlns="" r:id="rId3"/>
              </a:ext>
            </a:extLst>
          </a:blip>
          <a:srcRect b="15730"/>
          <a:stretch/>
        </p:blipFill>
        <p:spPr>
          <a:xfrm>
            <a:off x="20" y="1282"/>
            <a:ext cx="12191980" cy="6856718"/>
          </a:xfrm>
          <a:prstGeom prst="rect">
            <a:avLst/>
          </a:prstGeom>
        </p:spPr>
      </p:pic>
      <p:sp>
        <p:nvSpPr>
          <p:cNvPr id="5" name="CasellaDiTesto 4">
            <a:extLst>
              <a:ext uri="{FF2B5EF4-FFF2-40B4-BE49-F238E27FC236}">
                <a16:creationId xmlns:a16="http://schemas.microsoft.com/office/drawing/2014/main" id="{B1DA7A08-BB88-A05B-FE2E-105291C7AEC4}"/>
              </a:ext>
            </a:extLst>
          </p:cNvPr>
          <p:cNvSpPr txBox="1"/>
          <p:nvPr/>
        </p:nvSpPr>
        <p:spPr>
          <a:xfrm>
            <a:off x="838200" y="1825625"/>
            <a:ext cx="10515600" cy="435133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a:solidFill>
                  <a:srgbClr val="FFFFFF"/>
                </a:solidFill>
              </a:rPr>
              <a:t>Molteplici sono gli episodi e i protagonisti che si sono susseguiti in tutto questo. Partiamo nel segno delle </a:t>
            </a:r>
            <a:r>
              <a:rPr lang="en-US" b="1">
                <a:solidFill>
                  <a:srgbClr val="FFFFFF"/>
                </a:solidFill>
              </a:rPr>
              <a:t>Olimpiadi di Berlino del 1936</a:t>
            </a:r>
            <a:r>
              <a:rPr lang="en-US">
                <a:solidFill>
                  <a:srgbClr val="FFFFFF"/>
                </a:solidFill>
              </a:rPr>
              <a:t>: </a:t>
            </a:r>
            <a:r>
              <a:rPr lang="en-US" b="1">
                <a:solidFill>
                  <a:srgbClr val="FFFFFF"/>
                </a:solidFill>
              </a:rPr>
              <a:t>Adolf Hitler</a:t>
            </a:r>
            <a:r>
              <a:rPr lang="en-US">
                <a:solidFill>
                  <a:srgbClr val="FFFFFF"/>
                </a:solidFill>
              </a:rPr>
              <a:t> non ha lasciato nulla di intentato nel suo piano di valorizzazione e promozione della superiorità della sua Germania. L’evento in questione può diventare un’enorme cassa di risonanza per propagandare la potenza della grande Germania nazista e la superiorità della razza ariana oltre che nella vita quotidiana anche nello sport. L’organizzazione è cupa e grandiosa, impregnata di un fascino sinistro ben descritto dal film </a:t>
            </a:r>
            <a:r>
              <a:rPr lang="en-US" b="1" i="1">
                <a:solidFill>
                  <a:srgbClr val="FFFFFF"/>
                </a:solidFill>
              </a:rPr>
              <a:t>Olympia</a:t>
            </a:r>
            <a:r>
              <a:rPr lang="en-US" b="1">
                <a:solidFill>
                  <a:srgbClr val="FFFFFF"/>
                </a:solidFill>
              </a:rPr>
              <a:t> di Leni Riefenstahl</a:t>
            </a:r>
            <a:r>
              <a:rPr lang="en-US">
                <a:solidFill>
                  <a:srgbClr val="FFFFFF"/>
                </a:solidFill>
              </a:rPr>
              <a:t>. Un uomo nero però rovina tutti i piani del Fùhrer. Si tratta di </a:t>
            </a:r>
            <a:r>
              <a:rPr lang="en-US" b="1">
                <a:solidFill>
                  <a:srgbClr val="FFFFFF"/>
                </a:solidFill>
              </a:rPr>
              <a:t>Jesse Owens</a:t>
            </a:r>
            <a:r>
              <a:rPr lang="en-US">
                <a:solidFill>
                  <a:srgbClr val="FFFFFF"/>
                </a:solidFill>
              </a:rPr>
              <a:t>, l’uomo più veloce del mondo che in quell’olimpiade vince e si porta a casa ben quattro medaglie d’oro. Owens diventa così un </a:t>
            </a:r>
            <a:r>
              <a:rPr lang="en-US" b="1">
                <a:solidFill>
                  <a:srgbClr val="FFFFFF"/>
                </a:solidFill>
              </a:rPr>
              <a:t>vero e proprio simbolo dell’antirazzismo</a:t>
            </a:r>
            <a:r>
              <a:rPr lang="en-US">
                <a:solidFill>
                  <a:srgbClr val="FFFFFF"/>
                </a:solidFill>
              </a:rPr>
              <a:t> e la </a:t>
            </a:r>
            <a:r>
              <a:rPr lang="en-US" b="1">
                <a:solidFill>
                  <a:srgbClr val="FFFFFF"/>
                </a:solidFill>
              </a:rPr>
              <a:t>dimostrazione vivente della demenzialità di certe teorie</a:t>
            </a:r>
            <a:r>
              <a:rPr lang="en-US">
                <a:solidFill>
                  <a:srgbClr val="FFFFFF"/>
                </a:solidFill>
              </a:rPr>
              <a:t>. E pazienza se in quegli anni, anche nel profondo sud degli Stati Uniti, non tutto era così facile per un atleta di colore. Questa è una storia vecchia, del resto anche il razzismo lo è. Purtroppo ancora oggi continuano a succedere certi episodi. Non c’è probabilmente da stupirsi: </a:t>
            </a:r>
            <a:r>
              <a:rPr lang="en-US" b="1">
                <a:solidFill>
                  <a:srgbClr val="FFFFFF"/>
                </a:solidFill>
              </a:rPr>
              <a:t>la piaga del razzismo non è ancora stata debellata dalla nostra vita quotidiana, e lo sport non fa eccezione purtroppo</a:t>
            </a:r>
            <a:r>
              <a:rPr lang="en-US">
                <a:solidFill>
                  <a:srgbClr val="FFFFFF"/>
                </a:solidFill>
              </a:rPr>
              <a:t>.</a:t>
            </a:r>
          </a:p>
        </p:txBody>
      </p:sp>
      <p:sp>
        <p:nvSpPr>
          <p:cNvPr id="3" name="CasellaDiTesto 2">
            <a:extLst>
              <a:ext uri="{FF2B5EF4-FFF2-40B4-BE49-F238E27FC236}">
                <a16:creationId xmlns:a16="http://schemas.microsoft.com/office/drawing/2014/main" id="{00835BCC-4F7A-A29D-F191-2631C3BADC59}"/>
              </a:ext>
            </a:extLst>
          </p:cNvPr>
          <p:cNvSpPr txBox="1"/>
          <p:nvPr/>
        </p:nvSpPr>
        <p:spPr>
          <a:xfrm>
            <a:off x="12007269" y="7621228"/>
            <a:ext cx="184731"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217605040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6CF2A2B-0745-440C-9224-C5C6A0A428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75BE6D6B-84C9-4D2B-97EB-773B7369EF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Immagine 4" descr="Basketball Player Holding Ball Free Stock Photo - Public Domain Pictures">
            <a:extLst>
              <a:ext uri="{FF2B5EF4-FFF2-40B4-BE49-F238E27FC236}">
                <a16:creationId xmlns:a16="http://schemas.microsoft.com/office/drawing/2014/main" id="{EB8A4716-37C2-790E-B273-6E93D5D3718F}"/>
              </a:ext>
            </a:extLst>
          </p:cNvPr>
          <p:cNvPicPr>
            <a:picLocks noChangeAspect="1"/>
          </p:cNvPicPr>
          <p:nvPr/>
        </p:nvPicPr>
        <p:blipFill rotWithShape="1">
          <a:blip r:embed="rId2">
            <a:alphaModFix amt="60000"/>
          </a:blip>
          <a:srcRect t="10433" b="5298"/>
          <a:stretch/>
        </p:blipFill>
        <p:spPr>
          <a:xfrm>
            <a:off x="20" y="1282"/>
            <a:ext cx="12191980" cy="6856718"/>
          </a:xfrm>
          <a:prstGeom prst="rect">
            <a:avLst/>
          </a:prstGeom>
        </p:spPr>
      </p:pic>
      <p:sp>
        <p:nvSpPr>
          <p:cNvPr id="6" name="CasellaDiTesto 5">
            <a:extLst>
              <a:ext uri="{FF2B5EF4-FFF2-40B4-BE49-F238E27FC236}">
                <a16:creationId xmlns:a16="http://schemas.microsoft.com/office/drawing/2014/main" id="{CA60D54C-59C2-751B-7D20-63F1779CB79E}"/>
              </a:ext>
            </a:extLst>
          </p:cNvPr>
          <p:cNvSpPr txBox="1"/>
          <p:nvPr/>
        </p:nvSpPr>
        <p:spPr>
          <a:xfrm>
            <a:off x="1198181" y="2957665"/>
            <a:ext cx="9792471" cy="3171423"/>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a:solidFill>
                  <a:srgbClr val="FFFFFF"/>
                </a:solidFill>
              </a:rPr>
              <a:t>Eppure c’è qualcosa in più: in qualche modo </a:t>
            </a:r>
            <a:r>
              <a:rPr lang="en-US" sz="2000" b="1">
                <a:solidFill>
                  <a:srgbClr val="FFFFFF"/>
                </a:solidFill>
              </a:rPr>
              <a:t>sembra che lo sport catalizzi su di sé il meglio e il peggio di questo scontro culturale</a:t>
            </a:r>
            <a:r>
              <a:rPr lang="en-US" sz="2000">
                <a:solidFill>
                  <a:srgbClr val="FFFFFF"/>
                </a:solidFill>
              </a:rPr>
              <a:t>. Le competizioni agonistiche hanno avuto, per la piena integrazione degli afroamericani, un’importanza paragonabile a quella delle predicazioni di </a:t>
            </a:r>
            <a:r>
              <a:rPr lang="en-US" sz="2000" b="1">
                <a:solidFill>
                  <a:srgbClr val="FFFFFF"/>
                </a:solidFill>
              </a:rPr>
              <a:t>Martin Luther King e Malcolm X</a:t>
            </a:r>
            <a:r>
              <a:rPr lang="en-US" sz="2000">
                <a:solidFill>
                  <a:srgbClr val="FFFFFF"/>
                </a:solidFill>
              </a:rPr>
              <a:t>: ad esempio un personaggio come </a:t>
            </a:r>
            <a:r>
              <a:rPr lang="en-US" sz="2000" b="1">
                <a:solidFill>
                  <a:srgbClr val="FFFFFF"/>
                </a:solidFill>
              </a:rPr>
              <a:t>Micheal Jordan</a:t>
            </a:r>
            <a:r>
              <a:rPr lang="en-US" sz="2000">
                <a:solidFill>
                  <a:srgbClr val="FFFFFF"/>
                </a:solidFill>
              </a:rPr>
              <a:t>, ex stella del basket americano, è un autentico totem dell’unità nazionale, e il suo </a:t>
            </a:r>
            <a:r>
              <a:rPr lang="en-US" sz="2000" b="1">
                <a:solidFill>
                  <a:srgbClr val="FFFFFF"/>
                </a:solidFill>
              </a:rPr>
              <a:t>ritorno sui campi di gioc</a:t>
            </a:r>
            <a:r>
              <a:rPr lang="en-US" sz="2000">
                <a:solidFill>
                  <a:srgbClr val="FFFFFF"/>
                </a:solidFill>
              </a:rPr>
              <a:t>o alcuni anni fa </a:t>
            </a:r>
            <a:r>
              <a:rPr lang="en-US" sz="2000" b="1">
                <a:solidFill>
                  <a:srgbClr val="FFFFFF"/>
                </a:solidFill>
              </a:rPr>
              <a:t>fu visto e vissuto dagli americani come uno dei primi momenti di rinascita dopo la tragedia delle Torri Gemelle occorsa l’11 settembre del 2001</a:t>
            </a:r>
            <a:r>
              <a:rPr lang="en-US" sz="2000">
                <a:solidFill>
                  <a:srgbClr val="FFFFFF"/>
                </a:solidFill>
              </a:rPr>
              <a:t>.</a:t>
            </a:r>
          </a:p>
          <a:p>
            <a:pPr indent="-228600">
              <a:lnSpc>
                <a:spcPct val="90000"/>
              </a:lnSpc>
              <a:spcAft>
                <a:spcPts val="600"/>
              </a:spcAft>
              <a:buFont typeface="Arial" panose="020B0604020202020204" pitchFamily="34" charset="0"/>
              <a:buChar char="•"/>
            </a:pPr>
            <a:r>
              <a:rPr lang="en-US" sz="2000">
                <a:solidFill>
                  <a:srgbClr val="FFFFFF"/>
                </a:solidFill>
              </a:rPr>
              <a:t/>
            </a:r>
            <a:br>
              <a:rPr lang="en-US" sz="2000">
                <a:solidFill>
                  <a:srgbClr val="FFFFFF"/>
                </a:solidFill>
              </a:rPr>
            </a:br>
            <a:endParaRPr lang="en-US" sz="2000">
              <a:solidFill>
                <a:srgbClr val="FFFFFF"/>
              </a:solidFill>
            </a:endParaRPr>
          </a:p>
          <a:p>
            <a:pPr indent="-228600">
              <a:lnSpc>
                <a:spcPct val="90000"/>
              </a:lnSpc>
              <a:spcAft>
                <a:spcPts val="600"/>
              </a:spcAft>
              <a:buFont typeface="Arial" panose="020B0604020202020204" pitchFamily="34" charset="0"/>
              <a:buChar char="•"/>
            </a:pPr>
            <a:endParaRPr lang="en-US" sz="2000">
              <a:solidFill>
                <a:srgbClr val="FFFFFF"/>
              </a:solidFill>
            </a:endParaRPr>
          </a:p>
        </p:txBody>
      </p:sp>
    </p:spTree>
    <p:extLst>
      <p:ext uri="{BB962C8B-B14F-4D97-AF65-F5344CB8AC3E}">
        <p14:creationId xmlns:p14="http://schemas.microsoft.com/office/powerpoint/2010/main" val="317366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9F7B4E-B03D-4F64-BE33-00D074458D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Free stock photo of golf, golf ball, green grass">
            <a:extLst>
              <a:ext uri="{FF2B5EF4-FFF2-40B4-BE49-F238E27FC236}">
                <a16:creationId xmlns:a16="http://schemas.microsoft.com/office/drawing/2014/main" id="{325EC10A-4C55-7019-B6AD-618807A9EB2B}"/>
              </a:ext>
            </a:extLst>
          </p:cNvPr>
          <p:cNvPicPr>
            <a:picLocks noChangeAspect="1"/>
          </p:cNvPicPr>
          <p:nvPr/>
        </p:nvPicPr>
        <p:blipFill rotWithShape="1">
          <a:blip r:embed="rId2">
            <a:alphaModFix amt="40000"/>
          </a:blip>
          <a:srcRect/>
          <a:stretch/>
        </p:blipFill>
        <p:spPr>
          <a:xfrm>
            <a:off x="20" y="1282"/>
            <a:ext cx="12191980" cy="6856718"/>
          </a:xfrm>
          <a:prstGeom prst="rect">
            <a:avLst/>
          </a:prstGeom>
        </p:spPr>
      </p:pic>
      <p:sp>
        <p:nvSpPr>
          <p:cNvPr id="1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9163BA01-EB53-AC4A-633A-EE4D8EAEA5E0}"/>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b="1">
                <a:solidFill>
                  <a:schemeClr val="bg1"/>
                </a:solidFill>
              </a:rPr>
              <a:t>Tiger Woods</a:t>
            </a:r>
            <a:r>
              <a:rPr lang="en-US" sz="2200">
                <a:solidFill>
                  <a:schemeClr val="bg1"/>
                </a:solidFill>
              </a:rPr>
              <a:t> è diventato il più amato campione di </a:t>
            </a:r>
            <a:r>
              <a:rPr lang="en-US" sz="2200" b="1">
                <a:solidFill>
                  <a:schemeClr val="bg1"/>
                </a:solidFill>
              </a:rPr>
              <a:t>golf</a:t>
            </a:r>
            <a:r>
              <a:rPr lang="en-US" sz="2200">
                <a:solidFill>
                  <a:schemeClr val="bg1"/>
                </a:solidFill>
              </a:rPr>
              <a:t>, la </a:t>
            </a:r>
            <a:r>
              <a:rPr lang="en-US" sz="2200" b="1">
                <a:solidFill>
                  <a:schemeClr val="bg1"/>
                </a:solidFill>
              </a:rPr>
              <a:t>disciplina forse più elitaria e per certi versi snobistica della scena statunitense</a:t>
            </a:r>
            <a:r>
              <a:rPr lang="en-US" sz="2200">
                <a:solidFill>
                  <a:schemeClr val="bg1"/>
                </a:solidFill>
              </a:rPr>
              <a:t>. Anche in altri Paesi ci sono esempi luminosi. In Sudafrica il </a:t>
            </a:r>
            <a:r>
              <a:rPr lang="en-US" sz="2200" b="1">
                <a:solidFill>
                  <a:schemeClr val="bg1"/>
                </a:solidFill>
              </a:rPr>
              <a:t>tramonto dell’apartheid</a:t>
            </a:r>
            <a:r>
              <a:rPr lang="en-US" sz="2200">
                <a:solidFill>
                  <a:schemeClr val="bg1"/>
                </a:solidFill>
              </a:rPr>
              <a:t> è passato anche dallo sport: se un tempo il calcio era riservato ai neri e il rugby ai bianchi, ora le rispettive nazionali sono decisamente “miste”. Nei pacchetti di mischia dei gloriosi </a:t>
            </a:r>
            <a:r>
              <a:rPr lang="en-US" sz="2200" b="1" i="1">
                <a:solidFill>
                  <a:schemeClr val="bg1"/>
                </a:solidFill>
              </a:rPr>
              <a:t>Springboks</a:t>
            </a:r>
            <a:r>
              <a:rPr lang="en-US" sz="2200">
                <a:solidFill>
                  <a:schemeClr val="bg1"/>
                </a:solidFill>
              </a:rPr>
              <a:t> sono entrati i primi colossi d’ebano, mentre la Coppa d’Africa di calcio, vinta davanti al tifoso speciale </a:t>
            </a:r>
            <a:r>
              <a:rPr lang="en-US" sz="2200" b="1">
                <a:solidFill>
                  <a:schemeClr val="bg1"/>
                </a:solidFill>
              </a:rPr>
              <a:t>Nelson Mandela</a:t>
            </a:r>
            <a:r>
              <a:rPr lang="en-US" sz="2200">
                <a:solidFill>
                  <a:schemeClr val="bg1"/>
                </a:solidFill>
              </a:rPr>
              <a:t>, è stata una</a:t>
            </a:r>
            <a:r>
              <a:rPr lang="en-US" sz="2200" b="1">
                <a:solidFill>
                  <a:schemeClr val="bg1"/>
                </a:solidFill>
              </a:rPr>
              <a:t> festa popolare indimenticabile di riconciliazione nazionale</a:t>
            </a:r>
            <a:r>
              <a:rPr lang="en-US" sz="2200">
                <a:solidFill>
                  <a:schemeClr val="bg1"/>
                </a:solidFill>
              </a:rPr>
              <a:t>.</a:t>
            </a:r>
          </a:p>
        </p:txBody>
      </p:sp>
    </p:spTree>
    <p:extLst>
      <p:ext uri="{BB962C8B-B14F-4D97-AF65-F5344CB8AC3E}">
        <p14:creationId xmlns:p14="http://schemas.microsoft.com/office/powerpoint/2010/main" val="4066311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asellaDiTesto 4">
            <a:extLst>
              <a:ext uri="{FF2B5EF4-FFF2-40B4-BE49-F238E27FC236}">
                <a16:creationId xmlns:a16="http://schemas.microsoft.com/office/drawing/2014/main" id="{EF6680E4-477D-C45A-4C68-B735D7F2812D}"/>
              </a:ext>
            </a:extLst>
          </p:cNvPr>
          <p:cNvSpPr txBox="1"/>
          <p:nvPr/>
        </p:nvSpPr>
        <p:spPr>
          <a:xfrm>
            <a:off x="897769" y="1909192"/>
            <a:ext cx="4586513" cy="364771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fontScale="92500" lnSpcReduction="20000"/>
          </a:bodyPr>
          <a:lstStyle/>
          <a:p>
            <a:pPr indent="-228600">
              <a:lnSpc>
                <a:spcPct val="90000"/>
              </a:lnSpc>
              <a:spcAft>
                <a:spcPts val="600"/>
              </a:spcAft>
              <a:buFont typeface="Arial" panose="020B0604020202020204" pitchFamily="34" charset="0"/>
              <a:buChar char="•"/>
            </a:pPr>
            <a:r>
              <a:rPr lang="en-US" err="1">
                <a:solidFill>
                  <a:schemeClr val="bg1"/>
                </a:solidFill>
              </a:rPr>
              <a:t>Un’altra</a:t>
            </a:r>
            <a:r>
              <a:rPr lang="en-US" dirty="0">
                <a:solidFill>
                  <a:schemeClr val="bg1"/>
                </a:solidFill>
              </a:rPr>
              <a:t> </a:t>
            </a:r>
            <a:r>
              <a:rPr lang="en-US" err="1">
                <a:solidFill>
                  <a:schemeClr val="bg1"/>
                </a:solidFill>
              </a:rPr>
              <a:t>bella</a:t>
            </a:r>
            <a:r>
              <a:rPr lang="en-US" dirty="0">
                <a:solidFill>
                  <a:schemeClr val="bg1"/>
                </a:solidFill>
              </a:rPr>
              <a:t> </a:t>
            </a:r>
            <a:r>
              <a:rPr lang="en-US" err="1">
                <a:solidFill>
                  <a:schemeClr val="bg1"/>
                </a:solidFill>
              </a:rPr>
              <a:t>pagina</a:t>
            </a:r>
            <a:r>
              <a:rPr lang="en-US" dirty="0">
                <a:solidFill>
                  <a:schemeClr val="bg1"/>
                </a:solidFill>
              </a:rPr>
              <a:t> è </a:t>
            </a:r>
            <a:r>
              <a:rPr lang="en-US" err="1">
                <a:solidFill>
                  <a:schemeClr val="bg1"/>
                </a:solidFill>
              </a:rPr>
              <a:t>stata</a:t>
            </a:r>
            <a:r>
              <a:rPr lang="en-US" dirty="0">
                <a:solidFill>
                  <a:schemeClr val="bg1"/>
                </a:solidFill>
              </a:rPr>
              <a:t> </a:t>
            </a:r>
            <a:r>
              <a:rPr lang="en-US" err="1">
                <a:solidFill>
                  <a:schemeClr val="bg1"/>
                </a:solidFill>
              </a:rPr>
              <a:t>scritta</a:t>
            </a:r>
            <a:r>
              <a:rPr lang="en-US" dirty="0">
                <a:solidFill>
                  <a:schemeClr val="bg1"/>
                </a:solidFill>
              </a:rPr>
              <a:t> alle </a:t>
            </a:r>
            <a:r>
              <a:rPr lang="en-US" b="1" err="1">
                <a:solidFill>
                  <a:schemeClr val="bg1"/>
                </a:solidFill>
              </a:rPr>
              <a:t>Olimpiadi</a:t>
            </a:r>
            <a:r>
              <a:rPr lang="en-US" b="1" dirty="0">
                <a:solidFill>
                  <a:schemeClr val="bg1"/>
                </a:solidFill>
              </a:rPr>
              <a:t> di Sydney</a:t>
            </a:r>
            <a:r>
              <a:rPr lang="en-US" dirty="0">
                <a:solidFill>
                  <a:schemeClr val="bg1"/>
                </a:solidFill>
              </a:rPr>
              <a:t> da </a:t>
            </a:r>
            <a:r>
              <a:rPr lang="en-US" b="1" dirty="0">
                <a:solidFill>
                  <a:schemeClr val="bg1"/>
                </a:solidFill>
              </a:rPr>
              <a:t>Cathy Freeman</a:t>
            </a:r>
            <a:r>
              <a:rPr lang="en-US" dirty="0">
                <a:solidFill>
                  <a:schemeClr val="bg1"/>
                </a:solidFill>
              </a:rPr>
              <a:t>, </a:t>
            </a:r>
            <a:r>
              <a:rPr lang="en-US" err="1">
                <a:solidFill>
                  <a:schemeClr val="bg1"/>
                </a:solidFill>
              </a:rPr>
              <a:t>l’atleta</a:t>
            </a:r>
            <a:r>
              <a:rPr lang="en-US" dirty="0">
                <a:solidFill>
                  <a:schemeClr val="bg1"/>
                </a:solidFill>
              </a:rPr>
              <a:t> </a:t>
            </a:r>
            <a:r>
              <a:rPr lang="en-US" err="1">
                <a:solidFill>
                  <a:schemeClr val="bg1"/>
                </a:solidFill>
              </a:rPr>
              <a:t>australiana</a:t>
            </a:r>
            <a:r>
              <a:rPr lang="en-US" dirty="0">
                <a:solidFill>
                  <a:schemeClr val="bg1"/>
                </a:solidFill>
              </a:rPr>
              <a:t> di origine </a:t>
            </a:r>
            <a:r>
              <a:rPr lang="en-US" err="1">
                <a:solidFill>
                  <a:schemeClr val="bg1"/>
                </a:solidFill>
              </a:rPr>
              <a:t>aborigena</a:t>
            </a:r>
            <a:r>
              <a:rPr lang="en-US" dirty="0">
                <a:solidFill>
                  <a:schemeClr val="bg1"/>
                </a:solidFill>
              </a:rPr>
              <a:t>. Dopo </a:t>
            </a:r>
            <a:r>
              <a:rPr lang="en-US" err="1">
                <a:solidFill>
                  <a:schemeClr val="bg1"/>
                </a:solidFill>
              </a:rPr>
              <a:t>un’infanzia</a:t>
            </a:r>
            <a:r>
              <a:rPr lang="en-US" dirty="0">
                <a:solidFill>
                  <a:schemeClr val="bg1"/>
                </a:solidFill>
              </a:rPr>
              <a:t> non facile e </a:t>
            </a:r>
            <a:r>
              <a:rPr lang="en-US" err="1">
                <a:solidFill>
                  <a:schemeClr val="bg1"/>
                </a:solidFill>
              </a:rPr>
              <a:t>qualche</a:t>
            </a:r>
            <a:r>
              <a:rPr lang="en-US" dirty="0">
                <a:solidFill>
                  <a:schemeClr val="bg1"/>
                </a:solidFill>
              </a:rPr>
              <a:t> </a:t>
            </a:r>
            <a:r>
              <a:rPr lang="en-US" err="1">
                <a:solidFill>
                  <a:schemeClr val="bg1"/>
                </a:solidFill>
              </a:rPr>
              <a:t>annata</a:t>
            </a:r>
            <a:r>
              <a:rPr lang="en-US" dirty="0">
                <a:solidFill>
                  <a:schemeClr val="bg1"/>
                </a:solidFill>
              </a:rPr>
              <a:t> </a:t>
            </a:r>
            <a:r>
              <a:rPr lang="en-US" err="1">
                <a:solidFill>
                  <a:schemeClr val="bg1"/>
                </a:solidFill>
              </a:rPr>
              <a:t>storta</a:t>
            </a:r>
            <a:r>
              <a:rPr lang="en-US" dirty="0">
                <a:solidFill>
                  <a:schemeClr val="bg1"/>
                </a:solidFill>
              </a:rPr>
              <a:t> </a:t>
            </a:r>
            <a:r>
              <a:rPr lang="en-US" err="1">
                <a:solidFill>
                  <a:schemeClr val="bg1"/>
                </a:solidFill>
              </a:rPr>
              <a:t>seguita</a:t>
            </a:r>
            <a:r>
              <a:rPr lang="en-US" dirty="0">
                <a:solidFill>
                  <a:schemeClr val="bg1"/>
                </a:solidFill>
              </a:rPr>
              <a:t> ai </a:t>
            </a:r>
            <a:r>
              <a:rPr lang="en-US" err="1">
                <a:solidFill>
                  <a:schemeClr val="bg1"/>
                </a:solidFill>
              </a:rPr>
              <a:t>primi</a:t>
            </a:r>
            <a:r>
              <a:rPr lang="en-US" dirty="0">
                <a:solidFill>
                  <a:schemeClr val="bg1"/>
                </a:solidFill>
              </a:rPr>
              <a:t> </a:t>
            </a:r>
            <a:r>
              <a:rPr lang="en-US" err="1">
                <a:solidFill>
                  <a:schemeClr val="bg1"/>
                </a:solidFill>
              </a:rPr>
              <a:t>successi</a:t>
            </a:r>
            <a:r>
              <a:rPr lang="en-US" dirty="0">
                <a:solidFill>
                  <a:schemeClr val="bg1"/>
                </a:solidFill>
              </a:rPr>
              <a:t>, </a:t>
            </a:r>
            <a:r>
              <a:rPr lang="en-US" err="1">
                <a:solidFill>
                  <a:schemeClr val="bg1"/>
                </a:solidFill>
              </a:rPr>
              <a:t>l’oro</a:t>
            </a:r>
            <a:r>
              <a:rPr lang="en-US" dirty="0">
                <a:solidFill>
                  <a:schemeClr val="bg1"/>
                </a:solidFill>
              </a:rPr>
              <a:t> </a:t>
            </a:r>
            <a:r>
              <a:rPr lang="en-US" err="1">
                <a:solidFill>
                  <a:schemeClr val="bg1"/>
                </a:solidFill>
              </a:rPr>
              <a:t>olimpico</a:t>
            </a:r>
            <a:r>
              <a:rPr lang="en-US" dirty="0">
                <a:solidFill>
                  <a:schemeClr val="bg1"/>
                </a:solidFill>
              </a:rPr>
              <a:t> sui 400 m ha </a:t>
            </a:r>
            <a:r>
              <a:rPr lang="en-US" err="1">
                <a:solidFill>
                  <a:schemeClr val="bg1"/>
                </a:solidFill>
              </a:rPr>
              <a:t>finalmente</a:t>
            </a:r>
            <a:r>
              <a:rPr lang="en-US" dirty="0">
                <a:solidFill>
                  <a:schemeClr val="bg1"/>
                </a:solidFill>
              </a:rPr>
              <a:t> </a:t>
            </a:r>
            <a:r>
              <a:rPr lang="en-US" err="1">
                <a:solidFill>
                  <a:schemeClr val="bg1"/>
                </a:solidFill>
              </a:rPr>
              <a:t>premiato</a:t>
            </a:r>
            <a:r>
              <a:rPr lang="en-US" dirty="0">
                <a:solidFill>
                  <a:schemeClr val="bg1"/>
                </a:solidFill>
              </a:rPr>
              <a:t> </a:t>
            </a:r>
            <a:r>
              <a:rPr lang="en-US" err="1">
                <a:solidFill>
                  <a:schemeClr val="bg1"/>
                </a:solidFill>
              </a:rPr>
              <a:t>l’orgoglio</a:t>
            </a:r>
            <a:r>
              <a:rPr lang="en-US" dirty="0">
                <a:solidFill>
                  <a:schemeClr val="bg1"/>
                </a:solidFill>
              </a:rPr>
              <a:t> </a:t>
            </a:r>
            <a:r>
              <a:rPr lang="en-US" err="1">
                <a:solidFill>
                  <a:schemeClr val="bg1"/>
                </a:solidFill>
              </a:rPr>
              <a:t>suo</a:t>
            </a:r>
            <a:r>
              <a:rPr lang="en-US" dirty="0">
                <a:solidFill>
                  <a:schemeClr val="bg1"/>
                </a:solidFill>
              </a:rPr>
              <a:t> e di </a:t>
            </a:r>
            <a:r>
              <a:rPr lang="en-US" err="1">
                <a:solidFill>
                  <a:schemeClr val="bg1"/>
                </a:solidFill>
              </a:rPr>
              <a:t>un’intera</a:t>
            </a:r>
            <a:r>
              <a:rPr lang="en-US" dirty="0">
                <a:solidFill>
                  <a:schemeClr val="bg1"/>
                </a:solidFill>
              </a:rPr>
              <a:t> </a:t>
            </a:r>
            <a:r>
              <a:rPr lang="en-US" err="1">
                <a:solidFill>
                  <a:schemeClr val="bg1"/>
                </a:solidFill>
              </a:rPr>
              <a:t>popolazione</a:t>
            </a:r>
            <a:r>
              <a:rPr lang="en-US" dirty="0">
                <a:solidFill>
                  <a:schemeClr val="bg1"/>
                </a:solidFill>
              </a:rPr>
              <a:t>. </a:t>
            </a:r>
            <a:r>
              <a:rPr lang="en-US" b="1" err="1">
                <a:solidFill>
                  <a:schemeClr val="bg1"/>
                </a:solidFill>
              </a:rPr>
              <a:t>L’altra</a:t>
            </a:r>
            <a:r>
              <a:rPr lang="en-US" b="1" dirty="0">
                <a:solidFill>
                  <a:schemeClr val="bg1"/>
                </a:solidFill>
              </a:rPr>
              <a:t> </a:t>
            </a:r>
            <a:r>
              <a:rPr lang="en-US" b="1" err="1">
                <a:solidFill>
                  <a:schemeClr val="bg1"/>
                </a:solidFill>
              </a:rPr>
              <a:t>faccia</a:t>
            </a:r>
            <a:r>
              <a:rPr lang="en-US" b="1" dirty="0">
                <a:solidFill>
                  <a:schemeClr val="bg1"/>
                </a:solidFill>
              </a:rPr>
              <a:t> di </a:t>
            </a:r>
            <a:r>
              <a:rPr lang="en-US" b="1" err="1">
                <a:solidFill>
                  <a:schemeClr val="bg1"/>
                </a:solidFill>
              </a:rPr>
              <a:t>questo</a:t>
            </a:r>
            <a:r>
              <a:rPr lang="en-US" b="1" dirty="0">
                <a:solidFill>
                  <a:schemeClr val="bg1"/>
                </a:solidFill>
              </a:rPr>
              <a:t> </a:t>
            </a:r>
            <a:r>
              <a:rPr lang="en-US" b="1" err="1">
                <a:solidFill>
                  <a:schemeClr val="bg1"/>
                </a:solidFill>
              </a:rPr>
              <a:t>pianeta</a:t>
            </a:r>
            <a:r>
              <a:rPr lang="en-US" b="1" dirty="0">
                <a:solidFill>
                  <a:schemeClr val="bg1"/>
                </a:solidFill>
              </a:rPr>
              <a:t> </a:t>
            </a:r>
            <a:r>
              <a:rPr lang="en-US" b="1" err="1">
                <a:solidFill>
                  <a:schemeClr val="bg1"/>
                </a:solidFill>
              </a:rPr>
              <a:t>tuttavia</a:t>
            </a:r>
            <a:r>
              <a:rPr lang="en-US" b="1" dirty="0">
                <a:solidFill>
                  <a:schemeClr val="bg1"/>
                </a:solidFill>
              </a:rPr>
              <a:t> </a:t>
            </a:r>
            <a:r>
              <a:rPr lang="en-US" b="1" err="1">
                <a:solidFill>
                  <a:schemeClr val="bg1"/>
                </a:solidFill>
              </a:rPr>
              <a:t>mette</a:t>
            </a:r>
            <a:r>
              <a:rPr lang="en-US" b="1" dirty="0">
                <a:solidFill>
                  <a:schemeClr val="bg1"/>
                </a:solidFill>
              </a:rPr>
              <a:t> </a:t>
            </a:r>
            <a:r>
              <a:rPr lang="en-US" b="1" err="1">
                <a:solidFill>
                  <a:schemeClr val="bg1"/>
                </a:solidFill>
              </a:rPr>
              <a:t>paura</a:t>
            </a:r>
            <a:r>
              <a:rPr lang="en-US" b="1" dirty="0">
                <a:solidFill>
                  <a:schemeClr val="bg1"/>
                </a:solidFill>
              </a:rPr>
              <a:t>: proprio qui in Europa, lo sport (e il calcio in </a:t>
            </a:r>
            <a:r>
              <a:rPr lang="en-US" b="1" err="1">
                <a:solidFill>
                  <a:schemeClr val="bg1"/>
                </a:solidFill>
              </a:rPr>
              <a:t>particolare</a:t>
            </a:r>
            <a:r>
              <a:rPr lang="en-US" b="1" dirty="0">
                <a:solidFill>
                  <a:schemeClr val="bg1"/>
                </a:solidFill>
              </a:rPr>
              <a:t>) </a:t>
            </a:r>
            <a:r>
              <a:rPr lang="en-US" b="1" err="1">
                <a:solidFill>
                  <a:schemeClr val="bg1"/>
                </a:solidFill>
              </a:rPr>
              <a:t>sembra</a:t>
            </a:r>
            <a:r>
              <a:rPr lang="en-US" b="1" dirty="0">
                <a:solidFill>
                  <a:schemeClr val="bg1"/>
                </a:solidFill>
              </a:rPr>
              <a:t> </a:t>
            </a:r>
            <a:r>
              <a:rPr lang="en-US" b="1" err="1">
                <a:solidFill>
                  <a:schemeClr val="bg1"/>
                </a:solidFill>
              </a:rPr>
              <a:t>essere</a:t>
            </a:r>
            <a:r>
              <a:rPr lang="en-US" b="1" dirty="0">
                <a:solidFill>
                  <a:schemeClr val="bg1"/>
                </a:solidFill>
              </a:rPr>
              <a:t> uno </a:t>
            </a:r>
            <a:r>
              <a:rPr lang="en-US" b="1" err="1">
                <a:solidFill>
                  <a:schemeClr val="bg1"/>
                </a:solidFill>
              </a:rPr>
              <a:t>dei</a:t>
            </a:r>
            <a:r>
              <a:rPr lang="en-US" b="1" dirty="0">
                <a:solidFill>
                  <a:schemeClr val="bg1"/>
                </a:solidFill>
              </a:rPr>
              <a:t> </a:t>
            </a:r>
            <a:r>
              <a:rPr lang="en-US" b="1" err="1">
                <a:solidFill>
                  <a:schemeClr val="bg1"/>
                </a:solidFill>
              </a:rPr>
              <a:t>palcoscenici</a:t>
            </a:r>
            <a:r>
              <a:rPr lang="en-US" b="1" dirty="0">
                <a:solidFill>
                  <a:schemeClr val="bg1"/>
                </a:solidFill>
              </a:rPr>
              <a:t> </a:t>
            </a:r>
            <a:r>
              <a:rPr lang="en-US" b="1" err="1">
                <a:solidFill>
                  <a:schemeClr val="bg1"/>
                </a:solidFill>
              </a:rPr>
              <a:t>preferiti</a:t>
            </a:r>
            <a:r>
              <a:rPr lang="en-US" b="1" dirty="0">
                <a:solidFill>
                  <a:schemeClr val="bg1"/>
                </a:solidFill>
              </a:rPr>
              <a:t> da </a:t>
            </a:r>
            <a:r>
              <a:rPr lang="en-US" b="1" err="1">
                <a:solidFill>
                  <a:schemeClr val="bg1"/>
                </a:solidFill>
              </a:rPr>
              <a:t>violenti</a:t>
            </a:r>
            <a:r>
              <a:rPr lang="en-US" b="1" dirty="0">
                <a:solidFill>
                  <a:schemeClr val="bg1"/>
                </a:solidFill>
              </a:rPr>
              <a:t> e </a:t>
            </a:r>
            <a:r>
              <a:rPr lang="en-US" b="1" err="1">
                <a:solidFill>
                  <a:schemeClr val="bg1"/>
                </a:solidFill>
              </a:rPr>
              <a:t>razzisti</a:t>
            </a:r>
            <a:r>
              <a:rPr lang="en-US" dirty="0">
                <a:solidFill>
                  <a:schemeClr val="bg1"/>
                </a:solidFill>
              </a:rPr>
              <a:t>. Il </a:t>
            </a:r>
            <a:r>
              <a:rPr lang="en-US" err="1">
                <a:solidFill>
                  <a:schemeClr val="bg1"/>
                </a:solidFill>
              </a:rPr>
              <a:t>fenomeno</a:t>
            </a:r>
            <a:r>
              <a:rPr lang="en-US" dirty="0">
                <a:solidFill>
                  <a:schemeClr val="bg1"/>
                </a:solidFill>
              </a:rPr>
              <a:t> </a:t>
            </a:r>
            <a:r>
              <a:rPr lang="en-US" err="1">
                <a:solidFill>
                  <a:schemeClr val="bg1"/>
                </a:solidFill>
              </a:rPr>
              <a:t>degli</a:t>
            </a:r>
            <a:r>
              <a:rPr lang="en-US" dirty="0">
                <a:solidFill>
                  <a:schemeClr val="bg1"/>
                </a:solidFill>
              </a:rPr>
              <a:t> </a:t>
            </a:r>
            <a:r>
              <a:rPr lang="en-US" err="1">
                <a:solidFill>
                  <a:schemeClr val="bg1"/>
                </a:solidFill>
              </a:rPr>
              <a:t>ultrà</a:t>
            </a:r>
            <a:r>
              <a:rPr lang="en-US" dirty="0">
                <a:solidFill>
                  <a:schemeClr val="bg1"/>
                </a:solidFill>
              </a:rPr>
              <a:t> è </a:t>
            </a:r>
            <a:r>
              <a:rPr lang="en-US" err="1">
                <a:solidFill>
                  <a:schemeClr val="bg1"/>
                </a:solidFill>
              </a:rPr>
              <a:t>stato</a:t>
            </a:r>
            <a:r>
              <a:rPr lang="en-US" dirty="0">
                <a:solidFill>
                  <a:schemeClr val="bg1"/>
                </a:solidFill>
              </a:rPr>
              <a:t> </a:t>
            </a:r>
            <a:r>
              <a:rPr lang="en-US" err="1">
                <a:solidFill>
                  <a:schemeClr val="bg1"/>
                </a:solidFill>
              </a:rPr>
              <a:t>ormai</a:t>
            </a:r>
            <a:r>
              <a:rPr lang="en-US" dirty="0">
                <a:solidFill>
                  <a:schemeClr val="bg1"/>
                </a:solidFill>
              </a:rPr>
              <a:t> </a:t>
            </a:r>
            <a:r>
              <a:rPr lang="en-US" err="1">
                <a:solidFill>
                  <a:schemeClr val="bg1"/>
                </a:solidFill>
              </a:rPr>
              <a:t>studiato</a:t>
            </a:r>
            <a:r>
              <a:rPr lang="en-US" dirty="0">
                <a:solidFill>
                  <a:schemeClr val="bg1"/>
                </a:solidFill>
              </a:rPr>
              <a:t> e </a:t>
            </a:r>
            <a:r>
              <a:rPr lang="en-US" err="1">
                <a:solidFill>
                  <a:schemeClr val="bg1"/>
                </a:solidFill>
              </a:rPr>
              <a:t>descritto</a:t>
            </a:r>
            <a:r>
              <a:rPr lang="en-US" dirty="0">
                <a:solidFill>
                  <a:schemeClr val="bg1"/>
                </a:solidFill>
              </a:rPr>
              <a:t> sotto </a:t>
            </a:r>
            <a:r>
              <a:rPr lang="en-US" err="1">
                <a:solidFill>
                  <a:schemeClr val="bg1"/>
                </a:solidFill>
              </a:rPr>
              <a:t>ogni</a:t>
            </a:r>
            <a:r>
              <a:rPr lang="en-US" dirty="0">
                <a:solidFill>
                  <a:schemeClr val="bg1"/>
                </a:solidFill>
              </a:rPr>
              <a:t> </a:t>
            </a:r>
            <a:r>
              <a:rPr lang="en-US" err="1">
                <a:solidFill>
                  <a:schemeClr val="bg1"/>
                </a:solidFill>
              </a:rPr>
              <a:t>angolazione</a:t>
            </a:r>
            <a:r>
              <a:rPr lang="en-US" dirty="0">
                <a:solidFill>
                  <a:schemeClr val="bg1"/>
                </a:solidFill>
              </a:rPr>
              <a:t>. </a:t>
            </a:r>
            <a:r>
              <a:rPr lang="en-US" b="1" err="1">
                <a:solidFill>
                  <a:schemeClr val="bg1"/>
                </a:solidFill>
              </a:rPr>
              <a:t>L’estrema</a:t>
            </a:r>
            <a:r>
              <a:rPr lang="en-US" b="1" dirty="0">
                <a:solidFill>
                  <a:schemeClr val="bg1"/>
                </a:solidFill>
              </a:rPr>
              <a:t> </a:t>
            </a:r>
            <a:r>
              <a:rPr lang="en-US" b="1" err="1">
                <a:solidFill>
                  <a:schemeClr val="bg1"/>
                </a:solidFill>
              </a:rPr>
              <a:t>destra</a:t>
            </a:r>
            <a:r>
              <a:rPr lang="en-US" b="1" dirty="0">
                <a:solidFill>
                  <a:schemeClr val="bg1"/>
                </a:solidFill>
              </a:rPr>
              <a:t> </a:t>
            </a:r>
            <a:r>
              <a:rPr lang="en-US" b="1" err="1">
                <a:solidFill>
                  <a:schemeClr val="bg1"/>
                </a:solidFill>
              </a:rPr>
              <a:t>xenofoba</a:t>
            </a:r>
            <a:r>
              <a:rPr lang="en-US" b="1" dirty="0">
                <a:solidFill>
                  <a:schemeClr val="bg1"/>
                </a:solidFill>
              </a:rPr>
              <a:t> ha </a:t>
            </a:r>
            <a:r>
              <a:rPr lang="en-US" b="1" err="1">
                <a:solidFill>
                  <a:schemeClr val="bg1"/>
                </a:solidFill>
              </a:rPr>
              <a:t>nelle</a:t>
            </a:r>
            <a:r>
              <a:rPr lang="en-US" b="1" dirty="0">
                <a:solidFill>
                  <a:schemeClr val="bg1"/>
                </a:solidFill>
              </a:rPr>
              <a:t> curve </a:t>
            </a:r>
            <a:r>
              <a:rPr lang="en-US" b="1" err="1">
                <a:solidFill>
                  <a:schemeClr val="bg1"/>
                </a:solidFill>
              </a:rPr>
              <a:t>degli</a:t>
            </a:r>
            <a:r>
              <a:rPr lang="en-US" b="1" dirty="0">
                <a:solidFill>
                  <a:schemeClr val="bg1"/>
                </a:solidFill>
              </a:rPr>
              <a:t> </a:t>
            </a:r>
            <a:r>
              <a:rPr lang="en-US" b="1" err="1">
                <a:solidFill>
                  <a:schemeClr val="bg1"/>
                </a:solidFill>
              </a:rPr>
              <a:t>stadi</a:t>
            </a:r>
            <a:r>
              <a:rPr lang="en-US" b="1" dirty="0">
                <a:solidFill>
                  <a:schemeClr val="bg1"/>
                </a:solidFill>
              </a:rPr>
              <a:t> le sue </a:t>
            </a:r>
            <a:r>
              <a:rPr lang="en-US" b="1" err="1">
                <a:solidFill>
                  <a:schemeClr val="bg1"/>
                </a:solidFill>
              </a:rPr>
              <a:t>roccaforti</a:t>
            </a:r>
            <a:r>
              <a:rPr lang="en-US" b="1" dirty="0">
                <a:solidFill>
                  <a:schemeClr val="bg1"/>
                </a:solidFill>
              </a:rPr>
              <a:t>: </a:t>
            </a:r>
            <a:r>
              <a:rPr lang="en-US" b="1" err="1">
                <a:solidFill>
                  <a:schemeClr val="bg1"/>
                </a:solidFill>
              </a:rPr>
              <a:t>l’esposizione</a:t>
            </a:r>
            <a:r>
              <a:rPr lang="en-US" b="1" dirty="0">
                <a:solidFill>
                  <a:schemeClr val="bg1"/>
                </a:solidFill>
              </a:rPr>
              <a:t> di </a:t>
            </a:r>
            <a:r>
              <a:rPr lang="en-US" b="1" err="1">
                <a:solidFill>
                  <a:schemeClr val="bg1"/>
                </a:solidFill>
              </a:rPr>
              <a:t>svastiche</a:t>
            </a:r>
            <a:r>
              <a:rPr lang="en-US" b="1" dirty="0">
                <a:solidFill>
                  <a:schemeClr val="bg1"/>
                </a:solidFill>
              </a:rPr>
              <a:t> e </a:t>
            </a:r>
            <a:r>
              <a:rPr lang="en-US" b="1" err="1">
                <a:solidFill>
                  <a:schemeClr val="bg1"/>
                </a:solidFill>
              </a:rPr>
              <a:t>croci</a:t>
            </a:r>
            <a:r>
              <a:rPr lang="en-US" b="1" dirty="0">
                <a:solidFill>
                  <a:schemeClr val="bg1"/>
                </a:solidFill>
              </a:rPr>
              <a:t> </a:t>
            </a:r>
            <a:r>
              <a:rPr lang="en-US" b="1" err="1">
                <a:solidFill>
                  <a:schemeClr val="bg1"/>
                </a:solidFill>
              </a:rPr>
              <a:t>celtiche</a:t>
            </a:r>
            <a:r>
              <a:rPr lang="en-US" b="1" dirty="0">
                <a:solidFill>
                  <a:schemeClr val="bg1"/>
                </a:solidFill>
              </a:rPr>
              <a:t>, </a:t>
            </a:r>
            <a:r>
              <a:rPr lang="en-US" b="1" err="1">
                <a:solidFill>
                  <a:schemeClr val="bg1"/>
                </a:solidFill>
              </a:rPr>
              <a:t>gli</a:t>
            </a:r>
            <a:r>
              <a:rPr lang="en-US" b="1" dirty="0">
                <a:solidFill>
                  <a:schemeClr val="bg1"/>
                </a:solidFill>
              </a:rPr>
              <a:t> </a:t>
            </a:r>
            <a:r>
              <a:rPr lang="en-US" b="1" err="1">
                <a:solidFill>
                  <a:schemeClr val="bg1"/>
                </a:solidFill>
              </a:rPr>
              <a:t>ululati</a:t>
            </a:r>
            <a:r>
              <a:rPr lang="en-US" b="1" dirty="0">
                <a:solidFill>
                  <a:schemeClr val="bg1"/>
                </a:solidFill>
              </a:rPr>
              <a:t> di </a:t>
            </a:r>
            <a:r>
              <a:rPr lang="en-US" b="1" err="1">
                <a:solidFill>
                  <a:schemeClr val="bg1"/>
                </a:solidFill>
              </a:rPr>
              <a:t>scherno</a:t>
            </a:r>
            <a:r>
              <a:rPr lang="en-US" b="1" dirty="0">
                <a:solidFill>
                  <a:schemeClr val="bg1"/>
                </a:solidFill>
              </a:rPr>
              <a:t> verso </a:t>
            </a:r>
            <a:r>
              <a:rPr lang="en-US" b="1" err="1">
                <a:solidFill>
                  <a:schemeClr val="bg1"/>
                </a:solidFill>
              </a:rPr>
              <a:t>gli</a:t>
            </a:r>
            <a:r>
              <a:rPr lang="en-US" b="1" dirty="0">
                <a:solidFill>
                  <a:schemeClr val="bg1"/>
                </a:solidFill>
              </a:rPr>
              <a:t> </a:t>
            </a:r>
            <a:r>
              <a:rPr lang="en-US" b="1" err="1">
                <a:solidFill>
                  <a:schemeClr val="bg1"/>
                </a:solidFill>
              </a:rPr>
              <a:t>atleti</a:t>
            </a:r>
            <a:r>
              <a:rPr lang="en-US" b="1" dirty="0">
                <a:solidFill>
                  <a:schemeClr val="bg1"/>
                </a:solidFill>
              </a:rPr>
              <a:t> di </a:t>
            </a:r>
            <a:r>
              <a:rPr lang="en-US" b="1" err="1">
                <a:solidFill>
                  <a:schemeClr val="bg1"/>
                </a:solidFill>
              </a:rPr>
              <a:t>colore</a:t>
            </a:r>
            <a:r>
              <a:rPr lang="en-US" b="1" dirty="0">
                <a:solidFill>
                  <a:schemeClr val="bg1"/>
                </a:solidFill>
              </a:rPr>
              <a:t> (</a:t>
            </a:r>
            <a:r>
              <a:rPr lang="en-US" b="1" err="1">
                <a:solidFill>
                  <a:schemeClr val="bg1"/>
                </a:solidFill>
              </a:rPr>
              <a:t>l’ormai</a:t>
            </a:r>
            <a:r>
              <a:rPr lang="en-US" b="1" dirty="0">
                <a:solidFill>
                  <a:schemeClr val="bg1"/>
                </a:solidFill>
              </a:rPr>
              <a:t> </a:t>
            </a:r>
            <a:r>
              <a:rPr lang="en-US" b="1" err="1">
                <a:solidFill>
                  <a:schemeClr val="bg1"/>
                </a:solidFill>
              </a:rPr>
              <a:t>tristemente</a:t>
            </a:r>
            <a:r>
              <a:rPr lang="en-US" b="1" dirty="0">
                <a:solidFill>
                  <a:schemeClr val="bg1"/>
                </a:solidFill>
              </a:rPr>
              <a:t> </a:t>
            </a:r>
            <a:r>
              <a:rPr lang="en-US" b="1" err="1">
                <a:solidFill>
                  <a:schemeClr val="bg1"/>
                </a:solidFill>
              </a:rPr>
              <a:t>famoso</a:t>
            </a:r>
            <a:r>
              <a:rPr lang="en-US" b="1" dirty="0">
                <a:solidFill>
                  <a:schemeClr val="bg1"/>
                </a:solidFill>
              </a:rPr>
              <a:t> “verso </a:t>
            </a:r>
            <a:r>
              <a:rPr lang="en-US" b="1" err="1">
                <a:solidFill>
                  <a:schemeClr val="bg1"/>
                </a:solidFill>
              </a:rPr>
              <a:t>della</a:t>
            </a:r>
            <a:r>
              <a:rPr lang="en-US" b="1" dirty="0">
                <a:solidFill>
                  <a:schemeClr val="bg1"/>
                </a:solidFill>
              </a:rPr>
              <a:t> </a:t>
            </a:r>
            <a:r>
              <a:rPr lang="en-US" b="1" err="1">
                <a:solidFill>
                  <a:schemeClr val="bg1"/>
                </a:solidFill>
              </a:rPr>
              <a:t>scimmia</a:t>
            </a:r>
            <a:r>
              <a:rPr lang="en-US" b="1" dirty="0">
                <a:solidFill>
                  <a:schemeClr val="bg1"/>
                </a:solidFill>
              </a:rPr>
              <a:t>”) </a:t>
            </a:r>
            <a:r>
              <a:rPr lang="en-US" b="1" err="1">
                <a:solidFill>
                  <a:schemeClr val="bg1"/>
                </a:solidFill>
              </a:rPr>
              <a:t>sono</a:t>
            </a:r>
            <a:r>
              <a:rPr lang="en-US" b="1" dirty="0">
                <a:solidFill>
                  <a:schemeClr val="bg1"/>
                </a:solidFill>
              </a:rPr>
              <a:t> la </a:t>
            </a:r>
            <a:r>
              <a:rPr lang="en-US" b="1" err="1">
                <a:solidFill>
                  <a:schemeClr val="bg1"/>
                </a:solidFill>
              </a:rPr>
              <a:t>pessima</a:t>
            </a:r>
            <a:r>
              <a:rPr lang="en-US" b="1" dirty="0">
                <a:solidFill>
                  <a:schemeClr val="bg1"/>
                </a:solidFill>
              </a:rPr>
              <a:t> cornice di tante partite. Sport e </a:t>
            </a:r>
            <a:r>
              <a:rPr lang="en-US" b="1" err="1">
                <a:solidFill>
                  <a:schemeClr val="bg1"/>
                </a:solidFill>
              </a:rPr>
              <a:t>razzismo</a:t>
            </a:r>
            <a:r>
              <a:rPr lang="en-US" b="1" dirty="0">
                <a:solidFill>
                  <a:schemeClr val="bg1"/>
                </a:solidFill>
              </a:rPr>
              <a:t>, </a:t>
            </a:r>
            <a:r>
              <a:rPr lang="en-US" b="1" err="1">
                <a:solidFill>
                  <a:schemeClr val="bg1"/>
                </a:solidFill>
              </a:rPr>
              <a:t>purtroppo</a:t>
            </a:r>
            <a:r>
              <a:rPr lang="en-US" b="1" dirty="0">
                <a:solidFill>
                  <a:schemeClr val="bg1"/>
                </a:solidFill>
              </a:rPr>
              <a:t> non </a:t>
            </a:r>
            <a:r>
              <a:rPr lang="en-US" b="1" err="1">
                <a:solidFill>
                  <a:schemeClr val="bg1"/>
                </a:solidFill>
              </a:rPr>
              <a:t>hanno</a:t>
            </a:r>
            <a:r>
              <a:rPr lang="en-US" b="1" dirty="0">
                <a:solidFill>
                  <a:schemeClr val="bg1"/>
                </a:solidFill>
              </a:rPr>
              <a:t> </a:t>
            </a:r>
            <a:r>
              <a:rPr lang="en-US" b="1" err="1">
                <a:solidFill>
                  <a:schemeClr val="bg1"/>
                </a:solidFill>
              </a:rPr>
              <a:t>ancora</a:t>
            </a:r>
            <a:r>
              <a:rPr lang="en-US" b="1" dirty="0">
                <a:solidFill>
                  <a:schemeClr val="bg1"/>
                </a:solidFill>
              </a:rPr>
              <a:t> </a:t>
            </a:r>
            <a:r>
              <a:rPr lang="en-US" b="1" err="1">
                <a:solidFill>
                  <a:schemeClr val="bg1"/>
                </a:solidFill>
              </a:rPr>
              <a:t>smesso</a:t>
            </a:r>
            <a:r>
              <a:rPr lang="en-US" b="1" dirty="0">
                <a:solidFill>
                  <a:schemeClr val="bg1"/>
                </a:solidFill>
              </a:rPr>
              <a:t> di </a:t>
            </a:r>
            <a:r>
              <a:rPr lang="en-US" b="1" err="1">
                <a:solidFill>
                  <a:schemeClr val="bg1"/>
                </a:solidFill>
              </a:rPr>
              <a:t>incrociarsi</a:t>
            </a:r>
            <a:r>
              <a:rPr lang="en-US" b="1" dirty="0">
                <a:solidFill>
                  <a:schemeClr val="bg1"/>
                </a:solidFill>
              </a:rPr>
              <a:t>. E </a:t>
            </a:r>
            <a:r>
              <a:rPr lang="en-US" b="1" err="1">
                <a:solidFill>
                  <a:schemeClr val="bg1"/>
                </a:solidFill>
              </a:rPr>
              <a:t>sono</a:t>
            </a:r>
            <a:r>
              <a:rPr lang="en-US" b="1" dirty="0">
                <a:solidFill>
                  <a:schemeClr val="bg1"/>
                </a:solidFill>
              </a:rPr>
              <a:t> quasi sempre </a:t>
            </a:r>
            <a:r>
              <a:rPr lang="en-US" b="1" err="1">
                <a:solidFill>
                  <a:schemeClr val="bg1"/>
                </a:solidFill>
              </a:rPr>
              <a:t>incroci</a:t>
            </a:r>
            <a:r>
              <a:rPr lang="en-US" b="1" dirty="0">
                <a:solidFill>
                  <a:schemeClr val="bg1"/>
                </a:solidFill>
              </a:rPr>
              <a:t> </a:t>
            </a:r>
            <a:r>
              <a:rPr lang="en-US" b="1" err="1">
                <a:solidFill>
                  <a:schemeClr val="bg1"/>
                </a:solidFill>
              </a:rPr>
              <a:t>pericolosi</a:t>
            </a:r>
            <a:r>
              <a:rPr lang="en-US" dirty="0">
                <a:solidFill>
                  <a:schemeClr val="bg1"/>
                </a:solidFill>
              </a:rPr>
              <a:t>.</a:t>
            </a:r>
          </a:p>
          <a:p>
            <a:pPr indent="-228600">
              <a:lnSpc>
                <a:spcPct val="90000"/>
              </a:lnSpc>
              <a:spcAft>
                <a:spcPts val="600"/>
              </a:spcAft>
              <a:buFont typeface="Arial" panose="020B0604020202020204" pitchFamily="34" charset="0"/>
              <a:buChar char="•"/>
            </a:pPr>
            <a:r>
              <a:rPr lang="en-US" sz="1300" dirty="0"/>
              <a:t/>
            </a:r>
            <a:br>
              <a:rPr lang="en-US" sz="1300" dirty="0"/>
            </a:br>
            <a:endParaRPr lang="en-US" dirty="0">
              <a:solidFill>
                <a:schemeClr val="bg1"/>
              </a:solidFill>
            </a:endParaRPr>
          </a:p>
          <a:p>
            <a:pPr indent="-228600">
              <a:lnSpc>
                <a:spcPct val="90000"/>
              </a:lnSpc>
              <a:spcAft>
                <a:spcPts val="600"/>
              </a:spcAft>
              <a:buFont typeface="Arial" panose="020B0604020202020204" pitchFamily="34" charset="0"/>
              <a:buChar char="•"/>
            </a:pPr>
            <a:endParaRPr lang="en-US" sz="1300">
              <a:solidFill>
                <a:schemeClr val="bg1"/>
              </a:solidFill>
            </a:endParaRP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Immagine 1" descr="Immagine che contiene neve, aria aperta, cielo, inverno&#10;&#10;Descrizione generata automaticamente">
            <a:extLst>
              <a:ext uri="{FF2B5EF4-FFF2-40B4-BE49-F238E27FC236}">
                <a16:creationId xmlns:a16="http://schemas.microsoft.com/office/drawing/2014/main" id="{F11B0EC4-A13C-3955-9578-3D88AC9BF08F}"/>
              </a:ext>
            </a:extLst>
          </p:cNvPr>
          <p:cNvPicPr>
            <a:picLocks noChangeAspect="1"/>
          </p:cNvPicPr>
          <p:nvPr/>
        </p:nvPicPr>
        <p:blipFill>
          <a:blip r:embed="rId2">
            <a:extLst>
              <a:ext uri="{837473B0-CC2E-450A-ABE3-18F120FF3D39}">
                <a1611:picAttrSrcUrl xmlns:a1611="http://schemas.microsoft.com/office/drawing/2016/11/main" xmlns="" r:id="rId3"/>
              </a:ext>
            </a:extLst>
          </a:blip>
          <a:stretch>
            <a:fillRect/>
          </a:stretch>
        </p:blipFill>
        <p:spPr>
          <a:xfrm>
            <a:off x="6525453" y="1304045"/>
            <a:ext cx="5666547" cy="4249910"/>
          </a:xfrm>
          <a:prstGeom prst="rect">
            <a:avLst/>
          </a:prstGeom>
        </p:spPr>
      </p:pic>
      <p:sp>
        <p:nvSpPr>
          <p:cNvPr id="3" name="CasellaDiTesto 2">
            <a:extLst>
              <a:ext uri="{FF2B5EF4-FFF2-40B4-BE49-F238E27FC236}">
                <a16:creationId xmlns:a16="http://schemas.microsoft.com/office/drawing/2014/main" id="{874C3BE7-B91F-510A-43DF-02A544AF230C}"/>
              </a:ext>
            </a:extLst>
          </p:cNvPr>
          <p:cNvSpPr txBox="1"/>
          <p:nvPr/>
        </p:nvSpPr>
        <p:spPr>
          <a:xfrm>
            <a:off x="9610937" y="7308440"/>
            <a:ext cx="184730" cy="200055"/>
          </a:xfrm>
          <a:prstGeom prst="rect">
            <a:avLst/>
          </a:prstGeom>
          <a:solidFill>
            <a:srgbClr val="000000"/>
          </a:solidFill>
        </p:spPr>
        <p:txBody>
          <a:bodyPr wrap="none" lIns="91440" tIns="45720" rIns="91440" bIns="45720" anchor="t">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3851676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1A9F7B4E-B03D-4F64-BE33-00D074458D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Sports Field Free Stock Photo - Public Domain Pictures">
            <a:extLst>
              <a:ext uri="{FF2B5EF4-FFF2-40B4-BE49-F238E27FC236}">
                <a16:creationId xmlns:a16="http://schemas.microsoft.com/office/drawing/2014/main" id="{DFD089A0-FBB6-01D3-DD8B-D80B8CD54A7C}"/>
              </a:ext>
            </a:extLst>
          </p:cNvPr>
          <p:cNvPicPr>
            <a:picLocks noChangeAspect="1"/>
          </p:cNvPicPr>
          <p:nvPr/>
        </p:nvPicPr>
        <p:blipFill rotWithShape="1">
          <a:blip r:embed="rId2">
            <a:alphaModFix amt="40000"/>
          </a:blip>
          <a:srcRect b="15094"/>
          <a:stretch/>
        </p:blipFill>
        <p:spPr>
          <a:xfrm>
            <a:off x="20" y="1282"/>
            <a:ext cx="12191980" cy="6856718"/>
          </a:xfrm>
          <a:prstGeom prst="rect">
            <a:avLst/>
          </a:prstGeom>
        </p:spPr>
      </p:pic>
      <p:sp>
        <p:nvSpPr>
          <p:cNvPr id="1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D7074171-63BF-2D25-9C9D-80623F7151F8}"/>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b="1">
                <a:solidFill>
                  <a:schemeClr val="bg1"/>
                </a:solidFill>
              </a:rPr>
              <a:t>Gli organismi di parità e gli istituti nazionali dei diritti dell’uomo (NHRI) devono essere maggiormente coinvolti nella questione della discriminazione razziale nello sport</a:t>
            </a:r>
            <a:r>
              <a:rPr lang="en-US" sz="2200">
                <a:solidFill>
                  <a:schemeClr val="bg1"/>
                </a:solidFill>
              </a:rPr>
              <a:t>. Questi organismi potrebbero aiutare le società e le federazioni sportive ad organizzare attività volte ad aumentare la consapevolezza del problema. </a:t>
            </a:r>
            <a:r>
              <a:rPr lang="en-US" sz="2200" b="1">
                <a:solidFill>
                  <a:schemeClr val="bg1"/>
                </a:solidFill>
              </a:rPr>
              <a:t>Potrebbero fornire aiuto alle vittime potenziali e, dove ciò è consentito, costituirsi parti attive nelle azioni legali contro i responsabili</a:t>
            </a:r>
            <a:r>
              <a:rPr lang="en-US" sz="2200">
                <a:solidFill>
                  <a:schemeClr val="bg1"/>
                </a:solidFill>
              </a:rPr>
              <a:t>.</a:t>
            </a:r>
          </a:p>
          <a:p>
            <a:pPr indent="-228600">
              <a:lnSpc>
                <a:spcPct val="90000"/>
              </a:lnSpc>
              <a:spcAft>
                <a:spcPts val="600"/>
              </a:spcAft>
              <a:buFont typeface="Arial" panose="020B0604020202020204" pitchFamily="34" charset="0"/>
              <a:buChar char="•"/>
            </a:pPr>
            <a:r>
              <a:rPr lang="en-US" sz="2200">
                <a:solidFill>
                  <a:schemeClr val="bg1"/>
                </a:solidFill>
              </a:rPr>
              <a:t>Bisogna </a:t>
            </a:r>
            <a:r>
              <a:rPr lang="en-US" sz="2200" b="1">
                <a:solidFill>
                  <a:schemeClr val="bg1"/>
                </a:solidFill>
              </a:rPr>
              <a:t>saper rendere più severe le regole e perseguire con maggiore rigore gli incidenti di natura razzista nello sport</a:t>
            </a:r>
            <a:r>
              <a:rPr lang="en-US" sz="2200">
                <a:solidFill>
                  <a:schemeClr val="bg1"/>
                </a:solidFill>
              </a:rPr>
              <a:t>e inoltre </a:t>
            </a:r>
            <a:r>
              <a:rPr lang="en-US" sz="2200" b="1">
                <a:solidFill>
                  <a:schemeClr val="bg1"/>
                </a:solidFill>
              </a:rPr>
              <a:t>bisogna saper intraprendere e portare avanti tante piccole, ma importanti iniziative che sappiano esprimere la voglia di non abbassare la guardia nella battaglia contro questo grave problema </a:t>
            </a:r>
            <a:r>
              <a:rPr lang="en-US" sz="2200">
                <a:solidFill>
                  <a:schemeClr val="bg1"/>
                </a:solidFill>
              </a:rPr>
              <a:t>che è anche e</a:t>
            </a:r>
            <a:r>
              <a:rPr lang="en-US" sz="2200" b="1">
                <a:solidFill>
                  <a:schemeClr val="bg1"/>
                </a:solidFill>
              </a:rPr>
              <a:t> soprattutto una battaglia contro l’ignoranza</a:t>
            </a:r>
            <a:r>
              <a:rPr lang="en-US" sz="2200">
                <a:solidFill>
                  <a:schemeClr val="bg1"/>
                </a:solidFill>
              </a:rPr>
              <a:t>.</a:t>
            </a:r>
          </a:p>
          <a:p>
            <a:pPr indent="-228600">
              <a:lnSpc>
                <a:spcPct val="90000"/>
              </a:lnSpc>
              <a:spcAft>
                <a:spcPts val="600"/>
              </a:spcAft>
              <a:buFont typeface="Arial" panose="020B0604020202020204" pitchFamily="34" charset="0"/>
              <a:buChar char="•"/>
            </a:pPr>
            <a:endParaRPr lang="en-US" sz="2200">
              <a:solidFill>
                <a:schemeClr val="bg1"/>
              </a:solidFill>
            </a:endParaRPr>
          </a:p>
        </p:txBody>
      </p:sp>
      <p:sp>
        <p:nvSpPr>
          <p:cNvPr id="3" name="CasellaDiTesto 2">
            <a:extLst>
              <a:ext uri="{FF2B5EF4-FFF2-40B4-BE49-F238E27FC236}">
                <a16:creationId xmlns:a16="http://schemas.microsoft.com/office/drawing/2014/main" id="{38AE165F-BB87-54F3-7609-31701E24D4EE}"/>
              </a:ext>
            </a:extLst>
          </p:cNvPr>
          <p:cNvSpPr txBox="1"/>
          <p:nvPr/>
        </p:nvSpPr>
        <p:spPr>
          <a:xfrm>
            <a:off x="3918857" y="2630714"/>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it-IT"/>
          </a:p>
        </p:txBody>
      </p:sp>
      <p:sp>
        <p:nvSpPr>
          <p:cNvPr id="4" name="CasellaDiTesto 3">
            <a:extLst>
              <a:ext uri="{FF2B5EF4-FFF2-40B4-BE49-F238E27FC236}">
                <a16:creationId xmlns:a16="http://schemas.microsoft.com/office/drawing/2014/main" id="{C52BCCDF-6FBC-655A-7D08-39B612D46AA0}"/>
              </a:ext>
            </a:extLst>
          </p:cNvPr>
          <p:cNvSpPr txBox="1"/>
          <p:nvPr/>
        </p:nvSpPr>
        <p:spPr>
          <a:xfrm>
            <a:off x="3683000" y="312057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it-IT"/>
          </a:p>
        </p:txBody>
      </p:sp>
    </p:spTree>
    <p:extLst>
      <p:ext uri="{BB962C8B-B14F-4D97-AF65-F5344CB8AC3E}">
        <p14:creationId xmlns:p14="http://schemas.microsoft.com/office/powerpoint/2010/main" val="301687860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134</Words>
  <Application>Microsoft Office PowerPoint</Application>
  <PresentationFormat>Widescreen</PresentationFormat>
  <Paragraphs>15</Paragraphs>
  <Slides>11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Aptos</vt:lpstr>
      <vt:lpstr>Aptos Display</vt:lpstr>
      <vt:lpstr>Arial</vt:lpstr>
      <vt:lpstr>Calibri</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biasetto sabrina</dc:creator>
  <cp:lastModifiedBy>biasetto sabrina</cp:lastModifiedBy>
  <cp:revision>123</cp:revision>
  <dcterms:created xsi:type="dcterms:W3CDTF">2024-02-23T21:17:50Z</dcterms:created>
  <dcterms:modified xsi:type="dcterms:W3CDTF">2024-02-27T10:57:54Z</dcterms:modified>
</cp:coreProperties>
</file>