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87" d="100"/>
          <a:sy n="87" d="100"/>
        </p:scale>
        <p:origin x="34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95855" units="1/cm"/>
          <inkml:channelProperty channel="T" name="resolution" value="1" units="1/dev"/>
        </inkml:channelProperties>
      </inkml:inkSource>
      <inkml:timestamp xml:id="ts0" timeString="2024-02-20T20:43:05.994"/>
    </inkml:context>
    <inkml:brush xml:id="br0">
      <inkml:brushProperty name="width" value="0.08333" units="cm"/>
      <inkml:brushProperty name="height" value="0.08333" units="cm"/>
      <inkml:brushProperty name="fitToCurve" value="1"/>
    </inkml:brush>
  </inkml:definitions>
  <inkml:traceGroup>
    <inkml:annotationXML>
      <emma:emma xmlns:emma="http://www.w3.org/2003/04/emma" version="1.0">
        <emma:interpretation id="{EE3D164B-2F28-497D-8E88-4CB40A3703AF}" emma:medium="tactile" emma:mode="ink">
          <msink:context xmlns:msink="http://schemas.microsoft.com/ink/2010/main" type="writingRegion" rotatedBoundingBox="5983,4713 6609,4713 6609,5119 5983,5119"/>
        </emma:interpretation>
      </emma:emma>
    </inkml:annotationXML>
    <inkml:traceGroup>
      <inkml:annotationXML>
        <emma:emma xmlns:emma="http://www.w3.org/2003/04/emma" version="1.0">
          <emma:interpretation id="{938CF785-3D9B-43CF-9CCC-280E1B5B3B50}" emma:medium="tactile" emma:mode="ink">
            <msink:context xmlns:msink="http://schemas.microsoft.com/ink/2010/main" type="paragraph" rotatedBoundingBox="5983,4713 6609,4713 6609,5119 5983,5119" alignmentLevel="1"/>
          </emma:interpretation>
        </emma:emma>
      </inkml:annotationXML>
      <inkml:traceGroup>
        <inkml:annotationXML>
          <emma:emma xmlns:emma="http://www.w3.org/2003/04/emma" version="1.0">
            <emma:interpretation id="{EA770AB7-E4AB-472A-871F-402193A9A256}" emma:medium="tactile" emma:mode="ink">
              <msink:context xmlns:msink="http://schemas.microsoft.com/ink/2010/main" type="line" rotatedBoundingBox="5983,4713 6609,4713 6609,5119 5983,5119"/>
            </emma:interpretation>
          </emma:emma>
        </inkml:annotationXML>
        <inkml:traceGroup>
          <inkml:annotationXML>
            <emma:emma xmlns:emma="http://www.w3.org/2003/04/emma" version="1.0">
              <emma:interpretation id="{349E09B1-04DF-4D52-9449-C09B07BDC1D6}" emma:medium="tactile" emma:mode="ink">
                <msink:context xmlns:msink="http://schemas.microsoft.com/ink/2010/main" type="inkWord" rotatedBoundingBox="5983,4713 5998,4713 5998,4728 5983,4728"/>
              </emma:interpretation>
              <emma:one-of disjunction-type="recognition" id="oneOf0">
                <emma:interpretation id="interp0" emma:lang="" emma:confidence="0">
                  <emma:literal>.</emma:literal>
                </emma:interpretation>
                <emma:interpretation id="interp1" emma:lang="" emma:confidence="0">
                  <emma:literal>,</emma:literal>
                </emma:interpretation>
                <emma:interpretation id="interp2" emma:lang="" emma:confidence="0">
                  <emma:literal>:</emma:literal>
                </emma:interpretation>
                <emma:interpretation id="interp3" emma:lang="" emma:confidence="0">
                  <emma:literal>-</emma:literal>
                </emma:interpretation>
                <emma:interpretation id="interp4" emma:lang="" emma:confidence="0">
                  <emma:literal>/</emma:literal>
                </emma:interpretation>
              </emma:one-of>
            </emma:emma>
          </inkml:annotationXML>
          <inkml:trace contextRef="#ctx0" brushRef="#br0">-611-391 0</inkml:trace>
        </inkml:traceGroup>
        <inkml:traceGroup>
          <inkml:annotationXML>
            <emma:emma xmlns:emma="http://www.w3.org/2003/04/emma" version="1.0">
              <emma:interpretation id="{C652A99C-8F77-4BC1-8221-C5D7B24F8C0A}" emma:medium="tactile" emma:mode="ink">
                <msink:context xmlns:msink="http://schemas.microsoft.com/ink/2010/main" type="inkWord" rotatedBoundingBox="6594,5104 6609,5104 6609,5119 6594,5119"/>
              </emma:interpretation>
              <emma:one-of disjunction-type="recognition" id="oneOf1">
                <emma:interpretation id="interp5" emma:lang="" emma:confidence="1">
                  <emma:literal/>
                </emma:interpretation>
              </emma:one-of>
            </emma:emma>
          </inkml:annotationXML>
          <inkml:trace contextRef="#ctx0" brushRef="#br0" timeOffset="-7914.45">0 0 0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F481A142-DA77-4A5F-AD1F-14E6C18F0F5F}" type="datetime1">
              <a:rPr lang="en-US" smtClean="0"/>
              <a:t>2/21/2024</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46065637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481A142-DA77-4A5F-AD1F-14E6C18F0F5F}" type="datetime1">
              <a:rPr lang="en-US" smtClean="0"/>
              <a:t>2/21/2024</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371541220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F481A142-DA77-4A5F-AD1F-14E6C18F0F5F}" type="datetime1">
              <a:rPr lang="en-US" smtClean="0"/>
              <a:t>2/21/2024</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311428911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F481A142-DA77-4A5F-AD1F-14E6C18F0F5F}" type="datetime1">
              <a:rPr lang="en-US" smtClean="0"/>
              <a:t>2/21/2024</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427737485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F481A142-DA77-4A5F-AD1F-14E6C18F0F5F}" type="datetime1">
              <a:rPr lang="en-US" smtClean="0"/>
              <a:t>2/21/2024</a:t>
            </a:fld>
            <a:endParaRPr lang="en-US" dirty="0"/>
          </a:p>
        </p:txBody>
      </p:sp>
      <p:sp>
        <p:nvSpPr>
          <p:cNvPr id="8" name="Segnaposto piè di pagina 7"/>
          <p:cNvSpPr>
            <a:spLocks noGrp="1"/>
          </p:cNvSpPr>
          <p:nvPr>
            <p:ph type="ftr" sz="quarter" idx="11"/>
          </p:nvPr>
        </p:nvSpPr>
        <p:spPr/>
        <p:txBody>
          <a:bodyPr/>
          <a:lstStyle/>
          <a:p>
            <a:endParaRPr lang="en-US" dirty="0"/>
          </a:p>
        </p:txBody>
      </p:sp>
      <p:sp>
        <p:nvSpPr>
          <p:cNvPr id="9" name="Segnaposto numero diapositiva 8"/>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312362006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F481A142-DA77-4A5F-AD1F-14E6C18F0F5F}" type="datetime1">
              <a:rPr lang="en-US" smtClean="0"/>
              <a:t>2/21/2024</a:t>
            </a:fld>
            <a:endParaRPr lang="en-US" dirty="0"/>
          </a:p>
        </p:txBody>
      </p:sp>
      <p:sp>
        <p:nvSpPr>
          <p:cNvPr id="4" name="Segnaposto piè di pagina 3"/>
          <p:cNvSpPr>
            <a:spLocks noGrp="1"/>
          </p:cNvSpPr>
          <p:nvPr>
            <p:ph type="ftr" sz="quarter" idx="11"/>
          </p:nvPr>
        </p:nvSpPr>
        <p:spPr/>
        <p:txBody>
          <a:bodyPr/>
          <a:lstStyle/>
          <a:p>
            <a:endParaRPr lang="en-US" dirty="0"/>
          </a:p>
        </p:txBody>
      </p:sp>
      <p:sp>
        <p:nvSpPr>
          <p:cNvPr id="5" name="Segnaposto numero diapositiva 4"/>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126235449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481A142-DA77-4A5F-AD1F-14E6C18F0F5F}" type="datetime1">
              <a:rPr lang="en-US" smtClean="0"/>
              <a:t>2/21/2024</a:t>
            </a:fld>
            <a:endParaRPr lang="en-US" dirty="0"/>
          </a:p>
        </p:txBody>
      </p:sp>
      <p:sp>
        <p:nvSpPr>
          <p:cNvPr id="3" name="Segnaposto piè di pagina 2"/>
          <p:cNvSpPr>
            <a:spLocks noGrp="1"/>
          </p:cNvSpPr>
          <p:nvPr>
            <p:ph type="ftr" sz="quarter" idx="11"/>
          </p:nvPr>
        </p:nvSpPr>
        <p:spPr/>
        <p:txBody>
          <a:bodyPr/>
          <a:lstStyle/>
          <a:p>
            <a:endParaRPr lang="en-US" dirty="0"/>
          </a:p>
        </p:txBody>
      </p:sp>
      <p:sp>
        <p:nvSpPr>
          <p:cNvPr id="4" name="Segnaposto numero diapositiva 3"/>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18427949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F481A142-DA77-4A5F-AD1F-14E6C18F0F5F}" type="datetime1">
              <a:rPr lang="en-US" smtClean="0"/>
              <a:t>2/21/2024</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72225965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F481A142-DA77-4A5F-AD1F-14E6C18F0F5F}" type="datetime1">
              <a:rPr lang="en-US" smtClean="0"/>
              <a:t>2/21/2024</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21023031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481A142-DA77-4A5F-AD1F-14E6C18F0F5F}" type="datetime1">
              <a:rPr lang="en-US" smtClean="0"/>
              <a:t>2/21/2024</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41551257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F481A142-DA77-4A5F-AD1F-14E6C18F0F5F}" type="datetime1">
              <a:rPr lang="en-US" smtClean="0"/>
              <a:t>2/21/2024</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1F646F3F-274D-499B-ABBE-824EB4ABDC3D}" type="slidenum">
              <a:rPr lang="en-US" smtClean="0"/>
              <a:pPr/>
              <a:t>‹#›</a:t>
            </a:fld>
            <a:endParaRPr lang="en-US"/>
          </a:p>
        </p:txBody>
      </p:sp>
    </p:spTree>
    <p:extLst>
      <p:ext uri="{BB962C8B-B14F-4D97-AF65-F5344CB8AC3E}">
        <p14:creationId xmlns:p14="http://schemas.microsoft.com/office/powerpoint/2010/main" val="188785144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A142-DA77-4A5F-AD1F-14E6C18F0F5F}" type="datetime1">
              <a:rPr lang="en-US" smtClean="0"/>
              <a:t>2/21/2024</a:t>
            </a:fld>
            <a:endParaRPr lang="en-US" dirty="0"/>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68465704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ienciamx.com/index.php/sociedad/convocatorias/5875-convocatoria-conacyt-abierta-convocatoria-de-cooperacion-birregional-union-europea-latinoamerica-y-el-caribe" TargetMode="External" /><Relationship Id="rId2" Type="http://schemas.openxmlformats.org/officeDocument/2006/relationships/image" Target="../media/image1.jpeg" /><Relationship Id="rId1" Type="http://schemas.openxmlformats.org/officeDocument/2006/relationships/slideLayout" Target="../slideLayouts/slideLayout6.xml" /><Relationship Id="rId4" Type="http://schemas.openxmlformats.org/officeDocument/2006/relationships/hyperlink" Target="https://creativecommons.org/licenses/by/3.0/" TargetMode="External" /></Relationships>
</file>

<file path=ppt/slides/_rels/slide2.xml.rels><?xml version="1.0" encoding="UTF-8" standalone="yes"?>
<Relationships xmlns="http://schemas.openxmlformats.org/package/2006/relationships"><Relationship Id="rId3" Type="http://schemas.openxmlformats.org/officeDocument/2006/relationships/hyperlink" Target="https://www.protocolo.org/ceremonial/protocolo-organismos-e-instituciones/ue-iconografia-institucional-emblemas-de-la-union-europea.html" TargetMode="External" /><Relationship Id="rId2" Type="http://schemas.openxmlformats.org/officeDocument/2006/relationships/image" Target="../media/image2.jpeg" /><Relationship Id="rId1" Type="http://schemas.openxmlformats.org/officeDocument/2006/relationships/slideLayout" Target="../slideLayouts/slideLayout7.xml" /><Relationship Id="rId4" Type="http://schemas.openxmlformats.org/officeDocument/2006/relationships/hyperlink" Target="https://creativecommons.org/licenses/by-sa/3.0/" TargetMode="External" /></Relationships>
</file>

<file path=ppt/slides/_rels/slide3.xml.rels><?xml version="1.0" encoding="UTF-8" standalone="yes"?>
<Relationships xmlns="http://schemas.openxmlformats.org/package/2006/relationships"><Relationship Id="rId3" Type="http://schemas.openxmlformats.org/officeDocument/2006/relationships/hyperlink" Target="https://www.wired.it/attualita/politica/2019/01/16/brexit-londra-riaprira-le-trattative-sfruttando-gli-europei-vivono-oltremanica/" TargetMode="External" /><Relationship Id="rId2" Type="http://schemas.openxmlformats.org/officeDocument/2006/relationships/image" Target="../media/image3.jpeg" /><Relationship Id="rId1" Type="http://schemas.openxmlformats.org/officeDocument/2006/relationships/slideLayout" Target="../slideLayouts/slideLayout7.xml" /><Relationship Id="rId4" Type="http://schemas.openxmlformats.org/officeDocument/2006/relationships/hyperlink" Target="https://creativecommons.org/licenses/by-nc-nd/3.0/" TargetMode="External" /></Relationships>
</file>

<file path=ppt/slides/_rels/slid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5.jpeg" /><Relationship Id="rId2" Type="http://schemas.openxmlformats.org/officeDocument/2006/relationships/hyperlink" Target="https://www.donnamoderna.com/lifestyle/viaggi/finlandia-il-giro-dell-arcipelago" TargetMode="External"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customXml" Target="../ink/ink1.xml" /><Relationship Id="rId2" Type="http://schemas.openxmlformats.org/officeDocument/2006/relationships/image" Target="../media/image6.jpeg" /><Relationship Id="rId1" Type="http://schemas.openxmlformats.org/officeDocument/2006/relationships/slideLayout" Target="../slideLayouts/slideLayout7.xml" /><Relationship Id="rId4" Type="http://schemas.openxmlformats.org/officeDocument/2006/relationships/image" Target="../media/image7.emf" /></Relationships>
</file>

<file path=ppt/slides/_rels/slide7.xml.rels><?xml version="1.0" encoding="UTF-8" standalone="yes"?>
<Relationships xmlns="http://schemas.openxmlformats.org/package/2006/relationships"><Relationship Id="rId3" Type="http://schemas.openxmlformats.org/officeDocument/2006/relationships/hyperlink" Target="https://megachirottera.blogspot.com/2016/03/il-trattato-di-lisbona.html" TargetMode="External" /><Relationship Id="rId2" Type="http://schemas.openxmlformats.org/officeDocument/2006/relationships/image" Target="../media/image7.jpeg" /><Relationship Id="rId1" Type="http://schemas.openxmlformats.org/officeDocument/2006/relationships/slideLayout" Target="../slideLayouts/slideLayout7.xml" /><Relationship Id="rId4" Type="http://schemas.openxmlformats.org/officeDocument/2006/relationships/hyperlink" Target="https://creativecommons.org/licenses/by-nc-sa/3.0/" TargetMode="External" /></Relationships>
</file>

<file path=ppt/slides/_rels/slide8.xml.rels><?xml version="1.0" encoding="UTF-8" standalone="yes"?>
<Relationships xmlns="http://schemas.openxmlformats.org/package/2006/relationships"><Relationship Id="rId3" Type="http://schemas.openxmlformats.org/officeDocument/2006/relationships/hyperlink" Target="http://www.salvisjuribus.it/la-cooperazione-internazionale-e-la-politica-di-sviluppo-dellunione-europea/" TargetMode="External" /><Relationship Id="rId2" Type="http://schemas.openxmlformats.org/officeDocument/2006/relationships/image" Target="../media/image8.jpeg" /><Relationship Id="rId1" Type="http://schemas.openxmlformats.org/officeDocument/2006/relationships/slideLayout" Target="../slideLayouts/slideLayout7.xml" /><Relationship Id="rId4" Type="http://schemas.openxmlformats.org/officeDocument/2006/relationships/hyperlink" Target="https://creativecommons.org/licenses/by-nc/3.0/" TargetMode="External" /></Relationships>
</file>

<file path=ppt/slides/_rels/slide9.xml.rels><?xml version="1.0" encoding="UTF-8" standalone="yes"?>
<Relationships xmlns="http://schemas.openxmlformats.org/package/2006/relationships"><Relationship Id="rId3" Type="http://schemas.openxmlformats.org/officeDocument/2006/relationships/hyperlink" Target="http://www.ciudadanomorante.eu/2017/09/el-escenario-al-que-deberia-ir-la-union.html" TargetMode="External" /><Relationship Id="rId2" Type="http://schemas.openxmlformats.org/officeDocument/2006/relationships/image" Target="../media/image9.jpeg" /><Relationship Id="rId1" Type="http://schemas.openxmlformats.org/officeDocument/2006/relationships/slideLayout" Target="../slideLayouts/slideLayout7.xml" /><Relationship Id="rId4" Type="http://schemas.openxmlformats.org/officeDocument/2006/relationships/hyperlink" Target="https://creativecommons.org/licenses/by-nc-sa/3.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itolo 7">
            <a:extLst>
              <a:ext uri="{FF2B5EF4-FFF2-40B4-BE49-F238E27FC236}">
                <a16:creationId xmlns:a16="http://schemas.microsoft.com/office/drawing/2014/main" id="{5400B539-98BD-B3CA-F167-2C72183C3DFF}"/>
              </a:ext>
            </a:extLst>
          </p:cNvPr>
          <p:cNvSpPr>
            <a:spLocks noGrp="1"/>
          </p:cNvSpPr>
          <p:nvPr>
            <p:ph type="title"/>
          </p:nvPr>
        </p:nvSpPr>
        <p:spPr>
          <a:xfrm>
            <a:off x="609600" y="4853827"/>
            <a:ext cx="6172200" cy="1365998"/>
          </a:xfrm>
        </p:spPr>
        <p:txBody>
          <a:bodyPr vert="horz" lIns="91440" tIns="45720" rIns="91440" bIns="45720" rtlCol="0" anchor="ctr">
            <a:normAutofit/>
          </a:bodyPr>
          <a:lstStyle/>
          <a:p>
            <a:pPr>
              <a:lnSpc>
                <a:spcPct val="90000"/>
              </a:lnSpc>
            </a:pPr>
            <a:r>
              <a:rPr lang="en-US" sz="3400" b="1" dirty="0"/>
              <a:t>I </a:t>
            </a:r>
            <a:r>
              <a:rPr lang="en-US" sz="3400" b="1" dirty="0" err="1"/>
              <a:t>Paesi</a:t>
            </a:r>
            <a:r>
              <a:rPr lang="en-US" sz="3400" b="1" dirty="0"/>
              <a:t> </a:t>
            </a:r>
            <a:r>
              <a:rPr lang="en-US" sz="3400" b="1" dirty="0" err="1"/>
              <a:t>più</a:t>
            </a:r>
            <a:r>
              <a:rPr lang="en-US" sz="3400" b="1" dirty="0"/>
              <a:t> </a:t>
            </a:r>
            <a:r>
              <a:rPr lang="en-US" sz="3400" b="1" dirty="0" err="1"/>
              <a:t>felici</a:t>
            </a:r>
            <a:r>
              <a:rPr lang="en-US" sz="3400" b="1" dirty="0"/>
              <a:t> </a:t>
            </a:r>
            <a:r>
              <a:rPr lang="en-US" sz="3400" b="1" dirty="0" err="1"/>
              <a:t>dell’UE</a:t>
            </a:r>
            <a:r>
              <a:rPr lang="en-US" sz="3400" b="1" dirty="0"/>
              <a:t> </a:t>
            </a:r>
            <a:r>
              <a:rPr lang="en-US" sz="3400" b="1" dirty="0" err="1"/>
              <a:t>nel</a:t>
            </a:r>
            <a:r>
              <a:rPr lang="en-US" sz="3400" b="1" dirty="0"/>
              <a:t> 2023: la </a:t>
            </a:r>
            <a:r>
              <a:rPr lang="en-US" sz="3400" b="1" dirty="0" err="1"/>
              <a:t>classifica</a:t>
            </a:r>
            <a:r>
              <a:rPr lang="en-US" sz="3400" b="1" dirty="0"/>
              <a:t> Eurostat</a:t>
            </a:r>
            <a:endParaRPr lang="en-US" sz="3400" dirty="0"/>
          </a:p>
          <a:p>
            <a:pPr>
              <a:lnSpc>
                <a:spcPct val="90000"/>
              </a:lnSpc>
            </a:pPr>
            <a:endParaRPr lang="en-US" sz="3400"/>
          </a:p>
        </p:txBody>
      </p:sp>
      <p:pic>
        <p:nvPicPr>
          <p:cNvPr id="4" name="Immagine 3" descr="Immagine che contiene stella, giallo, stella marina&#10;&#10;Descrizione generata automaticamente">
            <a:extLst>
              <a:ext uri="{FF2B5EF4-FFF2-40B4-BE49-F238E27FC236}">
                <a16:creationId xmlns:a16="http://schemas.microsoft.com/office/drawing/2014/main" id="{007BD70B-DE97-95EF-E4AD-D96A005667D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3080" r="1" b="1"/>
          <a:stretch/>
        </p:blipFill>
        <p:spPr>
          <a:xfrm>
            <a:off x="20" y="1"/>
            <a:ext cx="12191980" cy="4717301"/>
          </a:xfrm>
          <a:custGeom>
            <a:avLst/>
            <a:gdLst/>
            <a:ahLst/>
            <a:cxnLst/>
            <a:rect l="l" t="t" r="r" b="b"/>
            <a:pathLst>
              <a:path w="12192000" h="4717301">
                <a:moveTo>
                  <a:pt x="8930642" y="4273734"/>
                </a:moveTo>
                <a:cubicBezTo>
                  <a:pt x="9016941" y="4268381"/>
                  <a:pt x="9102130" y="4314070"/>
                  <a:pt x="9143134" y="4396362"/>
                </a:cubicBezTo>
                <a:cubicBezTo>
                  <a:pt x="9197806" y="4506087"/>
                  <a:pt x="9153221" y="4639333"/>
                  <a:pt x="9043549" y="4693978"/>
                </a:cubicBezTo>
                <a:cubicBezTo>
                  <a:pt x="8933879" y="4748622"/>
                  <a:pt x="8800655" y="4703973"/>
                  <a:pt x="8745984" y="4594249"/>
                </a:cubicBezTo>
                <a:cubicBezTo>
                  <a:pt x="8691311" y="4484525"/>
                  <a:pt x="8735897" y="4351279"/>
                  <a:pt x="8845568" y="4296634"/>
                </a:cubicBezTo>
                <a:cubicBezTo>
                  <a:pt x="8872986" y="4282973"/>
                  <a:pt x="8901875" y="4275517"/>
                  <a:pt x="8930642" y="4273734"/>
                </a:cubicBezTo>
                <a:close/>
                <a:moveTo>
                  <a:pt x="9842642" y="3718743"/>
                </a:moveTo>
                <a:cubicBezTo>
                  <a:pt x="10017101" y="3707923"/>
                  <a:pt x="10189318" y="3800286"/>
                  <a:pt x="10272210" y="3966645"/>
                </a:cubicBezTo>
                <a:cubicBezTo>
                  <a:pt x="10382732" y="4188458"/>
                  <a:pt x="10292600" y="4457825"/>
                  <a:pt x="10070896" y="4568292"/>
                </a:cubicBezTo>
                <a:cubicBezTo>
                  <a:pt x="9849191" y="4678760"/>
                  <a:pt x="9579867" y="4588498"/>
                  <a:pt x="9469346" y="4366686"/>
                </a:cubicBezTo>
                <a:cubicBezTo>
                  <a:pt x="9358824" y="4144873"/>
                  <a:pt x="9448956" y="3875506"/>
                  <a:pt x="9670660" y="3765038"/>
                </a:cubicBezTo>
                <a:cubicBezTo>
                  <a:pt x="9726087" y="3737421"/>
                  <a:pt x="9784490" y="3722349"/>
                  <a:pt x="9842642" y="3718743"/>
                </a:cubicBezTo>
                <a:close/>
                <a:moveTo>
                  <a:pt x="0" y="0"/>
                </a:moveTo>
                <a:lnTo>
                  <a:pt x="12192000" y="0"/>
                </a:lnTo>
                <a:lnTo>
                  <a:pt x="12192000" y="3369891"/>
                </a:lnTo>
                <a:lnTo>
                  <a:pt x="12124015" y="3410713"/>
                </a:lnTo>
                <a:cubicBezTo>
                  <a:pt x="11792041" y="3581538"/>
                  <a:pt x="11443617" y="3577252"/>
                  <a:pt x="11077457" y="3501725"/>
                </a:cubicBezTo>
                <a:cubicBezTo>
                  <a:pt x="10679189" y="3419860"/>
                  <a:pt x="10271734" y="3358281"/>
                  <a:pt x="9867246" y="3351592"/>
                </a:cubicBezTo>
                <a:cubicBezTo>
                  <a:pt x="9492336" y="3345611"/>
                  <a:pt x="9239136" y="3626329"/>
                  <a:pt x="8994802" y="3878378"/>
                </a:cubicBezTo>
                <a:cubicBezTo>
                  <a:pt x="8385954" y="4506678"/>
                  <a:pt x="7695268" y="4690742"/>
                  <a:pt x="6994655" y="4335637"/>
                </a:cubicBezTo>
                <a:cubicBezTo>
                  <a:pt x="6722938" y="4197922"/>
                  <a:pt x="6494843" y="3948626"/>
                  <a:pt x="6287534" y="3714199"/>
                </a:cubicBezTo>
                <a:cubicBezTo>
                  <a:pt x="5731733" y="3085491"/>
                  <a:pt x="5043559" y="3067499"/>
                  <a:pt x="4392596" y="3392344"/>
                </a:cubicBezTo>
                <a:cubicBezTo>
                  <a:pt x="3930423" y="3623867"/>
                  <a:pt x="3492022" y="3908604"/>
                  <a:pt x="3014500" y="4100222"/>
                </a:cubicBezTo>
                <a:cubicBezTo>
                  <a:pt x="1977820" y="4518409"/>
                  <a:pt x="973242" y="4499486"/>
                  <a:pt x="86414" y="3903305"/>
                </a:cubicBezTo>
                <a:lnTo>
                  <a:pt x="0" y="3840566"/>
                </a:lnTo>
                <a:close/>
              </a:path>
            </a:pathLst>
          </a:custGeom>
        </p:spPr>
      </p:pic>
      <p:sp>
        <p:nvSpPr>
          <p:cNvPr id="5" name="CasellaDiTesto 4">
            <a:extLst>
              <a:ext uri="{FF2B5EF4-FFF2-40B4-BE49-F238E27FC236}">
                <a16:creationId xmlns:a16="http://schemas.microsoft.com/office/drawing/2014/main" id="{0E254C1C-6D28-F8F4-1A7A-B100FBD102E8}"/>
              </a:ext>
            </a:extLst>
          </p:cNvPr>
          <p:cNvSpPr txBox="1"/>
          <p:nvPr/>
        </p:nvSpPr>
        <p:spPr>
          <a:xfrm>
            <a:off x="9040175" y="6657945"/>
            <a:ext cx="3151825"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a:t>
            </a:r>
            <a:r>
              <a:rPr lang="en-US" sz="700">
                <a:solidFill>
                  <a:srgbClr val="FFFFFF"/>
                </a:solidFill>
              </a:rPr>
              <a:t>.</a:t>
            </a:r>
          </a:p>
        </p:txBody>
      </p:sp>
    </p:spTree>
    <p:extLst>
      <p:ext uri="{BB962C8B-B14F-4D97-AF65-F5344CB8AC3E}">
        <p14:creationId xmlns:p14="http://schemas.microsoft.com/office/powerpoint/2010/main" val="3962583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A0E5D65D-6EA4-C4A5-C356-673F42F9914B}"/>
              </a:ext>
            </a:extLst>
          </p:cNvPr>
          <p:cNvSpPr txBox="1"/>
          <p:nvPr/>
        </p:nvSpPr>
        <p:spPr>
          <a:xfrm>
            <a:off x="610197" y="2391995"/>
            <a:ext cx="5588281" cy="317478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110000"/>
              </a:lnSpc>
              <a:spcAft>
                <a:spcPts val="600"/>
              </a:spcAft>
              <a:buClr>
                <a:schemeClr val="accent5"/>
              </a:buClr>
            </a:pPr>
            <a:r>
              <a:rPr lang="en-US"/>
              <a:t>Anche quest’anno </a:t>
            </a:r>
            <a:r>
              <a:rPr lang="en-US" b="1"/>
              <a:t>Eurostat</a:t>
            </a:r>
            <a:r>
              <a:rPr lang="en-US"/>
              <a:t>, l’agenzia statistica ufficiale dell’Ue, ha misurato il </a:t>
            </a:r>
            <a:r>
              <a:rPr lang="en-US" b="1"/>
              <a:t>grado di felicità degli abitanti degli Stati membri</a:t>
            </a:r>
            <a:r>
              <a:rPr lang="en-US"/>
              <a:t>. Agli intervistati è stato chiesto di assegnare </a:t>
            </a:r>
            <a:r>
              <a:rPr lang="en-US" b="1"/>
              <a:t>un punteggio da 0</a:t>
            </a:r>
            <a:r>
              <a:rPr lang="en-US"/>
              <a:t> (molto insoddisfatto) </a:t>
            </a:r>
            <a:r>
              <a:rPr lang="en-US" b="1"/>
              <a:t>a 10 </a:t>
            </a:r>
            <a:r>
              <a:rPr lang="en-US"/>
              <a:t>(molto soddisfatto), ai propri Paesi di appartenenza chiedendo inoltre quanto fossero ottimisti riguardo al futuro.</a:t>
            </a:r>
          </a:p>
        </p:txBody>
      </p:sp>
      <p:pic>
        <p:nvPicPr>
          <p:cNvPr id="3" name="Immagine 2" descr="Immagine che contiene cielo, bandiera, aria aperta, edificio&#10;&#10;Descrizione generata automaticamente">
            <a:extLst>
              <a:ext uri="{FF2B5EF4-FFF2-40B4-BE49-F238E27FC236}">
                <a16:creationId xmlns:a16="http://schemas.microsoft.com/office/drawing/2014/main" id="{2C537A95-D44C-0A81-1A41-95BF6AA765D7}"/>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6017" r="27429" b="-1"/>
          <a:stretch/>
        </p:blipFill>
        <p:spPr>
          <a:xfrm>
            <a:off x="6465346" y="1"/>
            <a:ext cx="5726654" cy="6857999"/>
          </a:xfrm>
          <a:custGeom>
            <a:avLst/>
            <a:gdLst/>
            <a:ahLst/>
            <a:cxnLst/>
            <a:rect l="l" t="t" r="r" b="b"/>
            <a:pathLst>
              <a:path w="5726654" h="6857999">
                <a:moveTo>
                  <a:pt x="615191" y="3536634"/>
                </a:moveTo>
                <a:cubicBezTo>
                  <a:pt x="896629" y="3536634"/>
                  <a:pt x="1124779" y="3764784"/>
                  <a:pt x="1124779" y="4046222"/>
                </a:cubicBezTo>
                <a:cubicBezTo>
                  <a:pt x="1124779" y="4327660"/>
                  <a:pt x="896629" y="4555810"/>
                  <a:pt x="615191" y="4555810"/>
                </a:cubicBezTo>
                <a:cubicBezTo>
                  <a:pt x="333753" y="4555810"/>
                  <a:pt x="105603" y="4327660"/>
                  <a:pt x="105603" y="4046222"/>
                </a:cubicBezTo>
                <a:cubicBezTo>
                  <a:pt x="105603" y="3764784"/>
                  <a:pt x="333753" y="3536634"/>
                  <a:pt x="615191" y="3536634"/>
                </a:cubicBezTo>
                <a:close/>
                <a:moveTo>
                  <a:pt x="1497781" y="0"/>
                </a:moveTo>
                <a:lnTo>
                  <a:pt x="5726654" y="0"/>
                </a:lnTo>
                <a:lnTo>
                  <a:pt x="5726654" y="6857999"/>
                </a:lnTo>
                <a:lnTo>
                  <a:pt x="311758" y="6857999"/>
                </a:lnTo>
                <a:lnTo>
                  <a:pt x="314131" y="6707669"/>
                </a:lnTo>
                <a:cubicBezTo>
                  <a:pt x="335133" y="6366408"/>
                  <a:pt x="433652" y="6019041"/>
                  <a:pt x="599703" y="5670857"/>
                </a:cubicBezTo>
                <a:cubicBezTo>
                  <a:pt x="770258" y="5311555"/>
                  <a:pt x="1010814" y="4986831"/>
                  <a:pt x="1211434" y="4641254"/>
                </a:cubicBezTo>
                <a:cubicBezTo>
                  <a:pt x="1493037" y="4154455"/>
                  <a:pt x="1511836" y="3622743"/>
                  <a:pt x="1053042" y="3164268"/>
                </a:cubicBezTo>
                <a:cubicBezTo>
                  <a:pt x="881978" y="2993263"/>
                  <a:pt x="700423" y="2805522"/>
                  <a:pt x="607049" y="2589404"/>
                </a:cubicBezTo>
                <a:cubicBezTo>
                  <a:pt x="366280" y="2032157"/>
                  <a:pt x="541126" y="1508060"/>
                  <a:pt x="1054916" y="1068098"/>
                </a:cubicBezTo>
                <a:cubicBezTo>
                  <a:pt x="1261028" y="891534"/>
                  <a:pt x="1489689" y="709487"/>
                  <a:pt x="1502878" y="419994"/>
                </a:cubicBezTo>
                <a:cubicBezTo>
                  <a:pt x="1506390" y="341909"/>
                  <a:pt x="1507263" y="263519"/>
                  <a:pt x="1505905" y="184995"/>
                </a:cubicBezTo>
                <a:close/>
                <a:moveTo>
                  <a:pt x="14544" y="0"/>
                </a:moveTo>
                <a:lnTo>
                  <a:pt x="879353" y="0"/>
                </a:lnTo>
                <a:lnTo>
                  <a:pt x="892054" y="78051"/>
                </a:lnTo>
                <a:cubicBezTo>
                  <a:pt x="904493" y="285270"/>
                  <a:pt x="770272" y="479620"/>
                  <a:pt x="561941" y="535442"/>
                </a:cubicBezTo>
                <a:cubicBezTo>
                  <a:pt x="323847" y="599239"/>
                  <a:pt x="79117" y="457944"/>
                  <a:pt x="15320" y="219851"/>
                </a:cubicBezTo>
                <a:cubicBezTo>
                  <a:pt x="-630" y="160328"/>
                  <a:pt x="-3761" y="100390"/>
                  <a:pt x="4235" y="42968"/>
                </a:cubicBezTo>
                <a:close/>
              </a:path>
            </a:pathLst>
          </a:custGeom>
        </p:spPr>
      </p:pic>
      <p:sp>
        <p:nvSpPr>
          <p:cNvPr id="4" name="CasellaDiTesto 3">
            <a:extLst>
              <a:ext uri="{FF2B5EF4-FFF2-40B4-BE49-F238E27FC236}">
                <a16:creationId xmlns:a16="http://schemas.microsoft.com/office/drawing/2014/main" id="{33759B1A-879F-F87E-DE3E-17C01C0A15AA}"/>
              </a:ext>
            </a:extLst>
          </p:cNvPr>
          <p:cNvSpPr txBox="1"/>
          <p:nvPr/>
        </p:nvSpPr>
        <p:spPr>
          <a:xfrm>
            <a:off x="8897508" y="6657945"/>
            <a:ext cx="3294492"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BY-SA</a:t>
            </a:r>
            <a:r>
              <a:rPr lang="en-US" sz="700">
                <a:solidFill>
                  <a:srgbClr val="FFFFFF"/>
                </a:solidFill>
              </a:rPr>
              <a:t>.</a:t>
            </a:r>
          </a:p>
        </p:txBody>
      </p:sp>
    </p:spTree>
    <p:extLst>
      <p:ext uri="{BB962C8B-B14F-4D97-AF65-F5344CB8AC3E}">
        <p14:creationId xmlns:p14="http://schemas.microsoft.com/office/powerpoint/2010/main" val="2945569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32A05C7B-3FCC-B64B-433A-7CA440C2AE86}"/>
              </a:ext>
            </a:extLst>
          </p:cNvPr>
          <p:cNvSpPr txBox="1"/>
          <p:nvPr/>
        </p:nvSpPr>
        <p:spPr>
          <a:xfrm>
            <a:off x="610197" y="2391995"/>
            <a:ext cx="5588281" cy="317478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Aft>
                <a:spcPts val="600"/>
              </a:spcAft>
              <a:buClr>
                <a:schemeClr val="accent5"/>
              </a:buClr>
            </a:pPr>
            <a:r>
              <a:rPr lang="en-US" sz="1700" b="1"/>
              <a:t>Qual è il Paese più felice in Europa nel 2023?</a:t>
            </a:r>
          </a:p>
          <a:p>
            <a:pPr>
              <a:spcAft>
                <a:spcPts val="600"/>
              </a:spcAft>
              <a:buClr>
                <a:schemeClr val="accent5"/>
              </a:buClr>
            </a:pPr>
            <a:r>
              <a:rPr lang="en-US" sz="1700"/>
              <a:t>In cima alla classifica dei Paesi più felici di quest’anno figurano </a:t>
            </a:r>
            <a:r>
              <a:rPr lang="en-US" sz="1700" b="1"/>
              <a:t>Austria </a:t>
            </a:r>
            <a:r>
              <a:rPr lang="en-US" sz="1700"/>
              <a:t>(con il punteggio di 7,9), </a:t>
            </a:r>
            <a:r>
              <a:rPr lang="en-US" sz="1700" b="1"/>
              <a:t>Finlandia, Polonia e Romania</a:t>
            </a:r>
            <a:r>
              <a:rPr lang="en-US" sz="1700"/>
              <a:t> (tutte a 7,7). I dati suggeriscono che alcuni Paesi che in precedenza erano stati associati a “bassi livelli di reddito”, tra cui Romania e Polonia, si sono classificati tra quelli con i più alti livelli di soddisfazione. Un elemento di non poco conto secondo il rapporto e che rappresenta la “complessità della relazione tra benessere soggettivo e benessere economico”.</a:t>
            </a:r>
          </a:p>
        </p:txBody>
      </p:sp>
      <p:pic>
        <p:nvPicPr>
          <p:cNvPr id="2" name="Immagine 1" descr="Immagine che contiene bandiera, Carminio, Bandiera degli Stati Uniti&#10;&#10;Descrizione generata automaticamente">
            <a:extLst>
              <a:ext uri="{FF2B5EF4-FFF2-40B4-BE49-F238E27FC236}">
                <a16:creationId xmlns:a16="http://schemas.microsoft.com/office/drawing/2014/main" id="{1623D6EA-F19C-394B-750B-D9197EAC17D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6527" r="26502"/>
          <a:stretch/>
        </p:blipFill>
        <p:spPr>
          <a:xfrm>
            <a:off x="6465346" y="1"/>
            <a:ext cx="5726654" cy="6857999"/>
          </a:xfrm>
          <a:custGeom>
            <a:avLst/>
            <a:gdLst/>
            <a:ahLst/>
            <a:cxnLst/>
            <a:rect l="l" t="t" r="r" b="b"/>
            <a:pathLst>
              <a:path w="5726654" h="6857999">
                <a:moveTo>
                  <a:pt x="615191" y="3536634"/>
                </a:moveTo>
                <a:cubicBezTo>
                  <a:pt x="896629" y="3536634"/>
                  <a:pt x="1124779" y="3764784"/>
                  <a:pt x="1124779" y="4046222"/>
                </a:cubicBezTo>
                <a:cubicBezTo>
                  <a:pt x="1124779" y="4327660"/>
                  <a:pt x="896629" y="4555810"/>
                  <a:pt x="615191" y="4555810"/>
                </a:cubicBezTo>
                <a:cubicBezTo>
                  <a:pt x="333753" y="4555810"/>
                  <a:pt x="105603" y="4327660"/>
                  <a:pt x="105603" y="4046222"/>
                </a:cubicBezTo>
                <a:cubicBezTo>
                  <a:pt x="105603" y="3764784"/>
                  <a:pt x="333753" y="3536634"/>
                  <a:pt x="615191" y="3536634"/>
                </a:cubicBezTo>
                <a:close/>
                <a:moveTo>
                  <a:pt x="1497781" y="0"/>
                </a:moveTo>
                <a:lnTo>
                  <a:pt x="5726654" y="0"/>
                </a:lnTo>
                <a:lnTo>
                  <a:pt x="5726654" y="6857999"/>
                </a:lnTo>
                <a:lnTo>
                  <a:pt x="311758" y="6857999"/>
                </a:lnTo>
                <a:lnTo>
                  <a:pt x="314131" y="6707669"/>
                </a:lnTo>
                <a:cubicBezTo>
                  <a:pt x="335133" y="6366408"/>
                  <a:pt x="433652" y="6019041"/>
                  <a:pt x="599703" y="5670857"/>
                </a:cubicBezTo>
                <a:cubicBezTo>
                  <a:pt x="770258" y="5311555"/>
                  <a:pt x="1010814" y="4986831"/>
                  <a:pt x="1211434" y="4641254"/>
                </a:cubicBezTo>
                <a:cubicBezTo>
                  <a:pt x="1493037" y="4154455"/>
                  <a:pt x="1511836" y="3622743"/>
                  <a:pt x="1053042" y="3164268"/>
                </a:cubicBezTo>
                <a:cubicBezTo>
                  <a:pt x="881978" y="2993263"/>
                  <a:pt x="700423" y="2805522"/>
                  <a:pt x="607049" y="2589404"/>
                </a:cubicBezTo>
                <a:cubicBezTo>
                  <a:pt x="366280" y="2032157"/>
                  <a:pt x="541126" y="1508060"/>
                  <a:pt x="1054916" y="1068098"/>
                </a:cubicBezTo>
                <a:cubicBezTo>
                  <a:pt x="1261028" y="891534"/>
                  <a:pt x="1489689" y="709487"/>
                  <a:pt x="1502878" y="419994"/>
                </a:cubicBezTo>
                <a:cubicBezTo>
                  <a:pt x="1506390" y="341909"/>
                  <a:pt x="1507263" y="263519"/>
                  <a:pt x="1505905" y="184995"/>
                </a:cubicBezTo>
                <a:close/>
                <a:moveTo>
                  <a:pt x="14544" y="0"/>
                </a:moveTo>
                <a:lnTo>
                  <a:pt x="879353" y="0"/>
                </a:lnTo>
                <a:lnTo>
                  <a:pt x="892054" y="78051"/>
                </a:lnTo>
                <a:cubicBezTo>
                  <a:pt x="904493" y="285270"/>
                  <a:pt x="770272" y="479620"/>
                  <a:pt x="561941" y="535442"/>
                </a:cubicBezTo>
                <a:cubicBezTo>
                  <a:pt x="323847" y="599239"/>
                  <a:pt x="79117" y="457944"/>
                  <a:pt x="15320" y="219851"/>
                </a:cubicBezTo>
                <a:cubicBezTo>
                  <a:pt x="-630" y="160328"/>
                  <a:pt x="-3761" y="100390"/>
                  <a:pt x="4235" y="42968"/>
                </a:cubicBezTo>
                <a:close/>
              </a:path>
            </a:pathLst>
          </a:custGeom>
        </p:spPr>
      </p:pic>
      <p:sp>
        <p:nvSpPr>
          <p:cNvPr id="3" name="CasellaDiTesto 2">
            <a:extLst>
              <a:ext uri="{FF2B5EF4-FFF2-40B4-BE49-F238E27FC236}">
                <a16:creationId xmlns:a16="http://schemas.microsoft.com/office/drawing/2014/main" id="{942B6D6B-24C0-EA6B-C0BC-90CD6812ED79}"/>
              </a:ext>
            </a:extLst>
          </p:cNvPr>
          <p:cNvSpPr txBox="1"/>
          <p:nvPr/>
        </p:nvSpPr>
        <p:spPr>
          <a:xfrm>
            <a:off x="8713163" y="6657945"/>
            <a:ext cx="3478837"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BY-NC-ND</a:t>
            </a:r>
            <a:r>
              <a:rPr lang="en-US" sz="700">
                <a:solidFill>
                  <a:srgbClr val="FFFFFF"/>
                </a:solidFill>
              </a:rPr>
              <a:t>.</a:t>
            </a:r>
          </a:p>
        </p:txBody>
      </p:sp>
    </p:spTree>
    <p:extLst>
      <p:ext uri="{BB962C8B-B14F-4D97-AF65-F5344CB8AC3E}">
        <p14:creationId xmlns:p14="http://schemas.microsoft.com/office/powerpoint/2010/main" val="105576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D051A67-1E01-0CD6-3D86-28CCE1904DEF}"/>
              </a:ext>
            </a:extLst>
          </p:cNvPr>
          <p:cNvSpPr txBox="1"/>
          <p:nvPr/>
        </p:nvSpPr>
        <p:spPr>
          <a:xfrm>
            <a:off x="610197" y="2391995"/>
            <a:ext cx="5588281" cy="317478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Aft>
                <a:spcPts val="600"/>
              </a:spcAft>
              <a:buClr>
                <a:schemeClr val="accent5"/>
              </a:buClr>
            </a:pPr>
            <a:r>
              <a:rPr lang="en-US" sz="1500" b="1"/>
              <a:t>Colpo di scena in fondo alla classifica</a:t>
            </a:r>
            <a:endParaRPr lang="en-US" sz="1500"/>
          </a:p>
          <a:p>
            <a:pPr>
              <a:spcAft>
                <a:spcPts val="600"/>
              </a:spcAft>
              <a:buClr>
                <a:schemeClr val="accent5"/>
              </a:buClr>
            </a:pPr>
            <a:r>
              <a:rPr lang="en-US" sz="1500"/>
              <a:t>I livelli più bassi di soddisfazione sono quelli riportati dai cittadini di </a:t>
            </a:r>
            <a:r>
              <a:rPr lang="en-US" sz="1500" b="1"/>
              <a:t>Bulgaria </a:t>
            </a:r>
            <a:r>
              <a:rPr lang="en-US" sz="1500"/>
              <a:t>(5,6), </a:t>
            </a:r>
            <a:r>
              <a:rPr lang="en-US" sz="1500" b="1"/>
              <a:t>Germania </a:t>
            </a:r>
            <a:r>
              <a:rPr lang="en-US" sz="1500"/>
              <a:t>(a sorpresa con un punteggio di 6,5) e </a:t>
            </a:r>
            <a:r>
              <a:rPr lang="en-US" sz="1500" b="1"/>
              <a:t>Grecia </a:t>
            </a:r>
            <a:r>
              <a:rPr lang="en-US" sz="1500"/>
              <a:t>(6,7). Sebbene la statistica in questione non spieghi perché le persone siano meno felici rispetto all’anno precedente, la classifica di Eurostat evidenzia un calo dell’umore collettivo tedesco, che rispecchia le attuali difficoltà economiche. Ma non solo. Perché da un recente sondaggio del </a:t>
            </a:r>
            <a:r>
              <a:rPr lang="en-US" sz="1500" i="1"/>
              <a:t>Rheingold Institute </a:t>
            </a:r>
            <a:r>
              <a:rPr lang="en-US" sz="1500"/>
              <a:t>di Colonia è emerso che le persone “sopraffatte dall’ansia” rappresentano il 20% in Germania, dove un altro 9% è considerato “disinteressato e chiuso in se stesso”.</a:t>
            </a:r>
          </a:p>
          <a:p>
            <a:pPr>
              <a:spcAft>
                <a:spcPts val="600"/>
              </a:spcAft>
              <a:buClr>
                <a:schemeClr val="accent5"/>
              </a:buClr>
            </a:pPr>
            <a:endParaRPr lang="en-US" sz="1500"/>
          </a:p>
        </p:txBody>
      </p:sp>
      <p:pic>
        <p:nvPicPr>
          <p:cNvPr id="2" name="Immagine 1" descr="breaking point, euro flag, european union, brexit, abyss, europe, eu ...">
            <a:extLst>
              <a:ext uri="{FF2B5EF4-FFF2-40B4-BE49-F238E27FC236}">
                <a16:creationId xmlns:a16="http://schemas.microsoft.com/office/drawing/2014/main" id="{83F2DEBC-0917-A1D9-F664-33CE84FFB748}"/>
              </a:ext>
            </a:extLst>
          </p:cNvPr>
          <p:cNvPicPr>
            <a:picLocks noChangeAspect="1"/>
          </p:cNvPicPr>
          <p:nvPr/>
        </p:nvPicPr>
        <p:blipFill rotWithShape="1">
          <a:blip r:embed="rId2"/>
          <a:srcRect l="23427" r="24383"/>
          <a:stretch/>
        </p:blipFill>
        <p:spPr>
          <a:xfrm>
            <a:off x="8475785" y="2294792"/>
            <a:ext cx="3716214" cy="2347546"/>
          </a:xfrm>
          <a:custGeom>
            <a:avLst/>
            <a:gdLst/>
            <a:ahLst/>
            <a:cxnLst/>
            <a:rect l="l" t="t" r="r" b="b"/>
            <a:pathLst>
              <a:path w="5726654" h="6857999">
                <a:moveTo>
                  <a:pt x="615191" y="3536634"/>
                </a:moveTo>
                <a:cubicBezTo>
                  <a:pt x="896629" y="3536634"/>
                  <a:pt x="1124779" y="3764784"/>
                  <a:pt x="1124779" y="4046222"/>
                </a:cubicBezTo>
                <a:cubicBezTo>
                  <a:pt x="1124779" y="4327660"/>
                  <a:pt x="896629" y="4555810"/>
                  <a:pt x="615191" y="4555810"/>
                </a:cubicBezTo>
                <a:cubicBezTo>
                  <a:pt x="333753" y="4555810"/>
                  <a:pt x="105603" y="4327660"/>
                  <a:pt x="105603" y="4046222"/>
                </a:cubicBezTo>
                <a:cubicBezTo>
                  <a:pt x="105603" y="3764784"/>
                  <a:pt x="333753" y="3536634"/>
                  <a:pt x="615191" y="3536634"/>
                </a:cubicBezTo>
                <a:close/>
                <a:moveTo>
                  <a:pt x="1497781" y="0"/>
                </a:moveTo>
                <a:lnTo>
                  <a:pt x="5726654" y="0"/>
                </a:lnTo>
                <a:lnTo>
                  <a:pt x="5726654" y="6857999"/>
                </a:lnTo>
                <a:lnTo>
                  <a:pt x="311758" y="6857999"/>
                </a:lnTo>
                <a:lnTo>
                  <a:pt x="314131" y="6707669"/>
                </a:lnTo>
                <a:cubicBezTo>
                  <a:pt x="335133" y="6366408"/>
                  <a:pt x="433652" y="6019041"/>
                  <a:pt x="599703" y="5670857"/>
                </a:cubicBezTo>
                <a:cubicBezTo>
                  <a:pt x="770258" y="5311555"/>
                  <a:pt x="1010814" y="4986831"/>
                  <a:pt x="1211434" y="4641254"/>
                </a:cubicBezTo>
                <a:cubicBezTo>
                  <a:pt x="1493037" y="4154455"/>
                  <a:pt x="1511836" y="3622743"/>
                  <a:pt x="1053042" y="3164268"/>
                </a:cubicBezTo>
                <a:cubicBezTo>
                  <a:pt x="881978" y="2993263"/>
                  <a:pt x="700423" y="2805522"/>
                  <a:pt x="607049" y="2589404"/>
                </a:cubicBezTo>
                <a:cubicBezTo>
                  <a:pt x="366280" y="2032157"/>
                  <a:pt x="541126" y="1508060"/>
                  <a:pt x="1054916" y="1068098"/>
                </a:cubicBezTo>
                <a:cubicBezTo>
                  <a:pt x="1261028" y="891534"/>
                  <a:pt x="1489689" y="709487"/>
                  <a:pt x="1502878" y="419994"/>
                </a:cubicBezTo>
                <a:cubicBezTo>
                  <a:pt x="1506390" y="341909"/>
                  <a:pt x="1507263" y="263519"/>
                  <a:pt x="1505905" y="184995"/>
                </a:cubicBezTo>
                <a:close/>
                <a:moveTo>
                  <a:pt x="14544" y="0"/>
                </a:moveTo>
                <a:lnTo>
                  <a:pt x="879353" y="0"/>
                </a:lnTo>
                <a:lnTo>
                  <a:pt x="892054" y="78051"/>
                </a:lnTo>
                <a:cubicBezTo>
                  <a:pt x="904493" y="285270"/>
                  <a:pt x="770272" y="479620"/>
                  <a:pt x="561941" y="535442"/>
                </a:cubicBezTo>
                <a:cubicBezTo>
                  <a:pt x="323847" y="599239"/>
                  <a:pt x="79117" y="457944"/>
                  <a:pt x="15320" y="219851"/>
                </a:cubicBezTo>
                <a:cubicBezTo>
                  <a:pt x="-630" y="160328"/>
                  <a:pt x="-3761" y="100390"/>
                  <a:pt x="4235" y="42968"/>
                </a:cubicBezTo>
                <a:close/>
              </a:path>
            </a:pathLst>
          </a:custGeom>
        </p:spPr>
      </p:pic>
    </p:spTree>
    <p:extLst>
      <p:ext uri="{BB962C8B-B14F-4D97-AF65-F5344CB8AC3E}">
        <p14:creationId xmlns:p14="http://schemas.microsoft.com/office/powerpoint/2010/main" val="1583464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3983505-4461-C414-6839-719193FA525D}"/>
              </a:ext>
            </a:extLst>
          </p:cNvPr>
          <p:cNvSpPr txBox="1"/>
          <p:nvPr/>
        </p:nvSpPr>
        <p:spPr>
          <a:xfrm>
            <a:off x="610198" y="2391995"/>
            <a:ext cx="5355276" cy="317478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600"/>
              </a:spcAft>
              <a:buClr>
                <a:schemeClr val="accent5"/>
              </a:buClr>
            </a:pPr>
            <a:r>
              <a:rPr lang="en-US" sz="1400" b="1" dirty="0"/>
              <a:t>Quali </a:t>
            </a:r>
            <a:r>
              <a:rPr lang="en-US" sz="1400" b="1" err="1"/>
              <a:t>fattori</a:t>
            </a:r>
            <a:r>
              <a:rPr lang="en-US" sz="1400" b="1" dirty="0"/>
              <a:t> </a:t>
            </a:r>
            <a:r>
              <a:rPr lang="en-US" sz="1400" b="1" err="1"/>
              <a:t>influenzano</a:t>
            </a:r>
            <a:r>
              <a:rPr lang="en-US" sz="1400" b="1" dirty="0"/>
              <a:t> la </a:t>
            </a:r>
            <a:r>
              <a:rPr lang="en-US" sz="1400" b="1" err="1"/>
              <a:t>felicità</a:t>
            </a:r>
            <a:r>
              <a:rPr lang="en-US" sz="1400" b="1" dirty="0"/>
              <a:t>?</a:t>
            </a:r>
            <a:endParaRPr lang="en-US" sz="1400" dirty="0"/>
          </a:p>
          <a:p>
            <a:pPr>
              <a:spcAft>
                <a:spcPts val="600"/>
              </a:spcAft>
              <a:buClr>
                <a:schemeClr val="accent5"/>
              </a:buClr>
            </a:pPr>
            <a:r>
              <a:rPr lang="en-US" sz="1400" b="1" err="1"/>
              <a:t>Età</a:t>
            </a:r>
            <a:r>
              <a:rPr lang="en-US" sz="1400" b="1" dirty="0"/>
              <a:t>, </a:t>
            </a:r>
            <a:r>
              <a:rPr lang="en-US" sz="1400" b="1" err="1"/>
              <a:t>livello</a:t>
            </a:r>
            <a:r>
              <a:rPr lang="en-US" sz="1400" b="1" dirty="0"/>
              <a:t> di </a:t>
            </a:r>
            <a:r>
              <a:rPr lang="en-US" sz="1400" b="1" err="1"/>
              <a:t>istruzione</a:t>
            </a:r>
            <a:r>
              <a:rPr lang="en-US" sz="1400" b="1" dirty="0"/>
              <a:t>, </a:t>
            </a:r>
            <a:r>
              <a:rPr lang="en-US" sz="1400" b="1" err="1"/>
              <a:t>situazione</a:t>
            </a:r>
            <a:r>
              <a:rPr lang="en-US" sz="1400" b="1" dirty="0"/>
              <a:t> </a:t>
            </a:r>
            <a:r>
              <a:rPr lang="en-US" sz="1400" b="1" err="1"/>
              <a:t>familiare</a:t>
            </a:r>
            <a:r>
              <a:rPr lang="en-US" sz="1400" b="1" dirty="0"/>
              <a:t> e </a:t>
            </a:r>
            <a:r>
              <a:rPr lang="en-US" sz="1400" b="1" err="1"/>
              <a:t>finanziaria</a:t>
            </a:r>
            <a:r>
              <a:rPr lang="en-US" sz="1400" dirty="0"/>
              <a:t>, </a:t>
            </a:r>
            <a:r>
              <a:rPr lang="en-US" sz="1400" err="1"/>
              <a:t>sono</a:t>
            </a:r>
            <a:r>
              <a:rPr lang="en-US" sz="1400" dirty="0"/>
              <a:t> tutti </a:t>
            </a:r>
            <a:r>
              <a:rPr lang="en-US" sz="1400" err="1"/>
              <a:t>fattori</a:t>
            </a:r>
            <a:r>
              <a:rPr lang="en-US" sz="1400" dirty="0"/>
              <a:t> </a:t>
            </a:r>
            <a:r>
              <a:rPr lang="en-US" sz="1400" err="1"/>
              <a:t>che</a:t>
            </a:r>
            <a:r>
              <a:rPr lang="en-US" sz="1400" dirty="0"/>
              <a:t> </a:t>
            </a:r>
            <a:r>
              <a:rPr lang="en-US" sz="1400" err="1"/>
              <a:t>influenzano</a:t>
            </a:r>
            <a:r>
              <a:rPr lang="en-US" sz="1400" dirty="0"/>
              <a:t> </a:t>
            </a:r>
            <a:r>
              <a:rPr lang="en-US" sz="1400" err="1"/>
              <a:t>i</a:t>
            </a:r>
            <a:r>
              <a:rPr lang="en-US" sz="1400" dirty="0"/>
              <a:t> </a:t>
            </a:r>
            <a:r>
              <a:rPr lang="en-US" sz="1400" err="1"/>
              <a:t>giudizi</a:t>
            </a:r>
            <a:r>
              <a:rPr lang="en-US" sz="1400" dirty="0"/>
              <a:t> </a:t>
            </a:r>
            <a:r>
              <a:rPr lang="en-US" sz="1400" err="1"/>
              <a:t>sulla</a:t>
            </a:r>
            <a:r>
              <a:rPr lang="en-US" sz="1400" dirty="0"/>
              <a:t> </a:t>
            </a:r>
            <a:r>
              <a:rPr lang="en-US" sz="1400" err="1"/>
              <a:t>felicità</a:t>
            </a:r>
            <a:r>
              <a:rPr lang="en-US" sz="1400" dirty="0"/>
              <a:t>, con </a:t>
            </a:r>
            <a:r>
              <a:rPr lang="en-US" sz="1400" err="1"/>
              <a:t>i</a:t>
            </a:r>
            <a:r>
              <a:rPr lang="en-US" sz="1400" dirty="0"/>
              <a:t> </a:t>
            </a:r>
            <a:r>
              <a:rPr lang="en-US" sz="1400" err="1"/>
              <a:t>giovani</a:t>
            </a:r>
            <a:r>
              <a:rPr lang="en-US" sz="1400" dirty="0"/>
              <a:t> di </a:t>
            </a:r>
            <a:r>
              <a:rPr lang="en-US" sz="1400" err="1"/>
              <a:t>età</a:t>
            </a:r>
            <a:r>
              <a:rPr lang="en-US" sz="1400" dirty="0"/>
              <a:t> </a:t>
            </a:r>
            <a:r>
              <a:rPr lang="en-US" sz="1400" err="1"/>
              <a:t>compresa</a:t>
            </a:r>
            <a:r>
              <a:rPr lang="en-US" sz="1400" dirty="0"/>
              <a:t> </a:t>
            </a:r>
            <a:r>
              <a:rPr lang="en-US" sz="1400" err="1"/>
              <a:t>tra</a:t>
            </a:r>
            <a:r>
              <a:rPr lang="en-US" sz="1400" dirty="0"/>
              <a:t> 16 e 29 anni </a:t>
            </a:r>
            <a:r>
              <a:rPr lang="en-US" sz="1400" err="1"/>
              <a:t>che</a:t>
            </a:r>
            <a:r>
              <a:rPr lang="en-US" sz="1400" dirty="0"/>
              <a:t> </a:t>
            </a:r>
            <a:r>
              <a:rPr lang="en-US" sz="1400" err="1"/>
              <a:t>dimostrano</a:t>
            </a:r>
            <a:r>
              <a:rPr lang="en-US" sz="1400" dirty="0"/>
              <a:t> </a:t>
            </a:r>
            <a:r>
              <a:rPr lang="en-US" sz="1400" err="1"/>
              <a:t>una</a:t>
            </a:r>
            <a:r>
              <a:rPr lang="en-US" sz="1400" dirty="0"/>
              <a:t> </a:t>
            </a:r>
            <a:r>
              <a:rPr lang="en-US" sz="1400" err="1"/>
              <a:t>maggiore</a:t>
            </a:r>
            <a:r>
              <a:rPr lang="en-US" sz="1400" dirty="0"/>
              <a:t> </a:t>
            </a:r>
            <a:r>
              <a:rPr lang="en-US" sz="1400" err="1"/>
              <a:t>soddisfazione</a:t>
            </a:r>
            <a:r>
              <a:rPr lang="en-US" sz="1400" dirty="0"/>
              <a:t> di vita rispetto </a:t>
            </a:r>
            <a:r>
              <a:rPr lang="en-US" sz="1400" err="1"/>
              <a:t>agli</a:t>
            </a:r>
            <a:r>
              <a:rPr lang="en-US" sz="1400" dirty="0"/>
              <a:t> over 65.</a:t>
            </a:r>
          </a:p>
          <a:p>
            <a:pPr>
              <a:spcAft>
                <a:spcPts val="600"/>
              </a:spcAft>
              <a:buClr>
                <a:schemeClr val="accent5"/>
              </a:buClr>
            </a:pPr>
            <a:r>
              <a:rPr lang="en-US" sz="1400" dirty="0"/>
              <a:t>Solo in </a:t>
            </a:r>
            <a:r>
              <a:rPr lang="en-US" sz="1400" err="1"/>
              <a:t>Danimarca</a:t>
            </a:r>
            <a:r>
              <a:rPr lang="en-US" sz="1400" dirty="0"/>
              <a:t>, </a:t>
            </a:r>
            <a:r>
              <a:rPr lang="en-US" sz="1400" err="1"/>
              <a:t>Svezia</a:t>
            </a:r>
            <a:r>
              <a:rPr lang="en-US" sz="1400" dirty="0"/>
              <a:t>, Irlanda, </a:t>
            </a:r>
            <a:r>
              <a:rPr lang="en-US" sz="1400" err="1"/>
              <a:t>Paesi</a:t>
            </a:r>
            <a:r>
              <a:rPr lang="en-US" sz="1400" dirty="0"/>
              <a:t> Bassi, </a:t>
            </a:r>
            <a:r>
              <a:rPr lang="en-US" sz="1400" err="1"/>
              <a:t>Lussemburgo</a:t>
            </a:r>
            <a:r>
              <a:rPr lang="en-US" sz="1400" dirty="0"/>
              <a:t> e </a:t>
            </a:r>
            <a:r>
              <a:rPr lang="en-US" sz="1400" u="sng" dirty="0">
                <a:hlinkClick r:id="rId2"/>
              </a:rPr>
              <a:t>Finlandia</a:t>
            </a:r>
            <a:r>
              <a:rPr lang="en-US" sz="1400" dirty="0"/>
              <a:t> </a:t>
            </a:r>
            <a:r>
              <a:rPr lang="en-US" sz="1400" err="1"/>
              <a:t>si</a:t>
            </a:r>
            <a:r>
              <a:rPr lang="en-US" sz="1400" dirty="0"/>
              <a:t> </a:t>
            </a:r>
            <a:r>
              <a:rPr lang="en-US" sz="1400" err="1"/>
              <a:t>verifica</a:t>
            </a:r>
            <a:r>
              <a:rPr lang="en-US" sz="1400" dirty="0"/>
              <a:t> il </a:t>
            </a:r>
            <a:r>
              <a:rPr lang="en-US" sz="1400" err="1"/>
              <a:t>contrario</a:t>
            </a:r>
            <a:r>
              <a:rPr lang="en-US" sz="1400" dirty="0"/>
              <a:t>. Qui la </a:t>
            </a:r>
            <a:r>
              <a:rPr lang="en-US" sz="1400" err="1"/>
              <a:t>sicurezza</a:t>
            </a:r>
            <a:r>
              <a:rPr lang="en-US" sz="1400" dirty="0"/>
              <a:t> </a:t>
            </a:r>
            <a:r>
              <a:rPr lang="en-US" sz="1400" err="1"/>
              <a:t>finanziaria</a:t>
            </a:r>
            <a:r>
              <a:rPr lang="en-US" sz="1400" dirty="0"/>
              <a:t> ha un </a:t>
            </a:r>
            <a:r>
              <a:rPr lang="en-US" sz="1400" err="1"/>
              <a:t>certo</a:t>
            </a:r>
            <a:r>
              <a:rPr lang="en-US" sz="1400" dirty="0"/>
              <a:t> </a:t>
            </a:r>
            <a:r>
              <a:rPr lang="en-US" sz="1400" err="1"/>
              <a:t>effetto</a:t>
            </a:r>
            <a:r>
              <a:rPr lang="en-US" sz="1400" dirty="0"/>
              <a:t> sui </a:t>
            </a:r>
            <a:r>
              <a:rPr lang="en-US" sz="1400" err="1"/>
              <a:t>dati</a:t>
            </a:r>
            <a:r>
              <a:rPr lang="en-US" sz="1400" dirty="0"/>
              <a:t> ma la </a:t>
            </a:r>
            <a:r>
              <a:rPr lang="en-US" sz="1400" err="1"/>
              <a:t>soddisfazione</a:t>
            </a:r>
            <a:r>
              <a:rPr lang="en-US" sz="1400" dirty="0"/>
              <a:t> </a:t>
            </a:r>
            <a:r>
              <a:rPr lang="en-US" sz="1400" err="1"/>
              <a:t>sembra</a:t>
            </a:r>
            <a:r>
              <a:rPr lang="en-US" sz="1400" dirty="0"/>
              <a:t> </a:t>
            </a:r>
            <a:r>
              <a:rPr lang="en-US" sz="1400" err="1"/>
              <a:t>dipendere</a:t>
            </a:r>
            <a:r>
              <a:rPr lang="en-US" sz="1400" dirty="0"/>
              <a:t> dal </a:t>
            </a:r>
            <a:r>
              <a:rPr lang="en-US" sz="1400" err="1"/>
              <a:t>livello</a:t>
            </a:r>
            <a:r>
              <a:rPr lang="en-US" sz="1400" dirty="0"/>
              <a:t> di </a:t>
            </a:r>
            <a:r>
              <a:rPr lang="en-US" sz="1400" b="1" err="1"/>
              <a:t>istruzione</a:t>
            </a:r>
            <a:r>
              <a:rPr lang="en-US" sz="1400" b="1" dirty="0"/>
              <a:t> </a:t>
            </a:r>
            <a:r>
              <a:rPr lang="en-US" sz="1400" b="1" err="1"/>
              <a:t>individuale</a:t>
            </a:r>
            <a:r>
              <a:rPr lang="en-US" sz="1400" dirty="0"/>
              <a:t>, </a:t>
            </a:r>
            <a:r>
              <a:rPr lang="en-US" sz="1400" err="1"/>
              <a:t>che</a:t>
            </a:r>
            <a:r>
              <a:rPr lang="en-US" sz="1400" dirty="0"/>
              <a:t> in </a:t>
            </a:r>
            <a:r>
              <a:rPr lang="en-US" sz="1400" err="1"/>
              <a:t>certa</a:t>
            </a:r>
            <a:r>
              <a:rPr lang="en-US" sz="1400" dirty="0"/>
              <a:t> </a:t>
            </a:r>
            <a:r>
              <a:rPr lang="en-US" sz="1400" err="1"/>
              <a:t>misura</a:t>
            </a:r>
            <a:r>
              <a:rPr lang="en-US" sz="1400" dirty="0"/>
              <a:t> </a:t>
            </a:r>
            <a:r>
              <a:rPr lang="en-US" sz="1400" err="1"/>
              <a:t>riflette</a:t>
            </a:r>
            <a:r>
              <a:rPr lang="en-US" sz="1400" dirty="0"/>
              <a:t> </a:t>
            </a:r>
            <a:r>
              <a:rPr lang="en-US" sz="1400" err="1"/>
              <a:t>i</a:t>
            </a:r>
            <a:r>
              <a:rPr lang="en-US" sz="1400" dirty="0"/>
              <a:t> </a:t>
            </a:r>
            <a:r>
              <a:rPr lang="en-US" sz="1400" err="1"/>
              <a:t>livelli</a:t>
            </a:r>
            <a:r>
              <a:rPr lang="en-US" sz="1400" dirty="0"/>
              <a:t> di </a:t>
            </a:r>
            <a:r>
              <a:rPr lang="en-US" sz="1400" err="1"/>
              <a:t>reddito</a:t>
            </a:r>
            <a:r>
              <a:rPr lang="en-US" sz="1400" dirty="0"/>
              <a:t>.</a:t>
            </a:r>
          </a:p>
          <a:p>
            <a:pPr>
              <a:spcAft>
                <a:spcPts val="600"/>
              </a:spcAft>
              <a:buClr>
                <a:schemeClr val="accent5"/>
              </a:buClr>
            </a:pPr>
            <a:r>
              <a:rPr lang="en-US" sz="1400" b="1" dirty="0"/>
              <a:t>In tutti </a:t>
            </a:r>
            <a:r>
              <a:rPr lang="en-US" sz="1400" b="1" err="1"/>
              <a:t>gli</a:t>
            </a:r>
            <a:r>
              <a:rPr lang="en-US" sz="1400" b="1" dirty="0"/>
              <a:t> Stati </a:t>
            </a:r>
            <a:r>
              <a:rPr lang="en-US" sz="1400" b="1" err="1"/>
              <a:t>membri</a:t>
            </a:r>
            <a:r>
              <a:rPr lang="en-US" sz="1400" b="1" dirty="0"/>
              <a:t>,</a:t>
            </a:r>
            <a:r>
              <a:rPr lang="en-US" sz="1400" dirty="0"/>
              <a:t> </a:t>
            </a:r>
            <a:r>
              <a:rPr lang="en-US" sz="1400" b="1" dirty="0"/>
              <a:t>la </a:t>
            </a:r>
            <a:r>
              <a:rPr lang="en-US" sz="1400" b="1" err="1"/>
              <a:t>soddisfazione</a:t>
            </a:r>
            <a:r>
              <a:rPr lang="en-US" sz="1400" b="1" dirty="0"/>
              <a:t> di vita è </a:t>
            </a:r>
            <a:r>
              <a:rPr lang="en-US" sz="1400" b="1" err="1"/>
              <a:t>aumentata</a:t>
            </a:r>
            <a:r>
              <a:rPr lang="en-US" sz="1400" b="1" dirty="0"/>
              <a:t> </a:t>
            </a:r>
            <a:r>
              <a:rPr lang="en-US" sz="1400" b="1" err="1"/>
              <a:t>parallelamente</a:t>
            </a:r>
            <a:r>
              <a:rPr lang="en-US" sz="1400" b="1" dirty="0"/>
              <a:t> al </a:t>
            </a:r>
            <a:r>
              <a:rPr lang="en-US" sz="1400" b="1" err="1"/>
              <a:t>livello</a:t>
            </a:r>
            <a:r>
              <a:rPr lang="en-US" sz="1400" b="1" dirty="0"/>
              <a:t> di </a:t>
            </a:r>
            <a:r>
              <a:rPr lang="en-US" sz="1400" b="1" err="1"/>
              <a:t>istruzione</a:t>
            </a:r>
            <a:r>
              <a:rPr lang="en-US" sz="1400" dirty="0"/>
              <a:t>. </a:t>
            </a:r>
            <a:r>
              <a:rPr lang="en-US" sz="1400" err="1"/>
              <a:t>L’evoluzione</a:t>
            </a:r>
            <a:r>
              <a:rPr lang="en-US" sz="1400" dirty="0"/>
              <a:t> </a:t>
            </a:r>
            <a:r>
              <a:rPr lang="en-US" sz="1400" err="1"/>
              <a:t>più</a:t>
            </a:r>
            <a:r>
              <a:rPr lang="en-US" sz="1400" dirty="0"/>
              <a:t> </a:t>
            </a:r>
            <a:r>
              <a:rPr lang="en-US" sz="1400" err="1"/>
              <a:t>importante</a:t>
            </a:r>
            <a:r>
              <a:rPr lang="en-US" sz="1400" dirty="0"/>
              <a:t> è </a:t>
            </a:r>
            <a:r>
              <a:rPr lang="en-US" sz="1400" err="1"/>
              <a:t>stata</a:t>
            </a:r>
            <a:r>
              <a:rPr lang="en-US" sz="1400" dirty="0"/>
              <a:t> </a:t>
            </a:r>
            <a:r>
              <a:rPr lang="en-US" sz="1400" err="1"/>
              <a:t>misurata</a:t>
            </a:r>
            <a:r>
              <a:rPr lang="en-US" sz="1400" dirty="0"/>
              <a:t> in </a:t>
            </a:r>
            <a:r>
              <a:rPr lang="en-US" sz="1400" err="1"/>
              <a:t>Slovacchia</a:t>
            </a:r>
            <a:r>
              <a:rPr lang="en-US" sz="1400" dirty="0"/>
              <a:t>, con </a:t>
            </a:r>
            <a:r>
              <a:rPr lang="en-US" sz="1400" err="1"/>
              <a:t>una</a:t>
            </a:r>
            <a:r>
              <a:rPr lang="en-US" sz="1400" dirty="0"/>
              <a:t> </a:t>
            </a:r>
            <a:r>
              <a:rPr lang="en-US" sz="1400" err="1"/>
              <a:t>differenza</a:t>
            </a:r>
            <a:r>
              <a:rPr lang="en-US" sz="1400" dirty="0"/>
              <a:t> di circa 1,6 </a:t>
            </a:r>
            <a:r>
              <a:rPr lang="en-US" sz="1400" err="1"/>
              <a:t>punti</a:t>
            </a:r>
            <a:r>
              <a:rPr lang="en-US" sz="1400" dirty="0"/>
              <a:t> </a:t>
            </a:r>
            <a:r>
              <a:rPr lang="en-US" sz="1400" err="1"/>
              <a:t>tra</a:t>
            </a:r>
            <a:r>
              <a:rPr lang="en-US" sz="1400" dirty="0"/>
              <a:t> </a:t>
            </a:r>
            <a:r>
              <a:rPr lang="en-US" sz="1400" err="1"/>
              <a:t>coloro</a:t>
            </a:r>
            <a:r>
              <a:rPr lang="en-US" sz="1400" dirty="0"/>
              <a:t> </a:t>
            </a:r>
            <a:r>
              <a:rPr lang="en-US" sz="1400" err="1"/>
              <a:t>che</a:t>
            </a:r>
            <a:r>
              <a:rPr lang="en-US" sz="1400" dirty="0"/>
              <a:t> </a:t>
            </a:r>
            <a:r>
              <a:rPr lang="en-US" sz="1400" err="1"/>
              <a:t>avevano</a:t>
            </a:r>
            <a:r>
              <a:rPr lang="en-US" sz="1400" dirty="0"/>
              <a:t> </a:t>
            </a:r>
            <a:r>
              <a:rPr lang="en-US" sz="1400" err="1"/>
              <a:t>un’istruzione</a:t>
            </a:r>
            <a:r>
              <a:rPr lang="en-US" sz="1400" dirty="0"/>
              <a:t> </a:t>
            </a:r>
            <a:r>
              <a:rPr lang="en-US" sz="1400" err="1"/>
              <a:t>terziaria</a:t>
            </a:r>
            <a:r>
              <a:rPr lang="en-US" sz="1400" dirty="0"/>
              <a:t> e </a:t>
            </a:r>
            <a:r>
              <a:rPr lang="en-US" sz="1400" err="1"/>
              <a:t>quelli</a:t>
            </a:r>
            <a:r>
              <a:rPr lang="en-US" sz="1400" dirty="0"/>
              <a:t> con </a:t>
            </a:r>
            <a:r>
              <a:rPr lang="en-US" sz="1400" err="1"/>
              <a:t>un’istruzione</a:t>
            </a:r>
            <a:r>
              <a:rPr lang="en-US" sz="1400" dirty="0"/>
              <a:t> </a:t>
            </a:r>
            <a:r>
              <a:rPr lang="en-US" sz="1400" err="1"/>
              <a:t>primaria</a:t>
            </a:r>
            <a:r>
              <a:rPr lang="en-US" sz="1400" dirty="0"/>
              <a:t>.</a:t>
            </a:r>
          </a:p>
          <a:p>
            <a:pPr>
              <a:spcAft>
                <a:spcPts val="600"/>
              </a:spcAft>
              <a:buClr>
                <a:schemeClr val="accent5"/>
              </a:buClr>
            </a:pPr>
            <a:endParaRPr lang="en-US" sz="1400" dirty="0"/>
          </a:p>
        </p:txBody>
      </p:sp>
      <p:pic>
        <p:nvPicPr>
          <p:cNvPr id="2" name="Immagine 1" descr="Immagini Belle : costruzione, grattacielo, nazione, Francia, Europa ...">
            <a:extLst>
              <a:ext uri="{FF2B5EF4-FFF2-40B4-BE49-F238E27FC236}">
                <a16:creationId xmlns:a16="http://schemas.microsoft.com/office/drawing/2014/main" id="{995183D8-65F1-AFF5-0078-F92FA486129A}"/>
              </a:ext>
            </a:extLst>
          </p:cNvPr>
          <p:cNvPicPr>
            <a:picLocks noChangeAspect="1"/>
          </p:cNvPicPr>
          <p:nvPr/>
        </p:nvPicPr>
        <p:blipFill rotWithShape="1">
          <a:blip r:embed="rId3"/>
          <a:srcRect l="16275" r="16273" b="-2"/>
          <a:stretch/>
        </p:blipFill>
        <p:spPr>
          <a:xfrm>
            <a:off x="7675684" y="79133"/>
            <a:ext cx="4340469" cy="5002822"/>
          </a:xfrm>
          <a:custGeom>
            <a:avLst/>
            <a:gdLst/>
            <a:ahLst/>
            <a:cxnLst/>
            <a:rect l="l" t="t" r="r" b="b"/>
            <a:pathLst>
              <a:path w="5592502" h="6218525">
                <a:moveTo>
                  <a:pt x="2549391" y="5657612"/>
                </a:moveTo>
                <a:cubicBezTo>
                  <a:pt x="2568895" y="5660359"/>
                  <a:pt x="2588012" y="5665853"/>
                  <a:pt x="2606158" y="5674005"/>
                </a:cubicBezTo>
                <a:cubicBezTo>
                  <a:pt x="2690694" y="5711355"/>
                  <a:pt x="2743699" y="5803287"/>
                  <a:pt x="2734722" y="5897877"/>
                </a:cubicBezTo>
                <a:cubicBezTo>
                  <a:pt x="2720716" y="6045476"/>
                  <a:pt x="2578003" y="6136188"/>
                  <a:pt x="2445921" y="6086557"/>
                </a:cubicBezTo>
                <a:cubicBezTo>
                  <a:pt x="2352551" y="6051652"/>
                  <a:pt x="2293727" y="5951889"/>
                  <a:pt x="2306440" y="5850621"/>
                </a:cubicBezTo>
                <a:cubicBezTo>
                  <a:pt x="2319512" y="5745685"/>
                  <a:pt x="2398158" y="5671063"/>
                  <a:pt x="2490307" y="5657701"/>
                </a:cubicBezTo>
                <a:cubicBezTo>
                  <a:pt x="2509998" y="5654864"/>
                  <a:pt x="2529887" y="5654864"/>
                  <a:pt x="2549391" y="5657612"/>
                </a:cubicBezTo>
                <a:close/>
                <a:moveTo>
                  <a:pt x="708303" y="494981"/>
                </a:moveTo>
                <a:cubicBezTo>
                  <a:pt x="758766" y="498141"/>
                  <a:pt x="808381" y="509490"/>
                  <a:pt x="855181" y="528594"/>
                </a:cubicBezTo>
                <a:cubicBezTo>
                  <a:pt x="1052623" y="608676"/>
                  <a:pt x="1174866" y="823069"/>
                  <a:pt x="1146999" y="1039903"/>
                </a:cubicBezTo>
                <a:cubicBezTo>
                  <a:pt x="1106562" y="1357577"/>
                  <a:pt x="789750" y="1547407"/>
                  <a:pt x="502601" y="1427029"/>
                </a:cubicBezTo>
                <a:cubicBezTo>
                  <a:pt x="303292" y="1343573"/>
                  <a:pt x="183634" y="1123578"/>
                  <a:pt x="217535" y="904373"/>
                </a:cubicBezTo>
                <a:cubicBezTo>
                  <a:pt x="256894" y="649831"/>
                  <a:pt x="474662" y="481046"/>
                  <a:pt x="708303" y="494981"/>
                </a:cubicBezTo>
                <a:close/>
                <a:moveTo>
                  <a:pt x="2580518" y="186644"/>
                </a:moveTo>
                <a:cubicBezTo>
                  <a:pt x="2602438" y="187938"/>
                  <a:pt x="2623999" y="192821"/>
                  <a:pt x="2644369" y="201008"/>
                </a:cubicBezTo>
                <a:cubicBezTo>
                  <a:pt x="2730556" y="235843"/>
                  <a:pt x="2783562" y="328998"/>
                  <a:pt x="2771424" y="423660"/>
                </a:cubicBezTo>
                <a:cubicBezTo>
                  <a:pt x="2753683" y="561920"/>
                  <a:pt x="2615927" y="644516"/>
                  <a:pt x="2491026" y="592159"/>
                </a:cubicBezTo>
                <a:cubicBezTo>
                  <a:pt x="2404264" y="555816"/>
                  <a:pt x="2352192" y="460147"/>
                  <a:pt x="2366987" y="364694"/>
                </a:cubicBezTo>
                <a:cubicBezTo>
                  <a:pt x="2384081" y="253943"/>
                  <a:pt x="2478888" y="180540"/>
                  <a:pt x="2580518" y="186644"/>
                </a:cubicBezTo>
                <a:close/>
                <a:moveTo>
                  <a:pt x="3406298" y="0"/>
                </a:moveTo>
                <a:lnTo>
                  <a:pt x="4023898" y="0"/>
                </a:lnTo>
                <a:lnTo>
                  <a:pt x="4039485" y="16440"/>
                </a:lnTo>
                <a:cubicBezTo>
                  <a:pt x="4112899" y="107670"/>
                  <a:pt x="4150006" y="228832"/>
                  <a:pt x="4134340" y="350976"/>
                </a:cubicBezTo>
                <a:cubicBezTo>
                  <a:pt x="4097638" y="636402"/>
                  <a:pt x="3812859" y="806910"/>
                  <a:pt x="3554440" y="699175"/>
                </a:cubicBezTo>
                <a:cubicBezTo>
                  <a:pt x="3374882" y="624048"/>
                  <a:pt x="3267147" y="426247"/>
                  <a:pt x="3297887" y="228805"/>
                </a:cubicBezTo>
                <a:cubicBezTo>
                  <a:pt x="3311165" y="142914"/>
                  <a:pt x="3347028" y="67910"/>
                  <a:pt x="3397755" y="8363"/>
                </a:cubicBezTo>
                <a:close/>
                <a:moveTo>
                  <a:pt x="1503015" y="0"/>
                </a:moveTo>
                <a:lnTo>
                  <a:pt x="1857869" y="0"/>
                </a:lnTo>
                <a:lnTo>
                  <a:pt x="1875734" y="7199"/>
                </a:lnTo>
                <a:cubicBezTo>
                  <a:pt x="1972792" y="53203"/>
                  <a:pt x="2044088" y="119768"/>
                  <a:pt x="2073805" y="147644"/>
                </a:cubicBezTo>
                <a:cubicBezTo>
                  <a:pt x="2298899" y="357871"/>
                  <a:pt x="2120777" y="615502"/>
                  <a:pt x="2304070" y="931092"/>
                </a:cubicBezTo>
                <a:cubicBezTo>
                  <a:pt x="2332548" y="977849"/>
                  <a:pt x="2365220" y="1021948"/>
                  <a:pt x="2401678" y="1062815"/>
                </a:cubicBezTo>
                <a:cubicBezTo>
                  <a:pt x="2473501" y="1144478"/>
                  <a:pt x="2607307" y="1130114"/>
                  <a:pt x="2658732" y="1035092"/>
                </a:cubicBezTo>
                <a:cubicBezTo>
                  <a:pt x="2743699" y="878014"/>
                  <a:pt x="2824931" y="701903"/>
                  <a:pt x="2989622" y="656081"/>
                </a:cubicBezTo>
                <a:cubicBezTo>
                  <a:pt x="3309810" y="566949"/>
                  <a:pt x="3500428" y="1096285"/>
                  <a:pt x="3832251" y="1033009"/>
                </a:cubicBezTo>
                <a:cubicBezTo>
                  <a:pt x="3970008" y="1006722"/>
                  <a:pt x="4049875" y="893816"/>
                  <a:pt x="4122489" y="753905"/>
                </a:cubicBezTo>
                <a:cubicBezTo>
                  <a:pt x="4142671" y="714904"/>
                  <a:pt x="4162351" y="673821"/>
                  <a:pt x="4182533" y="631806"/>
                </a:cubicBezTo>
                <a:cubicBezTo>
                  <a:pt x="4229290" y="465301"/>
                  <a:pt x="4292692" y="172828"/>
                  <a:pt x="4600355" y="8334"/>
                </a:cubicBezTo>
                <a:lnTo>
                  <a:pt x="4621097" y="0"/>
                </a:lnTo>
                <a:lnTo>
                  <a:pt x="5592502" y="0"/>
                </a:lnTo>
                <a:lnTo>
                  <a:pt x="5592502" y="6214998"/>
                </a:lnTo>
                <a:lnTo>
                  <a:pt x="5570190" y="6214772"/>
                </a:lnTo>
                <a:cubicBezTo>
                  <a:pt x="5484588" y="6205588"/>
                  <a:pt x="5403563" y="6179480"/>
                  <a:pt x="5336013" y="6134537"/>
                </a:cubicBezTo>
                <a:cubicBezTo>
                  <a:pt x="5329154" y="6129869"/>
                  <a:pt x="5322654" y="6124696"/>
                  <a:pt x="5316549" y="6119095"/>
                </a:cubicBezTo>
                <a:cubicBezTo>
                  <a:pt x="5197251" y="6026083"/>
                  <a:pt x="4557234" y="5546951"/>
                  <a:pt x="4161920" y="5655261"/>
                </a:cubicBezTo>
                <a:cubicBezTo>
                  <a:pt x="3724588" y="5774990"/>
                  <a:pt x="3364683" y="6051365"/>
                  <a:pt x="3163578" y="5852918"/>
                </a:cubicBezTo>
                <a:cubicBezTo>
                  <a:pt x="3116533" y="5806591"/>
                  <a:pt x="3049235" y="5739436"/>
                  <a:pt x="2973749" y="5663664"/>
                </a:cubicBezTo>
                <a:cubicBezTo>
                  <a:pt x="2851650" y="5565913"/>
                  <a:pt x="2725959" y="5472256"/>
                  <a:pt x="2569025" y="5499547"/>
                </a:cubicBezTo>
                <a:cubicBezTo>
                  <a:pt x="2209910" y="5562035"/>
                  <a:pt x="2237849" y="5993549"/>
                  <a:pt x="1769490" y="6169659"/>
                </a:cubicBezTo>
                <a:cubicBezTo>
                  <a:pt x="1527877" y="6260515"/>
                  <a:pt x="1178242" y="6229415"/>
                  <a:pt x="1004789" y="6036355"/>
                </a:cubicBezTo>
                <a:cubicBezTo>
                  <a:pt x="724104" y="5723780"/>
                  <a:pt x="1106993" y="5230642"/>
                  <a:pt x="804905" y="4851273"/>
                </a:cubicBezTo>
                <a:cubicBezTo>
                  <a:pt x="628292" y="4629698"/>
                  <a:pt x="441120" y="4729173"/>
                  <a:pt x="243535" y="4461846"/>
                </a:cubicBezTo>
                <a:cubicBezTo>
                  <a:pt x="97446" y="4264262"/>
                  <a:pt x="-23647" y="4082765"/>
                  <a:pt x="35822" y="3819891"/>
                </a:cubicBezTo>
                <a:cubicBezTo>
                  <a:pt x="115402" y="3468316"/>
                  <a:pt x="419645" y="3331136"/>
                  <a:pt x="416485" y="3077311"/>
                </a:cubicBezTo>
                <a:cubicBezTo>
                  <a:pt x="412894" y="2772206"/>
                  <a:pt x="39413" y="2711086"/>
                  <a:pt x="2855" y="2363246"/>
                </a:cubicBezTo>
                <a:cubicBezTo>
                  <a:pt x="-20990" y="2136357"/>
                  <a:pt x="106640" y="1864649"/>
                  <a:pt x="308319" y="1738959"/>
                </a:cubicBezTo>
                <a:cubicBezTo>
                  <a:pt x="680004" y="1507042"/>
                  <a:pt x="1099021" y="1898408"/>
                  <a:pt x="1384015" y="1665772"/>
                </a:cubicBezTo>
                <a:cubicBezTo>
                  <a:pt x="1554236" y="1526793"/>
                  <a:pt x="1581960" y="1242948"/>
                  <a:pt x="1548849" y="1064181"/>
                </a:cubicBezTo>
                <a:cubicBezTo>
                  <a:pt x="1485717" y="723810"/>
                  <a:pt x="1206612" y="668075"/>
                  <a:pt x="1216954" y="408794"/>
                </a:cubicBezTo>
                <a:cubicBezTo>
                  <a:pt x="1222664" y="264268"/>
                  <a:pt x="1316043" y="114328"/>
                  <a:pt x="1447763" y="29453"/>
                </a:cubicBezTo>
                <a:close/>
              </a:path>
            </a:pathLst>
          </a:custGeom>
        </p:spPr>
      </p:pic>
    </p:spTree>
    <p:extLst>
      <p:ext uri="{BB962C8B-B14F-4D97-AF65-F5344CB8AC3E}">
        <p14:creationId xmlns:p14="http://schemas.microsoft.com/office/powerpoint/2010/main" val="3723491017"/>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descr="Foto gratuita di bandiera, bandiera europea, brexit">
            <a:extLst>
              <a:ext uri="{FF2B5EF4-FFF2-40B4-BE49-F238E27FC236}">
                <a16:creationId xmlns:a16="http://schemas.microsoft.com/office/drawing/2014/main" id="{1FF5F370-CEC4-6B86-5663-5F90DB82C109}"/>
              </a:ext>
            </a:extLst>
          </p:cNvPr>
          <p:cNvPicPr>
            <a:picLocks noChangeAspect="1"/>
          </p:cNvPicPr>
          <p:nvPr/>
        </p:nvPicPr>
        <p:blipFill rotWithShape="1">
          <a:blip r:embed="rId2"/>
          <a:srcRect l="33596" r="10820" b="-1"/>
          <a:stretch/>
        </p:blipFill>
        <p:spPr>
          <a:xfrm>
            <a:off x="20" y="10"/>
            <a:ext cx="2962988" cy="6857990"/>
          </a:xfrm>
          <a:custGeom>
            <a:avLst/>
            <a:gdLst/>
            <a:ahLst/>
            <a:cxnLst/>
            <a:rect l="l" t="t" r="r" b="b"/>
            <a:pathLst>
              <a:path w="5710652" h="6858000">
                <a:moveTo>
                  <a:pt x="4831301" y="0"/>
                </a:moveTo>
                <a:lnTo>
                  <a:pt x="5696109" y="0"/>
                </a:lnTo>
                <a:lnTo>
                  <a:pt x="5706418" y="42969"/>
                </a:lnTo>
                <a:cubicBezTo>
                  <a:pt x="5714414" y="100391"/>
                  <a:pt x="5711283" y="160329"/>
                  <a:pt x="5695333" y="219852"/>
                </a:cubicBezTo>
                <a:cubicBezTo>
                  <a:pt x="5631536" y="457945"/>
                  <a:pt x="5386806" y="599240"/>
                  <a:pt x="5148712" y="535443"/>
                </a:cubicBezTo>
                <a:cubicBezTo>
                  <a:pt x="4940381" y="479621"/>
                  <a:pt x="4806160" y="285271"/>
                  <a:pt x="4818599" y="78052"/>
                </a:cubicBezTo>
                <a:close/>
                <a:moveTo>
                  <a:pt x="0" y="0"/>
                </a:moveTo>
                <a:lnTo>
                  <a:pt x="545808" y="0"/>
                </a:lnTo>
                <a:lnTo>
                  <a:pt x="4212872" y="0"/>
                </a:lnTo>
                <a:lnTo>
                  <a:pt x="4204748" y="184996"/>
                </a:lnTo>
                <a:cubicBezTo>
                  <a:pt x="4203390" y="263520"/>
                  <a:pt x="4204263" y="341910"/>
                  <a:pt x="4207775" y="419995"/>
                </a:cubicBezTo>
                <a:cubicBezTo>
                  <a:pt x="4220964" y="709488"/>
                  <a:pt x="4449625" y="891535"/>
                  <a:pt x="4655737" y="1068099"/>
                </a:cubicBezTo>
                <a:cubicBezTo>
                  <a:pt x="5169527" y="1508061"/>
                  <a:pt x="5344373" y="2032158"/>
                  <a:pt x="5103604" y="2589405"/>
                </a:cubicBezTo>
                <a:cubicBezTo>
                  <a:pt x="5010230" y="2805523"/>
                  <a:pt x="4828675" y="2993264"/>
                  <a:pt x="4657611" y="3164269"/>
                </a:cubicBezTo>
                <a:cubicBezTo>
                  <a:pt x="4198817" y="3622744"/>
                  <a:pt x="4217616" y="4154456"/>
                  <a:pt x="4499219" y="4641255"/>
                </a:cubicBezTo>
                <a:cubicBezTo>
                  <a:pt x="4699839" y="4986832"/>
                  <a:pt x="4940395" y="5311556"/>
                  <a:pt x="5110950" y="5670858"/>
                </a:cubicBezTo>
                <a:cubicBezTo>
                  <a:pt x="5277001" y="6019042"/>
                  <a:pt x="5375520" y="6366409"/>
                  <a:pt x="5396522" y="6707670"/>
                </a:cubicBezTo>
                <a:lnTo>
                  <a:pt x="5398895" y="6858000"/>
                </a:lnTo>
                <a:lnTo>
                  <a:pt x="0" y="6858000"/>
                </a:lnTo>
                <a:close/>
              </a:path>
            </a:pathLst>
          </a:custGeom>
        </p:spPr>
      </p:pic>
      <p:sp>
        <p:nvSpPr>
          <p:cNvPr id="3" name="CasellaDiTesto 2">
            <a:extLst>
              <a:ext uri="{FF2B5EF4-FFF2-40B4-BE49-F238E27FC236}">
                <a16:creationId xmlns:a16="http://schemas.microsoft.com/office/drawing/2014/main" id="{53FC9D23-D651-B4C0-E353-3C96C5CEE385}"/>
              </a:ext>
            </a:extLst>
          </p:cNvPr>
          <p:cNvSpPr txBox="1"/>
          <p:nvPr/>
        </p:nvSpPr>
        <p:spPr>
          <a:xfrm>
            <a:off x="5745083" y="2391995"/>
            <a:ext cx="5904056" cy="317478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110000"/>
              </a:lnSpc>
              <a:spcAft>
                <a:spcPts val="600"/>
              </a:spcAft>
              <a:buClr>
                <a:schemeClr val="accent5"/>
              </a:buClr>
            </a:pPr>
            <a:r>
              <a:rPr lang="en-US" sz="1700" b="1"/>
              <a:t>L’importanza del luogo in cui si vive</a:t>
            </a:r>
            <a:endParaRPr lang="en-US" sz="1700"/>
          </a:p>
          <a:p>
            <a:pPr>
              <a:lnSpc>
                <a:spcPct val="110000"/>
              </a:lnSpc>
              <a:spcAft>
                <a:spcPts val="600"/>
              </a:spcAft>
              <a:buClr>
                <a:schemeClr val="accent5"/>
              </a:buClr>
            </a:pPr>
            <a:r>
              <a:rPr lang="en-US" sz="1700" b="1"/>
              <a:t>La zona in cui si vive può influire sul livello di felicità, ma non in modo uniforme</a:t>
            </a:r>
            <a:r>
              <a:rPr lang="en-US" sz="1700"/>
              <a:t> in tutta Europa. In alcuni Paesi, come Malta, Austria, Finlandia, Olanda, Belgio, Irlanda, Svezia, Danimarca e Lussemburgo, chi abita in</a:t>
            </a:r>
            <a:r>
              <a:rPr lang="en-US" sz="1700" b="1"/>
              <a:t> aree rurali </a:t>
            </a:r>
            <a:r>
              <a:rPr lang="en-US" sz="1700"/>
              <a:t>si sente leggermente più felice. In altri Paesi, come Bulgaria, Romania, Lituania, Slovacchia, Portogallo, Ungheria, Croazia, Cipro, Germania e Slovenia, sono invece gli </a:t>
            </a:r>
            <a:r>
              <a:rPr lang="en-US" sz="1700" b="1"/>
              <a:t>abitanti di città</a:t>
            </a:r>
            <a:r>
              <a:rPr lang="en-US" sz="1700"/>
              <a:t> a esprimere una maggiore soddisfazione per la vita.</a:t>
            </a:r>
          </a:p>
          <a:p>
            <a:pPr>
              <a:lnSpc>
                <a:spcPct val="110000"/>
              </a:lnSpc>
              <a:spcAft>
                <a:spcPts val="600"/>
              </a:spcAft>
              <a:buClr>
                <a:schemeClr val="accent5"/>
              </a:buClr>
            </a:pPr>
            <a:endParaRPr lang="en-US" sz="1700"/>
          </a:p>
        </p:txBody>
      </p:sp>
      <mc:AlternateContent xmlns:mc="http://schemas.openxmlformats.org/markup-compatibility/2006" xmlns:p14="http://schemas.microsoft.com/office/powerpoint/2010/main">
        <mc:Choice Requires="p14">
          <p:contentPart p14:bwMode="auto" r:id="rId3">
            <p14:nvContentPartPr>
              <p14:cNvPr id="5" name="Input penna 4"/>
              <p14:cNvContentPartPr/>
              <p14:nvPr/>
            </p14:nvContentPartPr>
            <p14:xfrm>
              <a:off x="2154074" y="1697012"/>
              <a:ext cx="220320" cy="141120"/>
            </p14:xfrm>
          </p:contentPart>
        </mc:Choice>
        <mc:Fallback xmlns="">
          <p:pic>
            <p:nvPicPr>
              <p:cNvPr id="5" name="Input penna 4"/>
              <p:cNvPicPr/>
              <p:nvPr/>
            </p:nvPicPr>
            <p:blipFill>
              <a:blip r:embed="rId4"/>
              <a:stretch>
                <a:fillRect/>
              </a:stretch>
            </p:blipFill>
            <p:spPr>
              <a:xfrm>
                <a:off x="2138954" y="1681892"/>
                <a:ext cx="250560" cy="171360"/>
              </a:xfrm>
              <a:prstGeom prst="rect">
                <a:avLst/>
              </a:prstGeom>
            </p:spPr>
          </p:pic>
        </mc:Fallback>
      </mc:AlternateContent>
    </p:spTree>
    <p:extLst>
      <p:ext uri="{BB962C8B-B14F-4D97-AF65-F5344CB8AC3E}">
        <p14:creationId xmlns:p14="http://schemas.microsoft.com/office/powerpoint/2010/main" val="288524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descr="Immagine che contiene libro, carta, bandiera, testo&#10;&#10;Descrizione generata automaticamente">
            <a:extLst>
              <a:ext uri="{FF2B5EF4-FFF2-40B4-BE49-F238E27FC236}">
                <a16:creationId xmlns:a16="http://schemas.microsoft.com/office/drawing/2014/main" id="{976160D4-DFD0-A6AF-8C75-3AC3765DB673}"/>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2315" r="18147"/>
          <a:stretch/>
        </p:blipFill>
        <p:spPr>
          <a:xfrm>
            <a:off x="20" y="438258"/>
            <a:ext cx="3754295" cy="6419741"/>
          </a:xfrm>
          <a:custGeom>
            <a:avLst/>
            <a:gdLst/>
            <a:ahLst/>
            <a:cxnLst/>
            <a:rect l="l" t="t" r="r" b="b"/>
            <a:pathLst>
              <a:path w="5710652" h="6858000">
                <a:moveTo>
                  <a:pt x="4831301" y="0"/>
                </a:moveTo>
                <a:lnTo>
                  <a:pt x="5696109" y="0"/>
                </a:lnTo>
                <a:lnTo>
                  <a:pt x="5706418" y="42969"/>
                </a:lnTo>
                <a:cubicBezTo>
                  <a:pt x="5714414" y="100391"/>
                  <a:pt x="5711283" y="160329"/>
                  <a:pt x="5695333" y="219852"/>
                </a:cubicBezTo>
                <a:cubicBezTo>
                  <a:pt x="5631536" y="457945"/>
                  <a:pt x="5386806" y="599240"/>
                  <a:pt x="5148712" y="535443"/>
                </a:cubicBezTo>
                <a:cubicBezTo>
                  <a:pt x="4940381" y="479621"/>
                  <a:pt x="4806160" y="285271"/>
                  <a:pt x="4818599" y="78052"/>
                </a:cubicBezTo>
                <a:close/>
                <a:moveTo>
                  <a:pt x="0" y="0"/>
                </a:moveTo>
                <a:lnTo>
                  <a:pt x="545808" y="0"/>
                </a:lnTo>
                <a:lnTo>
                  <a:pt x="4212872" y="0"/>
                </a:lnTo>
                <a:lnTo>
                  <a:pt x="4204748" y="184996"/>
                </a:lnTo>
                <a:cubicBezTo>
                  <a:pt x="4203390" y="263520"/>
                  <a:pt x="4204263" y="341910"/>
                  <a:pt x="4207775" y="419995"/>
                </a:cubicBezTo>
                <a:cubicBezTo>
                  <a:pt x="4220964" y="709488"/>
                  <a:pt x="4449625" y="891535"/>
                  <a:pt x="4655737" y="1068099"/>
                </a:cubicBezTo>
                <a:cubicBezTo>
                  <a:pt x="5169527" y="1508061"/>
                  <a:pt x="5344373" y="2032158"/>
                  <a:pt x="5103604" y="2589405"/>
                </a:cubicBezTo>
                <a:cubicBezTo>
                  <a:pt x="5010230" y="2805523"/>
                  <a:pt x="4828675" y="2993264"/>
                  <a:pt x="4657611" y="3164269"/>
                </a:cubicBezTo>
                <a:cubicBezTo>
                  <a:pt x="4198817" y="3622744"/>
                  <a:pt x="4217616" y="4154456"/>
                  <a:pt x="4499219" y="4641255"/>
                </a:cubicBezTo>
                <a:cubicBezTo>
                  <a:pt x="4699839" y="4986832"/>
                  <a:pt x="4940395" y="5311556"/>
                  <a:pt x="5110950" y="5670858"/>
                </a:cubicBezTo>
                <a:cubicBezTo>
                  <a:pt x="5277001" y="6019042"/>
                  <a:pt x="5375520" y="6366409"/>
                  <a:pt x="5396522" y="6707670"/>
                </a:cubicBezTo>
                <a:lnTo>
                  <a:pt x="5398895" y="6858000"/>
                </a:lnTo>
                <a:lnTo>
                  <a:pt x="0" y="6858000"/>
                </a:lnTo>
                <a:close/>
              </a:path>
            </a:pathLst>
          </a:custGeom>
        </p:spPr>
      </p:pic>
      <p:sp>
        <p:nvSpPr>
          <p:cNvPr id="5" name="CasellaDiTesto 4">
            <a:extLst>
              <a:ext uri="{FF2B5EF4-FFF2-40B4-BE49-F238E27FC236}">
                <a16:creationId xmlns:a16="http://schemas.microsoft.com/office/drawing/2014/main" id="{D023A746-7860-0A48-E923-66A6EE7CDB95}"/>
              </a:ext>
            </a:extLst>
          </p:cNvPr>
          <p:cNvSpPr txBox="1"/>
          <p:nvPr/>
        </p:nvSpPr>
        <p:spPr>
          <a:xfrm>
            <a:off x="5745083" y="2391995"/>
            <a:ext cx="5904056" cy="317478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Aft>
                <a:spcPts val="600"/>
              </a:spcAft>
              <a:buClr>
                <a:schemeClr val="accent5"/>
              </a:buClr>
            </a:pPr>
            <a:r>
              <a:rPr lang="en-US" b="1"/>
              <a:t>Le tendenze geografiche</a:t>
            </a:r>
            <a:endParaRPr lang="en-US"/>
          </a:p>
          <a:p>
            <a:pPr>
              <a:spcAft>
                <a:spcPts val="600"/>
              </a:spcAft>
              <a:buClr>
                <a:schemeClr val="accent5"/>
              </a:buClr>
            </a:pPr>
            <a:r>
              <a:rPr lang="en-US"/>
              <a:t>Gli studi evidenziano l’esistenza di un divario piuttosto marcato tra le varie zone dell’Ue. In generale, gli abitanti dei </a:t>
            </a:r>
            <a:r>
              <a:rPr lang="en-US" b="1"/>
              <a:t>Paesi del nord e dell’ovest </a:t>
            </a:r>
            <a:r>
              <a:rPr lang="en-US"/>
              <a:t>tendono a essere </a:t>
            </a:r>
            <a:r>
              <a:rPr lang="en-US" b="1"/>
              <a:t>più soddisfatti della propria vita </a:t>
            </a:r>
            <a:r>
              <a:rPr lang="en-US"/>
              <a:t>rispetto agli abitanti dei Paesi baltici. Chi vive vicino al mare mediterraneo e nelle zone orientali dell’Ue è più infelice.</a:t>
            </a:r>
          </a:p>
          <a:p>
            <a:pPr>
              <a:spcAft>
                <a:spcPts val="600"/>
              </a:spcAft>
              <a:buClr>
                <a:schemeClr val="accent5"/>
              </a:buClr>
            </a:pPr>
            <a:br>
              <a:rPr lang="en-US" dirty="0"/>
            </a:br>
            <a:endParaRPr lang="en-US"/>
          </a:p>
          <a:p>
            <a:pPr>
              <a:spcAft>
                <a:spcPts val="600"/>
              </a:spcAft>
              <a:buClr>
                <a:schemeClr val="accent5"/>
              </a:buClr>
            </a:pPr>
            <a:endParaRPr lang="en-US"/>
          </a:p>
        </p:txBody>
      </p:sp>
      <p:sp>
        <p:nvSpPr>
          <p:cNvPr id="3" name="CasellaDiTesto 2">
            <a:extLst>
              <a:ext uri="{FF2B5EF4-FFF2-40B4-BE49-F238E27FC236}">
                <a16:creationId xmlns:a16="http://schemas.microsoft.com/office/drawing/2014/main" id="{2330D131-157F-AE0F-F767-F70206C5156C}"/>
              </a:ext>
            </a:extLst>
          </p:cNvPr>
          <p:cNvSpPr txBox="1"/>
          <p:nvPr/>
        </p:nvSpPr>
        <p:spPr>
          <a:xfrm>
            <a:off x="8735606" y="6657945"/>
            <a:ext cx="345639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3134557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Immagine 1" descr="Immagine che contiene cielo, bandiera, edificio, giornata&#10;&#10;Descrizione generata automaticamente">
            <a:extLst>
              <a:ext uri="{FF2B5EF4-FFF2-40B4-BE49-F238E27FC236}">
                <a16:creationId xmlns:a16="http://schemas.microsoft.com/office/drawing/2014/main" id="{D01BBFD8-E45C-97B4-BD81-C0926737D3DF}"/>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5274" r="23658"/>
          <a:stretch/>
        </p:blipFill>
        <p:spPr>
          <a:xfrm>
            <a:off x="2" y="10"/>
            <a:ext cx="6164130" cy="5529421"/>
          </a:xfrm>
          <a:custGeom>
            <a:avLst/>
            <a:gdLst/>
            <a:ahLst/>
            <a:cxnLst/>
            <a:rect l="l" t="t" r="r" b="b"/>
            <a:pathLst>
              <a:path w="6972657" h="6356349">
                <a:moveTo>
                  <a:pt x="4162425" y="4810724"/>
                </a:moveTo>
                <a:cubicBezTo>
                  <a:pt x="4508954" y="4810724"/>
                  <a:pt x="4789872" y="5103559"/>
                  <a:pt x="4789872" y="5464789"/>
                </a:cubicBezTo>
                <a:cubicBezTo>
                  <a:pt x="4789872" y="5826019"/>
                  <a:pt x="4508954" y="6118855"/>
                  <a:pt x="4162425" y="6118855"/>
                </a:cubicBezTo>
                <a:cubicBezTo>
                  <a:pt x="3815896" y="6118855"/>
                  <a:pt x="3534978" y="5826019"/>
                  <a:pt x="3534978" y="5464789"/>
                </a:cubicBezTo>
                <a:cubicBezTo>
                  <a:pt x="3534978" y="5103559"/>
                  <a:pt x="3815896" y="4810724"/>
                  <a:pt x="4162425" y="4810724"/>
                </a:cubicBezTo>
                <a:close/>
                <a:moveTo>
                  <a:pt x="92101" y="4731176"/>
                </a:moveTo>
                <a:cubicBezTo>
                  <a:pt x="540880" y="4731176"/>
                  <a:pt x="904688" y="5094984"/>
                  <a:pt x="904688" y="5543763"/>
                </a:cubicBezTo>
                <a:cubicBezTo>
                  <a:pt x="904688" y="5964494"/>
                  <a:pt x="584935" y="6310542"/>
                  <a:pt x="175183" y="6352155"/>
                </a:cubicBezTo>
                <a:lnTo>
                  <a:pt x="92121" y="6356349"/>
                </a:lnTo>
                <a:lnTo>
                  <a:pt x="92081" y="6356349"/>
                </a:lnTo>
                <a:lnTo>
                  <a:pt x="9019" y="6352155"/>
                </a:lnTo>
                <a:lnTo>
                  <a:pt x="4079" y="6351401"/>
                </a:lnTo>
                <a:lnTo>
                  <a:pt x="0" y="6352492"/>
                </a:lnTo>
                <a:lnTo>
                  <a:pt x="0" y="4736748"/>
                </a:lnTo>
                <a:lnTo>
                  <a:pt x="9019" y="4735372"/>
                </a:lnTo>
                <a:cubicBezTo>
                  <a:pt x="36336" y="4732597"/>
                  <a:pt x="64052" y="4731176"/>
                  <a:pt x="92101" y="4731176"/>
                </a:cubicBezTo>
                <a:close/>
                <a:moveTo>
                  <a:pt x="6385770" y="2098604"/>
                </a:moveTo>
                <a:cubicBezTo>
                  <a:pt x="6543907" y="2107100"/>
                  <a:pt x="6698935" y="2178483"/>
                  <a:pt x="6813407" y="2310776"/>
                </a:cubicBezTo>
                <a:cubicBezTo>
                  <a:pt x="7042252" y="2575278"/>
                  <a:pt x="7022052" y="2983098"/>
                  <a:pt x="6768322" y="3221698"/>
                </a:cubicBezTo>
                <a:cubicBezTo>
                  <a:pt x="6718815" y="3268040"/>
                  <a:pt x="6662527" y="3305861"/>
                  <a:pt x="6601629" y="3333787"/>
                </a:cubicBezTo>
                <a:cubicBezTo>
                  <a:pt x="6357584" y="3444872"/>
                  <a:pt x="6072796" y="3380857"/>
                  <a:pt x="5894479" y="3174765"/>
                </a:cubicBezTo>
                <a:cubicBezTo>
                  <a:pt x="5665537" y="2910180"/>
                  <a:pt x="5685739" y="2502359"/>
                  <a:pt x="5939476" y="2263752"/>
                </a:cubicBezTo>
                <a:cubicBezTo>
                  <a:pt x="6066385" y="2144498"/>
                  <a:pt x="6227633" y="2090107"/>
                  <a:pt x="6385770" y="2098604"/>
                </a:cubicBezTo>
                <a:close/>
                <a:moveTo>
                  <a:pt x="0" y="0"/>
                </a:moveTo>
                <a:lnTo>
                  <a:pt x="5609109" y="0"/>
                </a:lnTo>
                <a:lnTo>
                  <a:pt x="5710855" y="100163"/>
                </a:lnTo>
                <a:cubicBezTo>
                  <a:pt x="5940043" y="363896"/>
                  <a:pt x="6060564" y="781193"/>
                  <a:pt x="5983550" y="1133306"/>
                </a:cubicBezTo>
                <a:cubicBezTo>
                  <a:pt x="5820740" y="1874471"/>
                  <a:pt x="4868226" y="1916819"/>
                  <a:pt x="4807924" y="2551785"/>
                </a:cubicBezTo>
                <a:cubicBezTo>
                  <a:pt x="4772098" y="2931077"/>
                  <a:pt x="5073952" y="3310271"/>
                  <a:pt x="5323480" y="3486493"/>
                </a:cubicBezTo>
                <a:cubicBezTo>
                  <a:pt x="5798207" y="3822498"/>
                  <a:pt x="6190925" y="3545085"/>
                  <a:pt x="6484693" y="3873055"/>
                </a:cubicBezTo>
                <a:cubicBezTo>
                  <a:pt x="6702769" y="4116667"/>
                  <a:pt x="6749067" y="4564067"/>
                  <a:pt x="6564699" y="4869471"/>
                </a:cubicBezTo>
                <a:cubicBezTo>
                  <a:pt x="6538929" y="4912110"/>
                  <a:pt x="6508772" y="4951720"/>
                  <a:pt x="6474766" y="4987555"/>
                </a:cubicBezTo>
                <a:lnTo>
                  <a:pt x="6475634" y="4987552"/>
                </a:lnTo>
                <a:cubicBezTo>
                  <a:pt x="6246183" y="5229347"/>
                  <a:pt x="5896158" y="5245005"/>
                  <a:pt x="5787911" y="5249784"/>
                </a:cubicBezTo>
                <a:cubicBezTo>
                  <a:pt x="5276208" y="5272608"/>
                  <a:pt x="5181583" y="4739335"/>
                  <a:pt x="4594647" y="4582595"/>
                </a:cubicBezTo>
                <a:cubicBezTo>
                  <a:pt x="4553401" y="4571414"/>
                  <a:pt x="4047262" y="4444111"/>
                  <a:pt x="3576692" y="4689896"/>
                </a:cubicBezTo>
                <a:cubicBezTo>
                  <a:pt x="2903508" y="5041365"/>
                  <a:pt x="3035835" y="5772616"/>
                  <a:pt x="2439534" y="6019748"/>
                </a:cubicBezTo>
                <a:cubicBezTo>
                  <a:pt x="2062607" y="6175963"/>
                  <a:pt x="1545662" y="6076257"/>
                  <a:pt x="1262869" y="5786450"/>
                </a:cubicBezTo>
                <a:cubicBezTo>
                  <a:pt x="864056" y="5377550"/>
                  <a:pt x="1125562" y="4799418"/>
                  <a:pt x="734842" y="4526254"/>
                </a:cubicBezTo>
                <a:cubicBezTo>
                  <a:pt x="506361" y="4366061"/>
                  <a:pt x="192715" y="4446641"/>
                  <a:pt x="19856" y="4511293"/>
                </a:cubicBezTo>
                <a:lnTo>
                  <a:pt x="0" y="4519330"/>
                </a:lnTo>
                <a:close/>
              </a:path>
            </a:pathLst>
          </a:custGeom>
        </p:spPr>
      </p:pic>
      <p:sp>
        <p:nvSpPr>
          <p:cNvPr id="5" name="CasellaDiTesto 4">
            <a:extLst>
              <a:ext uri="{FF2B5EF4-FFF2-40B4-BE49-F238E27FC236}">
                <a16:creationId xmlns:a16="http://schemas.microsoft.com/office/drawing/2014/main" id="{969111D7-8E21-AA6D-4B93-30CD75D4A8CA}"/>
              </a:ext>
            </a:extLst>
          </p:cNvPr>
          <p:cNvSpPr txBox="1"/>
          <p:nvPr/>
        </p:nvSpPr>
        <p:spPr>
          <a:xfrm>
            <a:off x="6433074" y="2735229"/>
            <a:ext cx="5149326" cy="3108354"/>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spcAft>
                <a:spcPts val="600"/>
              </a:spcAft>
              <a:buClr>
                <a:schemeClr val="accent5"/>
              </a:buClr>
            </a:pPr>
            <a:r>
              <a:rPr lang="en-US" sz="1700" b="1"/>
              <a:t>Single o accoppiati: chi è più felice?</a:t>
            </a:r>
            <a:endParaRPr lang="en-US" sz="1700"/>
          </a:p>
          <a:p>
            <a:pPr>
              <a:spcAft>
                <a:spcPts val="600"/>
              </a:spcAft>
              <a:buClr>
                <a:schemeClr val="accent5"/>
              </a:buClr>
            </a:pPr>
            <a:r>
              <a:rPr lang="en-US" sz="1700"/>
              <a:t>Le </a:t>
            </a:r>
            <a:r>
              <a:rPr lang="en-US" sz="1700" b="1"/>
              <a:t>famiglie con figli</a:t>
            </a:r>
            <a:r>
              <a:rPr lang="en-US" sz="1700"/>
              <a:t> sono risultate le più felici, meno appagati invece i </a:t>
            </a:r>
            <a:r>
              <a:rPr lang="en-US" sz="1700" b="1"/>
              <a:t>single</a:t>
            </a:r>
            <a:r>
              <a:rPr lang="en-US" sz="1700"/>
              <a:t>. Un dato questo che vale solo per l’Europa: in altri continenti le ricerche hanno infatti mostrato il contrario. Per quanto riguarda il genere, le differenze sono minime. Tra il 2018 e il 2022 </a:t>
            </a:r>
            <a:r>
              <a:rPr lang="en-US" sz="1700" b="1"/>
              <a:t>le donne hanno avuto una soddisfazione leggermente superiore</a:t>
            </a:r>
            <a:r>
              <a:rPr lang="en-US" sz="1700"/>
              <a:t> rispetto agli uomini, ma entrambi i generi hanno comunque una media di 7,1 punti a livello europeo.</a:t>
            </a:r>
          </a:p>
          <a:p>
            <a:pPr>
              <a:spcAft>
                <a:spcPts val="600"/>
              </a:spcAft>
              <a:buClr>
                <a:schemeClr val="accent5"/>
              </a:buClr>
            </a:pPr>
            <a:endParaRPr lang="en-US" sz="1700"/>
          </a:p>
        </p:txBody>
      </p:sp>
      <p:sp>
        <p:nvSpPr>
          <p:cNvPr id="3" name="CasellaDiTesto 2">
            <a:extLst>
              <a:ext uri="{FF2B5EF4-FFF2-40B4-BE49-F238E27FC236}">
                <a16:creationId xmlns:a16="http://schemas.microsoft.com/office/drawing/2014/main" id="{7312BEFF-5AB9-E2F4-969D-275DC5F950E1}"/>
              </a:ext>
            </a:extLst>
          </p:cNvPr>
          <p:cNvSpPr txBox="1"/>
          <p:nvPr/>
        </p:nvSpPr>
        <p:spPr>
          <a:xfrm>
            <a:off x="8878272" y="6657945"/>
            <a:ext cx="331372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BY-NC</a:t>
            </a:r>
            <a:r>
              <a:rPr lang="en-US" sz="700">
                <a:solidFill>
                  <a:srgbClr val="FFFFFF"/>
                </a:solidFill>
              </a:rPr>
              <a:t>.</a:t>
            </a:r>
          </a:p>
        </p:txBody>
      </p:sp>
    </p:spTree>
    <p:extLst>
      <p:ext uri="{BB962C8B-B14F-4D97-AF65-F5344CB8AC3E}">
        <p14:creationId xmlns:p14="http://schemas.microsoft.com/office/powerpoint/2010/main" val="4002674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18D4244-2F45-C018-C721-F3765BA08F1C}"/>
              </a:ext>
            </a:extLst>
          </p:cNvPr>
          <p:cNvSpPr txBox="1"/>
          <p:nvPr/>
        </p:nvSpPr>
        <p:spPr>
          <a:xfrm>
            <a:off x="610198" y="2391995"/>
            <a:ext cx="5355276" cy="3174788"/>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Aft>
                <a:spcPts val="600"/>
              </a:spcAft>
              <a:buClr>
                <a:schemeClr val="accent5"/>
              </a:buClr>
            </a:pPr>
            <a:r>
              <a:rPr lang="en-US" sz="1600" b="1" dirty="0"/>
              <a:t>Felicita </a:t>
            </a:r>
            <a:r>
              <a:rPr lang="en-US" sz="1600" b="1" err="1"/>
              <a:t>nell’Ue</a:t>
            </a:r>
            <a:r>
              <a:rPr lang="en-US" sz="1600" b="1" dirty="0"/>
              <a:t>, la </a:t>
            </a:r>
            <a:r>
              <a:rPr lang="en-US" sz="1600" b="1" err="1"/>
              <a:t>classifica</a:t>
            </a:r>
            <a:r>
              <a:rPr lang="en-US" sz="1600" b="1" dirty="0"/>
              <a:t> </a:t>
            </a:r>
            <a:r>
              <a:rPr lang="en-US" sz="1600" b="1" err="1"/>
              <a:t>completa</a:t>
            </a:r>
            <a:endParaRPr lang="en-US" sz="1600" err="1"/>
          </a:p>
          <a:p>
            <a:pPr>
              <a:spcAft>
                <a:spcPts val="600"/>
              </a:spcAft>
              <a:buClr>
                <a:schemeClr val="accent5"/>
              </a:buClr>
            </a:pPr>
            <a:r>
              <a:rPr lang="en-US" sz="1600" dirty="0"/>
              <a:t>Ecco la </a:t>
            </a:r>
            <a:r>
              <a:rPr lang="en-US" sz="1600" err="1"/>
              <a:t>classifica</a:t>
            </a:r>
            <a:r>
              <a:rPr lang="en-US" sz="1600" dirty="0"/>
              <a:t> </a:t>
            </a:r>
            <a:r>
              <a:rPr lang="en-US" sz="1600" err="1"/>
              <a:t>completa</a:t>
            </a:r>
            <a:r>
              <a:rPr lang="en-US" sz="1600" dirty="0"/>
              <a:t> Eurostat </a:t>
            </a:r>
            <a:r>
              <a:rPr lang="en-US" sz="1600" err="1"/>
              <a:t>dei</a:t>
            </a:r>
            <a:r>
              <a:rPr lang="en-US" sz="1600" dirty="0"/>
              <a:t> </a:t>
            </a:r>
            <a:r>
              <a:rPr lang="en-US" sz="1600" err="1"/>
              <a:t>Paesi</a:t>
            </a:r>
            <a:r>
              <a:rPr lang="en-US" sz="1600" dirty="0"/>
              <a:t> </a:t>
            </a:r>
            <a:r>
              <a:rPr lang="en-US" sz="1600" err="1"/>
              <a:t>più</a:t>
            </a:r>
            <a:r>
              <a:rPr lang="en-US" sz="1600" dirty="0"/>
              <a:t> </a:t>
            </a:r>
            <a:r>
              <a:rPr lang="en-US" sz="1600" err="1"/>
              <a:t>felici</a:t>
            </a:r>
            <a:r>
              <a:rPr lang="en-US" sz="1600" dirty="0"/>
              <a:t> </a:t>
            </a:r>
            <a:r>
              <a:rPr lang="en-US" sz="1600" err="1"/>
              <a:t>dell’UE</a:t>
            </a:r>
            <a:r>
              <a:rPr lang="en-US" sz="1600" dirty="0"/>
              <a:t> </a:t>
            </a:r>
            <a:r>
              <a:rPr lang="en-US" sz="1600" err="1"/>
              <a:t>nel</a:t>
            </a:r>
            <a:r>
              <a:rPr lang="en-US" sz="1600" dirty="0"/>
              <a:t> 2023:</a:t>
            </a:r>
          </a:p>
          <a:p>
            <a:pPr>
              <a:spcAft>
                <a:spcPts val="600"/>
              </a:spcAft>
              <a:buClr>
                <a:schemeClr val="accent5"/>
              </a:buClr>
            </a:pPr>
            <a:r>
              <a:rPr lang="en-US" sz="1600" dirty="0"/>
              <a:t>1 – Austria</a:t>
            </a:r>
            <a:br>
              <a:rPr lang="en-US" sz="1600" dirty="0"/>
            </a:br>
            <a:r>
              <a:rPr lang="en-US" sz="1600" dirty="0"/>
              <a:t>2 – Polonia, Romania, Finlandia</a:t>
            </a:r>
            <a:br>
              <a:rPr lang="en-US" sz="1600" dirty="0"/>
            </a:br>
            <a:r>
              <a:rPr lang="en-US" sz="1600" dirty="0"/>
              <a:t>5 – </a:t>
            </a:r>
            <a:r>
              <a:rPr lang="en-US" sz="1600" dirty="0" err="1"/>
              <a:t>Belgio</a:t>
            </a:r>
            <a:r>
              <a:rPr lang="en-US" sz="1600" dirty="0"/>
              <a:t>, </a:t>
            </a:r>
            <a:r>
              <a:rPr lang="en-US" sz="1600" dirty="0" err="1"/>
              <a:t>Paesi</a:t>
            </a:r>
            <a:r>
              <a:rPr lang="en-US" sz="1600" dirty="0"/>
              <a:t> Bassi</a:t>
            </a:r>
            <a:br>
              <a:rPr lang="en-US" sz="1600" dirty="0"/>
            </a:br>
            <a:r>
              <a:rPr lang="en-US" sz="1600" dirty="0"/>
              <a:t>7 – </a:t>
            </a:r>
            <a:r>
              <a:rPr lang="en-US" sz="1600" dirty="0" err="1"/>
              <a:t>Danimarca</a:t>
            </a:r>
            <a:r>
              <a:rPr lang="en-US" sz="1600" dirty="0"/>
              <a:t>, Slovenia</a:t>
            </a:r>
            <a:br>
              <a:rPr lang="en-US" sz="1600" dirty="0"/>
            </a:br>
            <a:r>
              <a:rPr lang="en-US" sz="1600" dirty="0"/>
              <a:t>9 – Repubblica Ceca, Irlanda, Malta, </a:t>
            </a:r>
            <a:r>
              <a:rPr lang="en-US" sz="1600" dirty="0" err="1"/>
              <a:t>Svezia</a:t>
            </a:r>
            <a:br>
              <a:rPr lang="en-US" sz="1600" dirty="0"/>
            </a:br>
            <a:r>
              <a:rPr lang="en-US" sz="1600" dirty="0"/>
              <a:t>13 – Estonia, </a:t>
            </a:r>
            <a:r>
              <a:rPr lang="en-US" sz="1600" b="1" dirty="0"/>
              <a:t>Italia</a:t>
            </a:r>
            <a:r>
              <a:rPr lang="en-US" sz="1600" dirty="0"/>
              <a:t>, Cipro, </a:t>
            </a:r>
            <a:r>
              <a:rPr lang="en-US" sz="1600" dirty="0" err="1"/>
              <a:t>Lussemburgo</a:t>
            </a:r>
            <a:br>
              <a:rPr lang="en-US" sz="1600" dirty="0"/>
            </a:br>
            <a:r>
              <a:rPr lang="en-US" sz="1600" dirty="0"/>
              <a:t>17 – Spagna, </a:t>
            </a:r>
            <a:r>
              <a:rPr lang="en-US" sz="1600" dirty="0" err="1"/>
              <a:t>Lituania</a:t>
            </a:r>
            <a:br>
              <a:rPr lang="en-US" sz="1600" dirty="0"/>
            </a:br>
            <a:r>
              <a:rPr lang="en-US" sz="1600" dirty="0"/>
              <a:t>19 – Francia, </a:t>
            </a:r>
            <a:r>
              <a:rPr lang="en-US" sz="1600" dirty="0" err="1"/>
              <a:t>Portogallo</a:t>
            </a:r>
            <a:r>
              <a:rPr lang="en-US" sz="1600" dirty="0"/>
              <a:t>, </a:t>
            </a:r>
            <a:r>
              <a:rPr lang="en-US" sz="1600" dirty="0" err="1"/>
              <a:t>Slovacchia</a:t>
            </a:r>
            <a:br>
              <a:rPr lang="en-US" sz="1600" dirty="0"/>
            </a:br>
            <a:r>
              <a:rPr lang="en-US" sz="1600" dirty="0"/>
              <a:t>22 – </a:t>
            </a:r>
            <a:r>
              <a:rPr lang="en-US" sz="1600" dirty="0" err="1"/>
              <a:t>Ungheria</a:t>
            </a:r>
            <a:br>
              <a:rPr lang="en-US" sz="1600" dirty="0"/>
            </a:br>
            <a:r>
              <a:rPr lang="en-US" sz="1600" dirty="0"/>
              <a:t>23 – </a:t>
            </a:r>
            <a:r>
              <a:rPr lang="en-US" sz="1600" dirty="0" err="1"/>
              <a:t>Croazia</a:t>
            </a:r>
            <a:r>
              <a:rPr lang="en-US" sz="1600" dirty="0"/>
              <a:t>, </a:t>
            </a:r>
            <a:r>
              <a:rPr lang="en-US" sz="1600" dirty="0" err="1"/>
              <a:t>Lettonia</a:t>
            </a:r>
            <a:br>
              <a:rPr lang="en-US" sz="1600" dirty="0"/>
            </a:br>
            <a:r>
              <a:rPr lang="en-US" sz="1600" dirty="0"/>
              <a:t>25 – Grecia</a:t>
            </a:r>
            <a:br>
              <a:rPr lang="en-US" sz="1600" dirty="0"/>
            </a:br>
            <a:r>
              <a:rPr lang="en-US" sz="1600" dirty="0"/>
              <a:t>26 – Germania</a:t>
            </a:r>
            <a:br>
              <a:rPr lang="en-US" sz="1600" dirty="0"/>
            </a:br>
            <a:r>
              <a:rPr lang="en-US" sz="1600" dirty="0"/>
              <a:t>27 – Bulgaria</a:t>
            </a:r>
          </a:p>
          <a:p>
            <a:pPr>
              <a:spcAft>
                <a:spcPts val="600"/>
              </a:spcAft>
              <a:buClr>
                <a:schemeClr val="accent5"/>
              </a:buClr>
            </a:pPr>
            <a:endParaRPr lang="en-US" sz="1600" dirty="0"/>
          </a:p>
        </p:txBody>
      </p:sp>
      <p:pic>
        <p:nvPicPr>
          <p:cNvPr id="2" name="Immagine 1" descr="Immagine che contiene mappa, testo&#10;&#10;Descrizione generata automaticamente">
            <a:extLst>
              <a:ext uri="{FF2B5EF4-FFF2-40B4-BE49-F238E27FC236}">
                <a16:creationId xmlns:a16="http://schemas.microsoft.com/office/drawing/2014/main" id="{7F76CE87-C433-818D-6962-52572C6D689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8949" r="7777" b="1"/>
          <a:stretch/>
        </p:blipFill>
        <p:spPr>
          <a:xfrm>
            <a:off x="6364448" y="10"/>
            <a:ext cx="5827552" cy="6857990"/>
          </a:xfrm>
          <a:custGeom>
            <a:avLst/>
            <a:gdLst/>
            <a:ahLst/>
            <a:cxnLst/>
            <a:rect l="l" t="t" r="r" b="b"/>
            <a:pathLst>
              <a:path w="5827552" h="6858000">
                <a:moveTo>
                  <a:pt x="391440" y="4232571"/>
                </a:moveTo>
                <a:cubicBezTo>
                  <a:pt x="581049" y="4232571"/>
                  <a:pt x="734757" y="4386279"/>
                  <a:pt x="734757" y="4575888"/>
                </a:cubicBezTo>
                <a:cubicBezTo>
                  <a:pt x="734757" y="4765497"/>
                  <a:pt x="581049" y="4919205"/>
                  <a:pt x="391440" y="4919205"/>
                </a:cubicBezTo>
                <a:cubicBezTo>
                  <a:pt x="201831" y="4919205"/>
                  <a:pt x="48123" y="4765497"/>
                  <a:pt x="48123" y="4575888"/>
                </a:cubicBezTo>
                <a:cubicBezTo>
                  <a:pt x="48123" y="4386279"/>
                  <a:pt x="201831" y="4232571"/>
                  <a:pt x="391440" y="4232571"/>
                </a:cubicBezTo>
                <a:close/>
                <a:moveTo>
                  <a:pt x="247368" y="1806694"/>
                </a:moveTo>
                <a:cubicBezTo>
                  <a:pt x="383986" y="1806694"/>
                  <a:pt x="494736" y="1917444"/>
                  <a:pt x="494736" y="2054062"/>
                </a:cubicBezTo>
                <a:cubicBezTo>
                  <a:pt x="494736" y="2190680"/>
                  <a:pt x="383986" y="2301430"/>
                  <a:pt x="247368" y="2301430"/>
                </a:cubicBezTo>
                <a:cubicBezTo>
                  <a:pt x="110750" y="2301430"/>
                  <a:pt x="0" y="2190680"/>
                  <a:pt x="0" y="2054062"/>
                </a:cubicBezTo>
                <a:cubicBezTo>
                  <a:pt x="0" y="1917444"/>
                  <a:pt x="110750" y="1806694"/>
                  <a:pt x="247368" y="1806694"/>
                </a:cubicBezTo>
                <a:close/>
                <a:moveTo>
                  <a:pt x="247369" y="1294715"/>
                </a:moveTo>
                <a:cubicBezTo>
                  <a:pt x="326938" y="1294715"/>
                  <a:pt x="391441" y="1359218"/>
                  <a:pt x="391441" y="1438787"/>
                </a:cubicBezTo>
                <a:cubicBezTo>
                  <a:pt x="391441" y="1518356"/>
                  <a:pt x="326938" y="1582859"/>
                  <a:pt x="247369" y="1582859"/>
                </a:cubicBezTo>
                <a:cubicBezTo>
                  <a:pt x="167800" y="1582859"/>
                  <a:pt x="103297" y="1518356"/>
                  <a:pt x="103297" y="1438787"/>
                </a:cubicBezTo>
                <a:cubicBezTo>
                  <a:pt x="103297" y="1359218"/>
                  <a:pt x="167800" y="1294715"/>
                  <a:pt x="247369" y="1294715"/>
                </a:cubicBezTo>
                <a:close/>
                <a:moveTo>
                  <a:pt x="480671" y="0"/>
                </a:moveTo>
                <a:lnTo>
                  <a:pt x="5827552" y="0"/>
                </a:lnTo>
                <a:lnTo>
                  <a:pt x="5827552" y="6858000"/>
                </a:lnTo>
                <a:lnTo>
                  <a:pt x="5825818" y="6858000"/>
                </a:lnTo>
                <a:lnTo>
                  <a:pt x="236731" y="6858000"/>
                </a:lnTo>
                <a:lnTo>
                  <a:pt x="225831" y="6841105"/>
                </a:lnTo>
                <a:cubicBezTo>
                  <a:pt x="35993" y="6490332"/>
                  <a:pt x="58970" y="6027176"/>
                  <a:pt x="314550" y="5720066"/>
                </a:cubicBezTo>
                <a:cubicBezTo>
                  <a:pt x="1530043" y="4259025"/>
                  <a:pt x="615593" y="4079388"/>
                  <a:pt x="503588" y="3464278"/>
                </a:cubicBezTo>
                <a:cubicBezTo>
                  <a:pt x="330606" y="2514465"/>
                  <a:pt x="722867" y="2276432"/>
                  <a:pt x="675681" y="1809180"/>
                </a:cubicBezTo>
                <a:cubicBezTo>
                  <a:pt x="624359" y="1301070"/>
                  <a:pt x="219491" y="1102027"/>
                  <a:pt x="245003" y="646882"/>
                </a:cubicBezTo>
                <a:cubicBezTo>
                  <a:pt x="249830" y="424885"/>
                  <a:pt x="318025" y="228632"/>
                  <a:pt x="431196" y="64140"/>
                </a:cubicBezTo>
                <a:close/>
              </a:path>
            </a:pathLst>
          </a:custGeom>
        </p:spPr>
      </p:pic>
      <p:sp>
        <p:nvSpPr>
          <p:cNvPr id="3" name="CasellaDiTesto 2">
            <a:extLst>
              <a:ext uri="{FF2B5EF4-FFF2-40B4-BE49-F238E27FC236}">
                <a16:creationId xmlns:a16="http://schemas.microsoft.com/office/drawing/2014/main" id="{33882A62-527E-A237-4974-08F18C32635E}"/>
              </a:ext>
            </a:extLst>
          </p:cNvPr>
          <p:cNvSpPr txBox="1"/>
          <p:nvPr/>
        </p:nvSpPr>
        <p:spPr>
          <a:xfrm>
            <a:off x="8735606" y="6657945"/>
            <a:ext cx="345639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266972719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TotalTime>
  <Words>276</Words>
  <Application>Microsoft Office PowerPoint</Application>
  <PresentationFormat>Widescreen</PresentationFormat>
  <Paragraphs>26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Tema di Office</vt:lpstr>
      <vt:lpstr>I Paesi più felici dell’UE nel 2023: la classifica Eurostat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biasetto sabrina</dc:creator>
  <cp:lastModifiedBy>Giada Correani</cp:lastModifiedBy>
  <cp:revision>79</cp:revision>
  <dcterms:created xsi:type="dcterms:W3CDTF">2024-01-10T14:42:24Z</dcterms:created>
  <dcterms:modified xsi:type="dcterms:W3CDTF">2024-02-21T18:45:33Z</dcterms:modified>
</cp:coreProperties>
</file>