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87" d="100"/>
          <a:sy n="87" d="100"/>
        </p:scale>
        <p:origin x="346"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tableStyles" Target="tableStyle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endParaRPr lang="de-DE"/>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de-DE"/>
          </a:p>
        </p:txBody>
      </p:sp>
      <p:sp>
        <p:nvSpPr>
          <p:cNvPr id="4" name="Segnaposto data 3"/>
          <p:cNvSpPr>
            <a:spLocks noGrp="1"/>
          </p:cNvSpPr>
          <p:nvPr>
            <p:ph type="dt" sz="half" idx="10"/>
          </p:nvPr>
        </p:nvSpPr>
        <p:spPr/>
        <p:txBody>
          <a:bodyPr/>
          <a:lstStyle/>
          <a:p>
            <a:fld id="{F64A8E5F-40E5-4553-9F3C-699F1A5B8145}" type="datetimeFigureOut">
              <a:rPr lang="de-DE" smtClean="0"/>
              <a:t>21.02.2024</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a:t>
            </a:fld>
            <a:endParaRPr lang="de-DE"/>
          </a:p>
        </p:txBody>
      </p:sp>
    </p:spTree>
    <p:extLst>
      <p:ext uri="{BB962C8B-B14F-4D97-AF65-F5344CB8AC3E}">
        <p14:creationId xmlns:p14="http://schemas.microsoft.com/office/powerpoint/2010/main" val="3186192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de-DE"/>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data 3"/>
          <p:cNvSpPr>
            <a:spLocks noGrp="1"/>
          </p:cNvSpPr>
          <p:nvPr>
            <p:ph type="dt" sz="half" idx="10"/>
          </p:nvPr>
        </p:nvSpPr>
        <p:spPr/>
        <p:txBody>
          <a:bodyPr/>
          <a:lstStyle/>
          <a:p>
            <a:fld id="{F64A8E5F-40E5-4553-9F3C-699F1A5B8145}" type="datetimeFigureOut">
              <a:rPr lang="de-DE" smtClean="0"/>
              <a:t>21.02.2024</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a:t>
            </a:fld>
            <a:endParaRPr lang="de-DE"/>
          </a:p>
        </p:txBody>
      </p:sp>
    </p:spTree>
    <p:extLst>
      <p:ext uri="{BB962C8B-B14F-4D97-AF65-F5344CB8AC3E}">
        <p14:creationId xmlns:p14="http://schemas.microsoft.com/office/powerpoint/2010/main" val="126318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endParaRPr lang="de-DE"/>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F64A8E5F-40E5-4553-9F3C-699F1A5B8145}" type="datetimeFigureOut">
              <a:rPr lang="de-DE" smtClean="0"/>
              <a:t>21.02.2024</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a:t>
            </a:fld>
            <a:endParaRPr lang="de-DE"/>
          </a:p>
        </p:txBody>
      </p:sp>
    </p:spTree>
    <p:extLst>
      <p:ext uri="{BB962C8B-B14F-4D97-AF65-F5344CB8AC3E}">
        <p14:creationId xmlns:p14="http://schemas.microsoft.com/office/powerpoint/2010/main" val="3577393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de-DE"/>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5" name="Segnaposto data 4"/>
          <p:cNvSpPr>
            <a:spLocks noGrp="1"/>
          </p:cNvSpPr>
          <p:nvPr>
            <p:ph type="dt" sz="half" idx="10"/>
          </p:nvPr>
        </p:nvSpPr>
        <p:spPr/>
        <p:txBody>
          <a:bodyPr/>
          <a:lstStyle/>
          <a:p>
            <a:fld id="{F64A8E5F-40E5-4553-9F3C-699F1A5B8145}" type="datetimeFigureOut">
              <a:rPr lang="de-DE" smtClean="0"/>
              <a:t>21.02.2024</a:t>
            </a:fld>
            <a:endParaRPr lang="de-DE"/>
          </a:p>
        </p:txBody>
      </p:sp>
      <p:sp>
        <p:nvSpPr>
          <p:cNvPr id="6" name="Segnaposto piè di pagina 5"/>
          <p:cNvSpPr>
            <a:spLocks noGrp="1"/>
          </p:cNvSpPr>
          <p:nvPr>
            <p:ph type="ftr" sz="quarter" idx="11"/>
          </p:nvPr>
        </p:nvSpPr>
        <p:spPr/>
        <p:txBody>
          <a:bodyPr/>
          <a:lstStyle/>
          <a:p>
            <a:endParaRPr lang="de-DE"/>
          </a:p>
        </p:txBody>
      </p:sp>
      <p:sp>
        <p:nvSpPr>
          <p:cNvPr id="7" name="Segnaposto numero diapositiva 6"/>
          <p:cNvSpPr>
            <a:spLocks noGrp="1"/>
          </p:cNvSpPr>
          <p:nvPr>
            <p:ph type="sldNum" sz="quarter" idx="12"/>
          </p:nvPr>
        </p:nvSpPr>
        <p:spPr/>
        <p:txBody>
          <a:bodyPr/>
          <a:lstStyle/>
          <a:p>
            <a:fld id="{66CD45B7-DFE2-4393-8D37-380FC36BF3AA}" type="slidenum">
              <a:rPr lang="de-DE" smtClean="0"/>
              <a:t>‹#›</a:t>
            </a:fld>
            <a:endParaRPr lang="de-DE"/>
          </a:p>
        </p:txBody>
      </p:sp>
    </p:spTree>
    <p:extLst>
      <p:ext uri="{BB962C8B-B14F-4D97-AF65-F5344CB8AC3E}">
        <p14:creationId xmlns:p14="http://schemas.microsoft.com/office/powerpoint/2010/main" val="1284089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endParaRPr lang="de-DE"/>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7" name="Segnaposto data 6"/>
          <p:cNvSpPr>
            <a:spLocks noGrp="1"/>
          </p:cNvSpPr>
          <p:nvPr>
            <p:ph type="dt" sz="half" idx="10"/>
          </p:nvPr>
        </p:nvSpPr>
        <p:spPr/>
        <p:txBody>
          <a:bodyPr/>
          <a:lstStyle/>
          <a:p>
            <a:fld id="{F64A8E5F-40E5-4553-9F3C-699F1A5B8145}" type="datetimeFigureOut">
              <a:rPr lang="de-DE" smtClean="0"/>
              <a:t>21.02.2024</a:t>
            </a:fld>
            <a:endParaRPr lang="de-DE"/>
          </a:p>
        </p:txBody>
      </p:sp>
      <p:sp>
        <p:nvSpPr>
          <p:cNvPr id="8" name="Segnaposto piè di pagina 7"/>
          <p:cNvSpPr>
            <a:spLocks noGrp="1"/>
          </p:cNvSpPr>
          <p:nvPr>
            <p:ph type="ftr" sz="quarter" idx="11"/>
          </p:nvPr>
        </p:nvSpPr>
        <p:spPr/>
        <p:txBody>
          <a:bodyPr/>
          <a:lstStyle/>
          <a:p>
            <a:endParaRPr lang="de-DE"/>
          </a:p>
        </p:txBody>
      </p:sp>
      <p:sp>
        <p:nvSpPr>
          <p:cNvPr id="9" name="Segnaposto numero diapositiva 8"/>
          <p:cNvSpPr>
            <a:spLocks noGrp="1"/>
          </p:cNvSpPr>
          <p:nvPr>
            <p:ph type="sldNum" sz="quarter" idx="12"/>
          </p:nvPr>
        </p:nvSpPr>
        <p:spPr/>
        <p:txBody>
          <a:bodyPr/>
          <a:lstStyle/>
          <a:p>
            <a:fld id="{66CD45B7-DFE2-4393-8D37-380FC36BF3AA}" type="slidenum">
              <a:rPr lang="de-DE" smtClean="0"/>
              <a:t>‹#›</a:t>
            </a:fld>
            <a:endParaRPr lang="de-DE"/>
          </a:p>
        </p:txBody>
      </p:sp>
    </p:spTree>
    <p:extLst>
      <p:ext uri="{BB962C8B-B14F-4D97-AF65-F5344CB8AC3E}">
        <p14:creationId xmlns:p14="http://schemas.microsoft.com/office/powerpoint/2010/main" val="2747982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de-DE"/>
          </a:p>
        </p:txBody>
      </p:sp>
      <p:sp>
        <p:nvSpPr>
          <p:cNvPr id="3" name="Segnaposto data 2"/>
          <p:cNvSpPr>
            <a:spLocks noGrp="1"/>
          </p:cNvSpPr>
          <p:nvPr>
            <p:ph type="dt" sz="half" idx="10"/>
          </p:nvPr>
        </p:nvSpPr>
        <p:spPr/>
        <p:txBody>
          <a:bodyPr/>
          <a:lstStyle/>
          <a:p>
            <a:fld id="{F64A8E5F-40E5-4553-9F3C-699F1A5B8145}" type="datetimeFigureOut">
              <a:rPr lang="de-DE" smtClean="0"/>
              <a:t>21.02.2024</a:t>
            </a:fld>
            <a:endParaRPr lang="de-DE"/>
          </a:p>
        </p:txBody>
      </p:sp>
      <p:sp>
        <p:nvSpPr>
          <p:cNvPr id="4" name="Segnaposto piè di pagina 3"/>
          <p:cNvSpPr>
            <a:spLocks noGrp="1"/>
          </p:cNvSpPr>
          <p:nvPr>
            <p:ph type="ftr" sz="quarter" idx="11"/>
          </p:nvPr>
        </p:nvSpPr>
        <p:spPr/>
        <p:txBody>
          <a:bodyPr/>
          <a:lstStyle/>
          <a:p>
            <a:endParaRPr lang="de-DE"/>
          </a:p>
        </p:txBody>
      </p:sp>
      <p:sp>
        <p:nvSpPr>
          <p:cNvPr id="5" name="Segnaposto numero diapositiva 4"/>
          <p:cNvSpPr>
            <a:spLocks noGrp="1"/>
          </p:cNvSpPr>
          <p:nvPr>
            <p:ph type="sldNum" sz="quarter" idx="12"/>
          </p:nvPr>
        </p:nvSpPr>
        <p:spPr/>
        <p:txBody>
          <a:bodyPr/>
          <a:lstStyle/>
          <a:p>
            <a:fld id="{66CD45B7-DFE2-4393-8D37-380FC36BF3AA}" type="slidenum">
              <a:rPr lang="de-DE" smtClean="0"/>
              <a:t>‹#›</a:t>
            </a:fld>
            <a:endParaRPr lang="de-DE"/>
          </a:p>
        </p:txBody>
      </p:sp>
    </p:spTree>
    <p:extLst>
      <p:ext uri="{BB962C8B-B14F-4D97-AF65-F5344CB8AC3E}">
        <p14:creationId xmlns:p14="http://schemas.microsoft.com/office/powerpoint/2010/main" val="331782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64A8E5F-40E5-4553-9F3C-699F1A5B8145}" type="datetimeFigureOut">
              <a:rPr lang="de-DE" smtClean="0"/>
              <a:t>21.02.2024</a:t>
            </a:fld>
            <a:endParaRPr lang="de-DE"/>
          </a:p>
        </p:txBody>
      </p:sp>
      <p:sp>
        <p:nvSpPr>
          <p:cNvPr id="3" name="Segnaposto piè di pagina 2"/>
          <p:cNvSpPr>
            <a:spLocks noGrp="1"/>
          </p:cNvSpPr>
          <p:nvPr>
            <p:ph type="ftr" sz="quarter" idx="11"/>
          </p:nvPr>
        </p:nvSpPr>
        <p:spPr/>
        <p:txBody>
          <a:bodyPr/>
          <a:lstStyle/>
          <a:p>
            <a:endParaRPr lang="de-DE"/>
          </a:p>
        </p:txBody>
      </p:sp>
      <p:sp>
        <p:nvSpPr>
          <p:cNvPr id="4" name="Segnaposto numero diapositiva 3"/>
          <p:cNvSpPr>
            <a:spLocks noGrp="1"/>
          </p:cNvSpPr>
          <p:nvPr>
            <p:ph type="sldNum" sz="quarter" idx="12"/>
          </p:nvPr>
        </p:nvSpPr>
        <p:spPr/>
        <p:txBody>
          <a:bodyPr/>
          <a:lstStyle/>
          <a:p>
            <a:fld id="{66CD45B7-DFE2-4393-8D37-380FC36BF3AA}" type="slidenum">
              <a:rPr lang="de-DE" smtClean="0"/>
              <a:t>‹#›</a:t>
            </a:fld>
            <a:endParaRPr lang="de-DE"/>
          </a:p>
        </p:txBody>
      </p:sp>
    </p:spTree>
    <p:extLst>
      <p:ext uri="{BB962C8B-B14F-4D97-AF65-F5344CB8AC3E}">
        <p14:creationId xmlns:p14="http://schemas.microsoft.com/office/powerpoint/2010/main" val="189409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de-DE"/>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F64A8E5F-40E5-4553-9F3C-699F1A5B8145}" type="datetimeFigureOut">
              <a:rPr lang="de-DE" smtClean="0"/>
              <a:t>21.02.2024</a:t>
            </a:fld>
            <a:endParaRPr lang="de-DE"/>
          </a:p>
        </p:txBody>
      </p:sp>
      <p:sp>
        <p:nvSpPr>
          <p:cNvPr id="6" name="Segnaposto piè di pagina 5"/>
          <p:cNvSpPr>
            <a:spLocks noGrp="1"/>
          </p:cNvSpPr>
          <p:nvPr>
            <p:ph type="ftr" sz="quarter" idx="11"/>
          </p:nvPr>
        </p:nvSpPr>
        <p:spPr/>
        <p:txBody>
          <a:bodyPr/>
          <a:lstStyle/>
          <a:p>
            <a:endParaRPr lang="de-DE"/>
          </a:p>
        </p:txBody>
      </p:sp>
      <p:sp>
        <p:nvSpPr>
          <p:cNvPr id="7" name="Segnaposto numero diapositiva 6"/>
          <p:cNvSpPr>
            <a:spLocks noGrp="1"/>
          </p:cNvSpPr>
          <p:nvPr>
            <p:ph type="sldNum" sz="quarter" idx="12"/>
          </p:nvPr>
        </p:nvSpPr>
        <p:spPr/>
        <p:txBody>
          <a:bodyPr/>
          <a:lstStyle/>
          <a:p>
            <a:fld id="{66CD45B7-DFE2-4393-8D37-380FC36BF3AA}" type="slidenum">
              <a:rPr lang="de-DE" smtClean="0"/>
              <a:t>‹#›</a:t>
            </a:fld>
            <a:endParaRPr lang="de-DE"/>
          </a:p>
        </p:txBody>
      </p:sp>
    </p:spTree>
    <p:extLst>
      <p:ext uri="{BB962C8B-B14F-4D97-AF65-F5344CB8AC3E}">
        <p14:creationId xmlns:p14="http://schemas.microsoft.com/office/powerpoint/2010/main" val="2365816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de-DE"/>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F64A8E5F-40E5-4553-9F3C-699F1A5B8145}" type="datetimeFigureOut">
              <a:rPr lang="de-DE" smtClean="0"/>
              <a:t>21.02.2024</a:t>
            </a:fld>
            <a:endParaRPr lang="de-DE"/>
          </a:p>
        </p:txBody>
      </p:sp>
      <p:sp>
        <p:nvSpPr>
          <p:cNvPr id="6" name="Segnaposto piè di pagina 5"/>
          <p:cNvSpPr>
            <a:spLocks noGrp="1"/>
          </p:cNvSpPr>
          <p:nvPr>
            <p:ph type="ftr" sz="quarter" idx="11"/>
          </p:nvPr>
        </p:nvSpPr>
        <p:spPr/>
        <p:txBody>
          <a:bodyPr/>
          <a:lstStyle/>
          <a:p>
            <a:endParaRPr lang="de-DE"/>
          </a:p>
        </p:txBody>
      </p:sp>
      <p:sp>
        <p:nvSpPr>
          <p:cNvPr id="7" name="Segnaposto numero diapositiva 6"/>
          <p:cNvSpPr>
            <a:spLocks noGrp="1"/>
          </p:cNvSpPr>
          <p:nvPr>
            <p:ph type="sldNum" sz="quarter" idx="12"/>
          </p:nvPr>
        </p:nvSpPr>
        <p:spPr/>
        <p:txBody>
          <a:bodyPr/>
          <a:lstStyle/>
          <a:p>
            <a:fld id="{66CD45B7-DFE2-4393-8D37-380FC36BF3AA}" type="slidenum">
              <a:rPr lang="de-DE" smtClean="0"/>
              <a:t>‹#›</a:t>
            </a:fld>
            <a:endParaRPr lang="de-DE"/>
          </a:p>
        </p:txBody>
      </p:sp>
    </p:spTree>
    <p:extLst>
      <p:ext uri="{BB962C8B-B14F-4D97-AF65-F5344CB8AC3E}">
        <p14:creationId xmlns:p14="http://schemas.microsoft.com/office/powerpoint/2010/main" val="1688576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de-DE"/>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data 3"/>
          <p:cNvSpPr>
            <a:spLocks noGrp="1"/>
          </p:cNvSpPr>
          <p:nvPr>
            <p:ph type="dt" sz="half" idx="10"/>
          </p:nvPr>
        </p:nvSpPr>
        <p:spPr/>
        <p:txBody>
          <a:bodyPr/>
          <a:lstStyle/>
          <a:p>
            <a:fld id="{F64A8E5F-40E5-4553-9F3C-699F1A5B8145}" type="datetimeFigureOut">
              <a:rPr lang="de-DE" smtClean="0"/>
              <a:t>21.02.2024</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a:t>
            </a:fld>
            <a:endParaRPr lang="de-DE"/>
          </a:p>
        </p:txBody>
      </p:sp>
    </p:spTree>
    <p:extLst>
      <p:ext uri="{BB962C8B-B14F-4D97-AF65-F5344CB8AC3E}">
        <p14:creationId xmlns:p14="http://schemas.microsoft.com/office/powerpoint/2010/main" val="3424469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endParaRPr lang="de-DE"/>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data 3"/>
          <p:cNvSpPr>
            <a:spLocks noGrp="1"/>
          </p:cNvSpPr>
          <p:nvPr>
            <p:ph type="dt" sz="half" idx="10"/>
          </p:nvPr>
        </p:nvSpPr>
        <p:spPr/>
        <p:txBody>
          <a:bodyPr/>
          <a:lstStyle/>
          <a:p>
            <a:fld id="{F64A8E5F-40E5-4553-9F3C-699F1A5B8145}" type="datetimeFigureOut">
              <a:rPr lang="de-DE" smtClean="0"/>
              <a:t>21.02.2024</a:t>
            </a:fld>
            <a:endParaRPr lang="de-DE"/>
          </a:p>
        </p:txBody>
      </p:sp>
      <p:sp>
        <p:nvSpPr>
          <p:cNvPr id="5" name="Segnaposto piè di pagina 4"/>
          <p:cNvSpPr>
            <a:spLocks noGrp="1"/>
          </p:cNvSpPr>
          <p:nvPr>
            <p:ph type="ftr" sz="quarter" idx="11"/>
          </p:nvPr>
        </p:nvSpPr>
        <p:spPr/>
        <p:txBody>
          <a:bodyPr/>
          <a:lstStyle/>
          <a:p>
            <a:endParaRPr lang="de-DE"/>
          </a:p>
        </p:txBody>
      </p:sp>
      <p:sp>
        <p:nvSpPr>
          <p:cNvPr id="6" name="Segnaposto numero diapositiva 5"/>
          <p:cNvSpPr>
            <a:spLocks noGrp="1"/>
          </p:cNvSpPr>
          <p:nvPr>
            <p:ph type="sldNum" sz="quarter" idx="12"/>
          </p:nvPr>
        </p:nvSpPr>
        <p:spPr/>
        <p:txBody>
          <a:bodyPr/>
          <a:lstStyle/>
          <a:p>
            <a:fld id="{66CD45B7-DFE2-4393-8D37-380FC36BF3AA}" type="slidenum">
              <a:rPr lang="de-DE" smtClean="0"/>
              <a:t>‹#›</a:t>
            </a:fld>
            <a:endParaRPr lang="de-DE"/>
          </a:p>
        </p:txBody>
      </p:sp>
    </p:spTree>
    <p:extLst>
      <p:ext uri="{BB962C8B-B14F-4D97-AF65-F5344CB8AC3E}">
        <p14:creationId xmlns:p14="http://schemas.microsoft.com/office/powerpoint/2010/main" val="1026842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endParaRPr lang="de-DE"/>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4A8E5F-40E5-4553-9F3C-699F1A5B8145}" type="datetimeFigureOut">
              <a:rPr lang="de-DE" smtClean="0"/>
              <a:t>21.02.2024</a:t>
            </a:fld>
            <a:endParaRPr lang="de-DE"/>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CD45B7-DFE2-4393-8D37-380FC36BF3AA}" type="slidenum">
              <a:rPr lang="de-DE" smtClean="0"/>
              <a:t>‹#›</a:t>
            </a:fld>
            <a:endParaRPr lang="de-DE"/>
          </a:p>
        </p:txBody>
      </p:sp>
    </p:spTree>
    <p:extLst>
      <p:ext uri="{BB962C8B-B14F-4D97-AF65-F5344CB8AC3E}">
        <p14:creationId xmlns:p14="http://schemas.microsoft.com/office/powerpoint/2010/main" val="1801931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diggita.it/story.php?title=I_benefici_dellattivita_fisica_----sulla_mente" TargetMode="External" /><Relationship Id="rId2" Type="http://schemas.openxmlformats.org/officeDocument/2006/relationships/image" Target="../media/image1.jpeg" /><Relationship Id="rId1" Type="http://schemas.openxmlformats.org/officeDocument/2006/relationships/slideLayout" Target="../slideLayouts/slideLayout7.xml" /><Relationship Id="rId4" Type="http://schemas.openxmlformats.org/officeDocument/2006/relationships/hyperlink" Target="https://creativecommons.org/licenses/by/3.0/" TargetMode="External" /></Relationships>
</file>

<file path=ppt/slides/_rels/slide2.xml.rels><?xml version="1.0" encoding="UTF-8" standalone="yes"?>
<Relationships xmlns="http://schemas.openxmlformats.org/package/2006/relationships"><Relationship Id="rId3" Type="http://schemas.openxmlformats.org/officeDocument/2006/relationships/hyperlink" Target="https://raportuldegarda.ro/esc-prevenire-scadere-hipertensiune-exercitii-fizice/" TargetMode="External" /><Relationship Id="rId2" Type="http://schemas.openxmlformats.org/officeDocument/2006/relationships/image" Target="../media/image2.jpeg" /><Relationship Id="rId1" Type="http://schemas.openxmlformats.org/officeDocument/2006/relationships/slideLayout" Target="../slideLayouts/slideLayout7.xml" /><Relationship Id="rId4" Type="http://schemas.openxmlformats.org/officeDocument/2006/relationships/hyperlink" Target="https://creativecommons.org/licenses/by-nc-sa/3.0/" TargetMode="External" /></Relationships>
</file>

<file path=ppt/slides/_rels/slide3.xml.rels><?xml version="1.0" encoding="UTF-8" standalone="yes"?>
<Relationships xmlns="http://schemas.openxmlformats.org/package/2006/relationships"><Relationship Id="rId3" Type="http://schemas.openxmlformats.org/officeDocument/2006/relationships/hyperlink" Target="https://www.educazionenutrizionale.granapadano.it/it/stile-di-vita/articoli/attivita-fisica/lattivita-fisica-che-fa-dimagrire/" TargetMode="External" /><Relationship Id="rId2" Type="http://schemas.openxmlformats.org/officeDocument/2006/relationships/image" Target="../media/image3.jpeg" /><Relationship Id="rId1" Type="http://schemas.openxmlformats.org/officeDocument/2006/relationships/slideLayout" Target="../slideLayouts/slideLayout7.xml" /><Relationship Id="rId5" Type="http://schemas.openxmlformats.org/officeDocument/2006/relationships/hyperlink" Target="https://www.educazionenutrizionale.granapadano.it/it/stile-di-vita/articoli/attivita-fisica/attivita-aerobica-camminare/" TargetMode="External" /><Relationship Id="rId4" Type="http://schemas.openxmlformats.org/officeDocument/2006/relationships/hyperlink" Target="https://www.educazionenutrizionale.granapadano.it/it/stile-di-vita/articoli/attivita-fisica/attivita-aerobica-pedalare/" TargetMode="External" /></Relationships>
</file>

<file path=ppt/slides/_rels/slide4.xml.rels><?xml version="1.0" encoding="UTF-8" standalone="yes"?>
<Relationships xmlns="http://schemas.openxmlformats.org/package/2006/relationships"><Relationship Id="rId3" Type="http://schemas.openxmlformats.org/officeDocument/2006/relationships/hyperlink" Target="http://italiaeoisagunt.blogspot.com/2012/03/regole-di-calcio.html" TargetMode="External" /><Relationship Id="rId2" Type="http://schemas.openxmlformats.org/officeDocument/2006/relationships/image" Target="../media/image4.jpeg" /><Relationship Id="rId1" Type="http://schemas.openxmlformats.org/officeDocument/2006/relationships/slideLayout" Target="../slideLayouts/slideLayout7.xml" /><Relationship Id="rId5" Type="http://schemas.openxmlformats.org/officeDocument/2006/relationships/hyperlink" Target="https://creativecommons.org/licenses/by/3.0/" TargetMode="External" /><Relationship Id="rId4" Type="http://schemas.openxmlformats.org/officeDocument/2006/relationships/hyperlink" Target="https://www.educazionenutrizionale.granapadano.it/it/alimentazione/articoli/alimentazione-e-salute/depressione-invernale-occhio-allalimentazione/" TargetMode="External" /></Relationships>
</file>

<file path=ppt/slides/_rels/slide5.xml.rels><?xml version="1.0" encoding="UTF-8" standalone="yes"?>
<Relationships xmlns="http://schemas.openxmlformats.org/package/2006/relationships"><Relationship Id="rId3" Type="http://schemas.openxmlformats.org/officeDocument/2006/relationships/hyperlink" Target="https://www.educazionenutrizionale.granapadano.it/it/alimentazione/articoli/alimentazione-e-salute/cosa-sintende-alimentazione-equilibrata/" TargetMode="External" /><Relationship Id="rId2" Type="http://schemas.openxmlformats.org/officeDocument/2006/relationships/image" Target="../media/image5.jpe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hyperlink" Target="https://www.sienanews.it/toscana/siena/25-maggio-a-siena-riaprono-solo-le-palestre-per-ora-niente-piscina/" TargetMode="External" /><Relationship Id="rId2" Type="http://schemas.openxmlformats.org/officeDocument/2006/relationships/image" Target="../media/image6.jpeg" /><Relationship Id="rId1" Type="http://schemas.openxmlformats.org/officeDocument/2006/relationships/slideLayout" Target="../slideLayouts/slideLayout7.xml" /><Relationship Id="rId4" Type="http://schemas.openxmlformats.org/officeDocument/2006/relationships/hyperlink" Target="https://creativecommons.org/licenses/by-nd/3.0/" TargetMode="External" /></Relationships>
</file>

<file path=ppt/slides/_rels/slide7.xml.rels><?xml version="1.0" encoding="UTF-8" standalone="yes"?>
<Relationships xmlns="http://schemas.openxmlformats.org/package/2006/relationships"><Relationship Id="rId3" Type="http://schemas.openxmlformats.org/officeDocument/2006/relationships/hyperlink" Target="https://www.educazionenutrizionale.granapadano.it/it/stile-di-vita/articoli/attivita-fisica/attivita-aerobica-e-anaerobica/" TargetMode="External" /><Relationship Id="rId2" Type="http://schemas.openxmlformats.org/officeDocument/2006/relationships/image" Target="../media/image7.jpeg" /><Relationship Id="rId1" Type="http://schemas.openxmlformats.org/officeDocument/2006/relationships/slideLayout" Target="../slideLayouts/slideLayout7.xml" /><Relationship Id="rId6" Type="http://schemas.openxmlformats.org/officeDocument/2006/relationships/hyperlink" Target="https://www.educazionenutrizionale.granapadano.it/it/stile-di-vita/articoli/attivita-fisica/10-consigli-per-fare-attivita-fisica-a-casa-al-lavoro-e-per-giocare/" TargetMode="External" /><Relationship Id="rId5" Type="http://schemas.openxmlformats.org/officeDocument/2006/relationships/hyperlink" Target="https://www.educazionenutrizionale.granapadano.it/it/stile-di-vita/articoli/tabelle/tabelle-sullattivita-fisica/" TargetMode="External" /><Relationship Id="rId4" Type="http://schemas.openxmlformats.org/officeDocument/2006/relationships/hyperlink" Target="https://www.educazionenutrizionale.granapadano.it/it/stile-di-vita/articoli/attivita-fisica/attivita-aerobica-come-monitorare-lintensita/" TargetMode="External" /></Relationships>
</file>

<file path=ppt/slides/_rels/slide8.xml.rels><?xml version="1.0" encoding="UTF-8" standalone="yes"?>
<Relationships xmlns="http://schemas.openxmlformats.org/package/2006/relationships"><Relationship Id="rId3" Type="http://schemas.openxmlformats.org/officeDocument/2006/relationships/hyperlink" Target="https://www.educazionenutrizionale.granapadano.it/it/stile-di-vita/articoli/attivita-fisica/sport-attenzione-ai-sali-minerali/" TargetMode="External" /><Relationship Id="rId2" Type="http://schemas.openxmlformats.org/officeDocument/2006/relationships/image" Target="../media/image8.jpe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3" Type="http://schemas.openxmlformats.org/officeDocument/2006/relationships/hyperlink" Target="https://casertasera.it/2018/10/07/calcio-molisano-capriati-agnone-3-1-continua-la-marcia-inarrestabile-della-matricola-solo-vairano-tiene-il-passo/" TargetMode="External" /><Relationship Id="rId2" Type="http://schemas.openxmlformats.org/officeDocument/2006/relationships/image" Target="../media/image9.jpeg" /><Relationship Id="rId1" Type="http://schemas.openxmlformats.org/officeDocument/2006/relationships/slideLayout" Target="../slideLayouts/slideLayout7.xml" /><Relationship Id="rId4" Type="http://schemas.openxmlformats.org/officeDocument/2006/relationships/hyperlink" Target="https://creativecommons.org/licenses/by-nc-sa/3.0/" TargetMode="External" /></Relationships>
</file>

<file path=ppt/slides/_rels/slide10.xml.rels><?xml version="1.0" encoding="UTF-8" standalone="yes"?>
<Relationships xmlns="http://schemas.openxmlformats.org/package/2006/relationships"><Relationship Id="rId3" Type="http://schemas.openxmlformats.org/officeDocument/2006/relationships/hyperlink" Target="https://www3.gobiernodecanarias.org/medusa/ecoblog/dhernavt/category/educacion-fisica/" TargetMode="External" /><Relationship Id="rId2" Type="http://schemas.openxmlformats.org/officeDocument/2006/relationships/image" Target="../media/image10.jpeg" /><Relationship Id="rId1" Type="http://schemas.openxmlformats.org/officeDocument/2006/relationships/slideLayout" Target="../slideLayouts/slideLayout7.xml" /><Relationship Id="rId4" Type="http://schemas.openxmlformats.org/officeDocument/2006/relationships/hyperlink" Target="https://creativecommons.org/licenses/by-nc-nd/3.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8251CDED-560C-1E1E-5367-95839A57A0E8}"/>
              </a:ext>
            </a:extLst>
          </p:cNvPr>
          <p:cNvSpPr txBox="1"/>
          <p:nvPr/>
        </p:nvSpPr>
        <p:spPr>
          <a:xfrm>
            <a:off x="640080" y="2872899"/>
            <a:ext cx="4243589" cy="332066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200"/>
              <a:t>Il segreto della felicità? Fare sport</a:t>
            </a:r>
          </a:p>
        </p:txBody>
      </p:sp>
      <p:pic>
        <p:nvPicPr>
          <p:cNvPr id="6" name="Immagine 5" descr="Immagine che contiene manubrio, Pesi, sport, attrezzature sportive&#10;&#10;Descrizione generata automaticamente">
            <a:extLst>
              <a:ext uri="{FF2B5EF4-FFF2-40B4-BE49-F238E27FC236}">
                <a16:creationId xmlns:a16="http://schemas.microsoft.com/office/drawing/2014/main" id="{34AEDA3C-EFF8-C26D-3818-E5AD71CD0CE3}"/>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CasellaDiTesto 6">
            <a:extLst>
              <a:ext uri="{FF2B5EF4-FFF2-40B4-BE49-F238E27FC236}">
                <a16:creationId xmlns:a16="http://schemas.microsoft.com/office/drawing/2014/main" id="{98F6654A-7AE3-FE06-7FA7-F70336E5FAB9}"/>
              </a:ext>
            </a:extLst>
          </p:cNvPr>
          <p:cNvSpPr txBox="1"/>
          <p:nvPr/>
        </p:nvSpPr>
        <p:spPr>
          <a:xfrm>
            <a:off x="9396043" y="6657945"/>
            <a:ext cx="2795957"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Questa foto</a:t>
            </a:r>
            <a:r>
              <a:rPr lang="en-US" sz="700">
                <a:solidFill>
                  <a:srgbClr val="FFFFFF"/>
                </a:solidFill>
              </a:rPr>
              <a:t> di Autore sconosciuto è concessa in licenza secondo </a:t>
            </a:r>
            <a:r>
              <a:rPr lang="en-US" sz="700">
                <a:solidFill>
                  <a:srgbClr val="FFFFFF"/>
                </a:solidFill>
                <a:hlinkClick r:id="rId4">
                  <a:extLst>
                    <a:ext uri="{A12FA001-AC4F-418D-AE19-62706E023703}">
                      <ahyp:hlinkClr xmlns:ahyp="http://schemas.microsoft.com/office/drawing/2018/hyperlinkcolor" val="tx"/>
                    </a:ext>
                  </a:extLst>
                </a:hlinkClick>
              </a:rPr>
              <a:t>CC BY</a:t>
            </a:r>
            <a:r>
              <a:rPr lang="en-US" sz="700">
                <a:solidFill>
                  <a:srgbClr val="FFFFFF"/>
                </a:solidFill>
              </a:rPr>
              <a:t>.</a:t>
            </a:r>
          </a:p>
        </p:txBody>
      </p:sp>
    </p:spTree>
    <p:extLst>
      <p:ext uri="{BB962C8B-B14F-4D97-AF65-F5344CB8AC3E}">
        <p14:creationId xmlns:p14="http://schemas.microsoft.com/office/powerpoint/2010/main" val="3962583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2">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Immagine che contiene calzature, persona, aria aperta, cielo&#10;&#10;Descrizione generata automaticamente">
            <a:extLst>
              <a:ext uri="{FF2B5EF4-FFF2-40B4-BE49-F238E27FC236}">
                <a16:creationId xmlns:a16="http://schemas.microsoft.com/office/drawing/2014/main" id="{4D037D0B-4920-1C06-DA9B-34930EFD9250}"/>
              </a:ext>
            </a:extLst>
          </p:cNvPr>
          <p:cNvPicPr>
            <a:picLocks noChangeAspect="1"/>
          </p:cNvPicPr>
          <p:nvPr/>
        </p:nvPicPr>
        <p:blipFill rotWithShape="1">
          <a:blip r:embed="rId2">
            <a:alphaModFix amt="40000"/>
            <a:extLst>
              <a:ext uri="{837473B0-CC2E-450A-ABE3-18F120FF3D39}">
                <a1611:picAttrSrcUrl xmlns:a1611="http://schemas.microsoft.com/office/drawing/2016/11/main" r:id="rId3"/>
              </a:ext>
            </a:extLst>
          </a:blip>
          <a:srcRect t="3552" b="12178"/>
          <a:stretch/>
        </p:blipFill>
        <p:spPr>
          <a:xfrm>
            <a:off x="20" y="1282"/>
            <a:ext cx="12191980" cy="6856718"/>
          </a:xfrm>
          <a:prstGeom prst="rect">
            <a:avLst/>
          </a:prstGeom>
        </p:spPr>
      </p:pic>
      <p:sp>
        <p:nvSpPr>
          <p:cNvPr id="2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948ABE9E-F8BB-2C10-6E01-2C7922C95F49}"/>
              </a:ext>
            </a:extLst>
          </p:cNvPr>
          <p:cNvSpPr txBox="1"/>
          <p:nvPr/>
        </p:nvSpPr>
        <p:spPr>
          <a:xfrm>
            <a:off x="838200" y="2004446"/>
            <a:ext cx="10515600" cy="417689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200">
                <a:solidFill>
                  <a:schemeClr val="bg1"/>
                </a:solidFill>
              </a:rPr>
              <a:t>L’ultima conferma circa gli influssi positivi dell'attività motoria sull'umore proviene da uno studio dell’Università inglese di Cambridge, che ha messo in evidenza </a:t>
            </a:r>
            <a:r>
              <a:rPr lang="en-US" sz="2200" b="1">
                <a:solidFill>
                  <a:schemeClr val="bg1"/>
                </a:solidFill>
              </a:rPr>
              <a:t>il legame tra attività fisica e felicità individuale </a:t>
            </a:r>
            <a:r>
              <a:rPr lang="en-US" sz="2200">
                <a:solidFill>
                  <a:schemeClr val="bg1"/>
                </a:solidFill>
              </a:rPr>
              <a:t>su oltre 10.000 persone. Dallo studio è emerso che se nell’ultimo quarto d’ora l’individuo era attivo fisicamente, il suo livello di felicità risultava più alto. Nel lungo periodo, valutando lo stato di benessere complessivo, i più soddisfatti della propria vita sono proprio coloro che tendono a muoversi di più.</a:t>
            </a:r>
          </a:p>
        </p:txBody>
      </p:sp>
      <p:sp>
        <p:nvSpPr>
          <p:cNvPr id="3" name="CasellaDiTesto 2">
            <a:extLst>
              <a:ext uri="{FF2B5EF4-FFF2-40B4-BE49-F238E27FC236}">
                <a16:creationId xmlns:a16="http://schemas.microsoft.com/office/drawing/2014/main" id="{D07337EB-4EDA-BFDF-B0CE-110EE2374587}"/>
              </a:ext>
            </a:extLst>
          </p:cNvPr>
          <p:cNvSpPr txBox="1"/>
          <p:nvPr/>
        </p:nvSpPr>
        <p:spPr>
          <a:xfrm>
            <a:off x="9142767" y="6657945"/>
            <a:ext cx="3049233"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Questa foto</a:t>
            </a:r>
            <a:r>
              <a:rPr lang="en-US" sz="700">
                <a:solidFill>
                  <a:srgbClr val="FFFFFF"/>
                </a:solidFill>
              </a:rPr>
              <a:t> di Autore sconosciuto è concessa in licenza secondo </a:t>
            </a:r>
            <a:r>
              <a:rPr lang="en-US" sz="700">
                <a:solidFill>
                  <a:srgbClr val="FFFFFF"/>
                </a:solidFill>
                <a:hlinkClick r:id="rId4">
                  <a:extLst>
                    <a:ext uri="{A12FA001-AC4F-418D-AE19-62706E023703}">
                      <ahyp:hlinkClr xmlns:ahyp="http://schemas.microsoft.com/office/drawing/2018/hyperlinkcolor" val="tx"/>
                    </a:ext>
                  </a:extLst>
                </a:hlinkClick>
              </a:rPr>
              <a:t>CC BY-SA-NC</a:t>
            </a:r>
            <a:r>
              <a:rPr lang="en-US" sz="700">
                <a:solidFill>
                  <a:srgbClr val="FFFFFF"/>
                </a:solidFill>
              </a:rPr>
              <a:t>.</a:t>
            </a:r>
          </a:p>
        </p:txBody>
      </p:sp>
    </p:spTree>
    <p:extLst>
      <p:ext uri="{BB962C8B-B14F-4D97-AF65-F5344CB8AC3E}">
        <p14:creationId xmlns:p14="http://schemas.microsoft.com/office/powerpoint/2010/main" val="188545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Free Images : muscle, fight, sports, traditional, wrestling, wrestlers ...">
            <a:extLst>
              <a:ext uri="{FF2B5EF4-FFF2-40B4-BE49-F238E27FC236}">
                <a16:creationId xmlns:a16="http://schemas.microsoft.com/office/drawing/2014/main" id="{F1A1E51F-22EB-4C98-2461-416958C19809}"/>
              </a:ext>
            </a:extLst>
          </p:cNvPr>
          <p:cNvPicPr>
            <a:picLocks noChangeAspect="1"/>
          </p:cNvPicPr>
          <p:nvPr/>
        </p:nvPicPr>
        <p:blipFill rotWithShape="1">
          <a:blip r:embed="rId2">
            <a:alphaModFix amt="35000"/>
          </a:blip>
          <a:srcRect t="3441" b="11654"/>
          <a:stretch/>
        </p:blipFill>
        <p:spPr>
          <a:xfrm>
            <a:off x="1556238" y="2910255"/>
            <a:ext cx="10459916" cy="2963007"/>
          </a:xfrm>
          <a:prstGeom prst="rect">
            <a:avLst/>
          </a:prstGeom>
        </p:spPr>
      </p:pic>
      <p:sp>
        <p:nvSpPr>
          <p:cNvPr id="3" name="CasellaDiTesto 2">
            <a:extLst>
              <a:ext uri="{FF2B5EF4-FFF2-40B4-BE49-F238E27FC236}">
                <a16:creationId xmlns:a16="http://schemas.microsoft.com/office/drawing/2014/main" id="{FEB95DD0-3A89-4A45-E413-8996DFD58D75}"/>
              </a:ext>
            </a:extLst>
          </p:cNvPr>
          <p:cNvSpPr txBox="1"/>
          <p:nvPr/>
        </p:nvSpPr>
        <p:spPr>
          <a:xfrm>
            <a:off x="838200" y="1825625"/>
            <a:ext cx="10515600" cy="435133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1500" b="1">
                <a:solidFill>
                  <a:srgbClr val="FFFFFF"/>
                </a:solidFill>
              </a:rPr>
              <a:t>Vivere più a lungo e meglio</a:t>
            </a:r>
            <a:endParaRPr lang="en-US" sz="1500">
              <a:solidFill>
                <a:srgbClr val="FFFFFF"/>
              </a:solidFill>
            </a:endParaRPr>
          </a:p>
          <a:p>
            <a:pPr indent="-228600">
              <a:lnSpc>
                <a:spcPct val="90000"/>
              </a:lnSpc>
              <a:spcAft>
                <a:spcPts val="600"/>
              </a:spcAft>
              <a:buFont typeface="Arial" panose="020B0604020202020204" pitchFamily="34" charset="0"/>
              <a:buChar char="•"/>
            </a:pPr>
            <a:r>
              <a:rPr lang="en-US" sz="1500">
                <a:solidFill>
                  <a:srgbClr val="FFFFFF"/>
                </a:solidFill>
              </a:rPr>
              <a:t>La felicità è uno dei vantaggi dell’attività fisica, indubbiamente un bell'incentivo per smettere di essere sedentari, ma non solo. Gli effetti benefici emersi dai tanti studi sull’argomento, in particolare quelli europei come l’EPIC (European Prospective Investigation in to Cancer and Nutrition), basato su un campione di 521.000 europei provenienti da quindici diversi paesi e seguiti per quindici anni sono notevoli:</a:t>
            </a:r>
          </a:p>
          <a:p>
            <a:pPr marL="285750" indent="-228600">
              <a:lnSpc>
                <a:spcPct val="90000"/>
              </a:lnSpc>
              <a:spcAft>
                <a:spcPts val="600"/>
              </a:spcAft>
              <a:buFont typeface="Arial" panose="020B0604020202020204" pitchFamily="34" charset="0"/>
              <a:buChar char="•"/>
            </a:pPr>
            <a:r>
              <a:rPr lang="en-US" sz="1500">
                <a:solidFill>
                  <a:srgbClr val="FFFFFF"/>
                </a:solidFill>
              </a:rPr>
              <a:t>Riduce il rischio di mortalità per tutti, maschi e femmine, magri o grassi.</a:t>
            </a:r>
          </a:p>
          <a:p>
            <a:pPr marL="285750" indent="-228600">
              <a:lnSpc>
                <a:spcPct val="90000"/>
              </a:lnSpc>
              <a:spcAft>
                <a:spcPts val="600"/>
              </a:spcAft>
              <a:buFont typeface="Arial" panose="020B0604020202020204" pitchFamily="34" charset="0"/>
              <a:buChar char="•"/>
            </a:pPr>
            <a:r>
              <a:rPr lang="en-US" sz="1500">
                <a:solidFill>
                  <a:srgbClr val="FFFFFF"/>
                </a:solidFill>
              </a:rPr>
              <a:t>Contribuisce a prevenire importanti malattie come il diabete di tipo 2.</a:t>
            </a:r>
          </a:p>
          <a:p>
            <a:pPr marL="285750" indent="-228600">
              <a:lnSpc>
                <a:spcPct val="90000"/>
              </a:lnSpc>
              <a:spcAft>
                <a:spcPts val="600"/>
              </a:spcAft>
              <a:buFont typeface="Arial" panose="020B0604020202020204" pitchFamily="34" charset="0"/>
              <a:buChar char="•"/>
            </a:pPr>
            <a:r>
              <a:rPr lang="en-US" sz="1500">
                <a:solidFill>
                  <a:srgbClr val="FFFFFF"/>
                </a:solidFill>
              </a:rPr>
              <a:t>Diminuisce il rischio d’infarto cardiaco e malattie cardiovascolari.</a:t>
            </a:r>
          </a:p>
          <a:p>
            <a:pPr marL="285750" indent="-228600">
              <a:lnSpc>
                <a:spcPct val="90000"/>
              </a:lnSpc>
              <a:spcAft>
                <a:spcPts val="600"/>
              </a:spcAft>
              <a:buFont typeface="Arial" panose="020B0604020202020204" pitchFamily="34" charset="0"/>
              <a:buChar char="•"/>
            </a:pPr>
            <a:r>
              <a:rPr lang="en-US" sz="1500">
                <a:solidFill>
                  <a:srgbClr val="FFFFFF"/>
                </a:solidFill>
              </a:rPr>
              <a:t>Tiene sotto controllo la pressione arteriosa e ricuce il rischio d’ipertensione.</a:t>
            </a:r>
          </a:p>
          <a:p>
            <a:pPr marL="285750" indent="-228600">
              <a:lnSpc>
                <a:spcPct val="90000"/>
              </a:lnSpc>
              <a:spcAft>
                <a:spcPts val="600"/>
              </a:spcAft>
              <a:buFont typeface="Arial" panose="020B0604020202020204" pitchFamily="34" charset="0"/>
              <a:buChar char="•"/>
            </a:pPr>
            <a:r>
              <a:rPr lang="en-US" sz="1500">
                <a:solidFill>
                  <a:srgbClr val="FFFFFF"/>
                </a:solidFill>
              </a:rPr>
              <a:t>Riduce il rischio di sviluppare il tumore del colon.</a:t>
            </a:r>
          </a:p>
          <a:p>
            <a:pPr marL="285750" indent="-228600">
              <a:lnSpc>
                <a:spcPct val="90000"/>
              </a:lnSpc>
              <a:spcAft>
                <a:spcPts val="600"/>
              </a:spcAft>
              <a:buFont typeface="Arial" panose="020B0604020202020204" pitchFamily="34" charset="0"/>
              <a:buChar char="•"/>
            </a:pPr>
            <a:r>
              <a:rPr lang="en-US" sz="1500">
                <a:solidFill>
                  <a:srgbClr val="FFFFFF"/>
                </a:solidFill>
              </a:rPr>
              <a:t>Rende il corpo più armonioso e robusto, rafforza l’apparato muscolare e scheletrico, e riduce il rischio di fratture.</a:t>
            </a:r>
          </a:p>
          <a:p>
            <a:pPr marL="285750" indent="-228600">
              <a:lnSpc>
                <a:spcPct val="90000"/>
              </a:lnSpc>
              <a:spcAft>
                <a:spcPts val="600"/>
              </a:spcAft>
              <a:buFont typeface="Arial" panose="020B0604020202020204" pitchFamily="34" charset="0"/>
              <a:buChar char="•"/>
            </a:pPr>
            <a:r>
              <a:rPr lang="en-US" sz="1500">
                <a:solidFill>
                  <a:srgbClr val="FFFFFF"/>
                </a:solidFill>
              </a:rPr>
              <a:t>Rallenta, dopo i trentacinque anni d’età, la fisiologica perdita di massa muscolare e ossea, e</a:t>
            </a:r>
          </a:p>
          <a:p>
            <a:pPr marL="285750" indent="-228600">
              <a:lnSpc>
                <a:spcPct val="90000"/>
              </a:lnSpc>
              <a:spcAft>
                <a:spcPts val="600"/>
              </a:spcAft>
              <a:buFont typeface="Arial" panose="020B0604020202020204" pitchFamily="34" charset="0"/>
              <a:buChar char="•"/>
            </a:pPr>
            <a:r>
              <a:rPr lang="en-US" sz="1500">
                <a:solidFill>
                  <a:srgbClr val="FFFFFF"/>
                </a:solidFill>
              </a:rPr>
              <a:t>Aiuta, aumentando il dispendio calorico, a " </a:t>
            </a:r>
            <a:r>
              <a:rPr lang="en-US" sz="1500" b="1">
                <a:solidFill>
                  <a:srgbClr val="FFFFFF"/>
                </a:solidFill>
                <a:hlinkClick r:id="rId3"/>
              </a:rPr>
              <a:t>bruciare i grassi </a:t>
            </a:r>
            <a:r>
              <a:rPr lang="en-US" sz="1500">
                <a:solidFill>
                  <a:srgbClr val="FFFFFF"/>
                </a:solidFill>
              </a:rPr>
              <a:t>in eccesso" e a perdere peso.</a:t>
            </a:r>
          </a:p>
          <a:p>
            <a:pPr indent="-228600">
              <a:lnSpc>
                <a:spcPct val="90000"/>
              </a:lnSpc>
              <a:spcAft>
                <a:spcPts val="600"/>
              </a:spcAft>
              <a:buFont typeface="Arial" panose="020B0604020202020204" pitchFamily="34" charset="0"/>
              <a:buChar char="•"/>
            </a:pPr>
            <a:r>
              <a:rPr lang="en-US" sz="1500">
                <a:solidFill>
                  <a:srgbClr val="FFFFFF"/>
                </a:solidFill>
              </a:rPr>
              <a:t>Per raggiungere questi obiettivi non è necessario diventare atleti super allenati o vincere gare, e non serve nemmeno essere giovani. Scegliete l’attività o lo sport che più vi piace e partite, ricordando che basta anche soltanto </a:t>
            </a:r>
            <a:r>
              <a:rPr lang="en-US" sz="1500" b="1">
                <a:solidFill>
                  <a:srgbClr val="FFFFFF"/>
                </a:solidFill>
                <a:hlinkClick r:id="rId4"/>
              </a:rPr>
              <a:t>pedalare </a:t>
            </a:r>
            <a:r>
              <a:rPr lang="en-US" sz="1500">
                <a:solidFill>
                  <a:srgbClr val="FFFFFF"/>
                </a:solidFill>
              </a:rPr>
              <a:t>in città o </a:t>
            </a:r>
            <a:r>
              <a:rPr lang="en-US" sz="1500" b="1">
                <a:solidFill>
                  <a:srgbClr val="FFFFFF"/>
                </a:solidFill>
                <a:hlinkClick r:id="rId5"/>
              </a:rPr>
              <a:t>camminare </a:t>
            </a:r>
            <a:r>
              <a:rPr lang="en-US" sz="1500">
                <a:solidFill>
                  <a:srgbClr val="FFFFFF"/>
                </a:solidFill>
              </a:rPr>
              <a:t>con regolarità e costanza per dare il via alla vostra personale ricerca della felicità.</a:t>
            </a:r>
          </a:p>
          <a:p>
            <a:pPr indent="-228600">
              <a:lnSpc>
                <a:spcPct val="90000"/>
              </a:lnSpc>
              <a:spcAft>
                <a:spcPts val="600"/>
              </a:spcAft>
              <a:buFont typeface="Arial" panose="020B0604020202020204" pitchFamily="34" charset="0"/>
              <a:buChar char="•"/>
            </a:pPr>
            <a:endParaRPr lang="en-US" sz="1500">
              <a:solidFill>
                <a:srgbClr val="FFFFFF"/>
              </a:solidFill>
            </a:endParaRPr>
          </a:p>
        </p:txBody>
      </p:sp>
    </p:spTree>
    <p:extLst>
      <p:ext uri="{BB962C8B-B14F-4D97-AF65-F5344CB8AC3E}">
        <p14:creationId xmlns:p14="http://schemas.microsoft.com/office/powerpoint/2010/main" val="88290184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Immagine che contiene palla, erba, calcio/football americano, calcio&#10;&#10;Descrizione generata automaticamente">
            <a:extLst>
              <a:ext uri="{FF2B5EF4-FFF2-40B4-BE49-F238E27FC236}">
                <a16:creationId xmlns:a16="http://schemas.microsoft.com/office/drawing/2014/main" id="{ACD3614C-438F-7F01-D3AF-12B24CBC2667}"/>
              </a:ext>
            </a:extLst>
          </p:cNvPr>
          <p:cNvPicPr>
            <a:picLocks noChangeAspect="1"/>
          </p:cNvPicPr>
          <p:nvPr/>
        </p:nvPicPr>
        <p:blipFill rotWithShape="1">
          <a:blip r:embed="rId2">
            <a:alphaModFix amt="40000"/>
            <a:extLst>
              <a:ext uri="{837473B0-CC2E-450A-ABE3-18F120FF3D39}">
                <a1611:picAttrSrcUrl xmlns:a1611="http://schemas.microsoft.com/office/drawing/2016/11/main" r:id="rId3"/>
              </a:ext>
            </a:extLst>
          </a:blip>
          <a:srcRect t="9439" b="15561"/>
          <a:stretch/>
        </p:blipFill>
        <p:spPr>
          <a:xfrm>
            <a:off x="20" y="1282"/>
            <a:ext cx="12191980" cy="6856718"/>
          </a:xfrm>
          <a:prstGeom prst="rect">
            <a:avLst/>
          </a:prstGeom>
        </p:spPr>
      </p:pic>
      <p:sp>
        <p:nvSpPr>
          <p:cNvPr id="15"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4A49811C-25D4-C402-9936-423DACC4795E}"/>
              </a:ext>
            </a:extLst>
          </p:cNvPr>
          <p:cNvSpPr txBox="1"/>
          <p:nvPr/>
        </p:nvSpPr>
        <p:spPr>
          <a:xfrm>
            <a:off x="838200" y="2004446"/>
            <a:ext cx="10515600" cy="417689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200" b="1" dirty="0">
                <a:solidFill>
                  <a:schemeClr val="bg1"/>
                </a:solidFill>
              </a:rPr>
              <a:t>Lo sport e </a:t>
            </a:r>
            <a:r>
              <a:rPr lang="en-US" sz="2200" b="1" dirty="0" err="1">
                <a:solidFill>
                  <a:schemeClr val="bg1"/>
                </a:solidFill>
              </a:rPr>
              <a:t>gli</a:t>
            </a:r>
            <a:r>
              <a:rPr lang="en-US" sz="2200" b="1" dirty="0">
                <a:solidFill>
                  <a:schemeClr val="bg1"/>
                </a:solidFill>
              </a:rPr>
              <a:t> </a:t>
            </a:r>
            <a:r>
              <a:rPr lang="en-US" sz="2200" b="1" dirty="0" err="1">
                <a:solidFill>
                  <a:schemeClr val="bg1"/>
                </a:solidFill>
              </a:rPr>
              <a:t>ormoni</a:t>
            </a:r>
            <a:r>
              <a:rPr lang="en-US" sz="2200" b="1" dirty="0">
                <a:solidFill>
                  <a:schemeClr val="bg1"/>
                </a:solidFill>
              </a:rPr>
              <a:t> </a:t>
            </a:r>
            <a:r>
              <a:rPr lang="en-US" sz="2200" b="1" dirty="0" err="1">
                <a:solidFill>
                  <a:schemeClr val="bg1"/>
                </a:solidFill>
              </a:rPr>
              <a:t>della</a:t>
            </a:r>
            <a:r>
              <a:rPr lang="en-US" sz="2200" b="1" dirty="0">
                <a:solidFill>
                  <a:schemeClr val="bg1"/>
                </a:solidFill>
              </a:rPr>
              <a:t> </a:t>
            </a:r>
            <a:r>
              <a:rPr lang="en-US" sz="2200" b="1" dirty="0" err="1">
                <a:solidFill>
                  <a:schemeClr val="bg1"/>
                </a:solidFill>
              </a:rPr>
              <a:t>felicità</a:t>
            </a:r>
            <a:endParaRPr lang="en-US" sz="2200" dirty="0" err="1">
              <a:solidFill>
                <a:schemeClr val="bg1"/>
              </a:solidFill>
            </a:endParaRPr>
          </a:p>
          <a:p>
            <a:pPr indent="-228600">
              <a:lnSpc>
                <a:spcPct val="90000"/>
              </a:lnSpc>
              <a:spcAft>
                <a:spcPts val="600"/>
              </a:spcAft>
              <a:buFont typeface="Arial" panose="020B0604020202020204" pitchFamily="34" charset="0"/>
              <a:buChar char="•"/>
            </a:pPr>
            <a:r>
              <a:rPr lang="en-US" sz="2200" dirty="0">
                <a:solidFill>
                  <a:schemeClr val="bg1"/>
                </a:solidFill>
              </a:rPr>
              <a:t>I </a:t>
            </a:r>
            <a:r>
              <a:rPr lang="en-US" sz="2200" dirty="0" err="1">
                <a:solidFill>
                  <a:schemeClr val="bg1"/>
                </a:solidFill>
              </a:rPr>
              <a:t>risultati</a:t>
            </a:r>
            <a:r>
              <a:rPr lang="en-US" sz="2200" dirty="0">
                <a:solidFill>
                  <a:schemeClr val="bg1"/>
                </a:solidFill>
              </a:rPr>
              <a:t> </a:t>
            </a:r>
            <a:r>
              <a:rPr lang="en-US" sz="2200" dirty="0" err="1">
                <a:solidFill>
                  <a:schemeClr val="bg1"/>
                </a:solidFill>
              </a:rPr>
              <a:t>rilevati</a:t>
            </a:r>
            <a:r>
              <a:rPr lang="en-US" sz="2200" dirty="0">
                <a:solidFill>
                  <a:schemeClr val="bg1"/>
                </a:solidFill>
              </a:rPr>
              <a:t> </a:t>
            </a:r>
            <a:r>
              <a:rPr lang="en-US" sz="2200" dirty="0" err="1">
                <a:solidFill>
                  <a:schemeClr val="bg1"/>
                </a:solidFill>
              </a:rPr>
              <a:t>dallo</a:t>
            </a:r>
            <a:r>
              <a:rPr lang="en-US" sz="2200" dirty="0">
                <a:solidFill>
                  <a:schemeClr val="bg1"/>
                </a:solidFill>
              </a:rPr>
              <a:t> studio di Cambridge non </a:t>
            </a:r>
            <a:r>
              <a:rPr lang="en-US" sz="2200" dirty="0" err="1">
                <a:solidFill>
                  <a:schemeClr val="bg1"/>
                </a:solidFill>
              </a:rPr>
              <a:t>sono</a:t>
            </a:r>
            <a:r>
              <a:rPr lang="en-US" sz="2200" dirty="0">
                <a:solidFill>
                  <a:schemeClr val="bg1"/>
                </a:solidFill>
              </a:rPr>
              <a:t> </a:t>
            </a:r>
            <a:r>
              <a:rPr lang="en-US" sz="2200" dirty="0" err="1">
                <a:solidFill>
                  <a:schemeClr val="bg1"/>
                </a:solidFill>
              </a:rPr>
              <a:t>una</a:t>
            </a:r>
            <a:r>
              <a:rPr lang="en-US" sz="2200" dirty="0">
                <a:solidFill>
                  <a:schemeClr val="bg1"/>
                </a:solidFill>
              </a:rPr>
              <a:t> </a:t>
            </a:r>
            <a:r>
              <a:rPr lang="en-US" sz="2200" dirty="0" err="1">
                <a:solidFill>
                  <a:schemeClr val="bg1"/>
                </a:solidFill>
              </a:rPr>
              <a:t>novità</a:t>
            </a:r>
            <a:r>
              <a:rPr lang="en-US" sz="2200" dirty="0">
                <a:solidFill>
                  <a:schemeClr val="bg1"/>
                </a:solidFill>
              </a:rPr>
              <a:t>: da tempo </a:t>
            </a:r>
            <a:r>
              <a:rPr lang="en-US" sz="2200" dirty="0" err="1">
                <a:solidFill>
                  <a:schemeClr val="bg1"/>
                </a:solidFill>
              </a:rPr>
              <a:t>numerosi</a:t>
            </a:r>
            <a:r>
              <a:rPr lang="en-US" sz="2200" dirty="0">
                <a:solidFill>
                  <a:schemeClr val="bg1"/>
                </a:solidFill>
              </a:rPr>
              <a:t> </a:t>
            </a:r>
            <a:r>
              <a:rPr lang="en-US" sz="2200" dirty="0" err="1">
                <a:solidFill>
                  <a:schemeClr val="bg1"/>
                </a:solidFill>
              </a:rPr>
              <a:t>altri</a:t>
            </a:r>
            <a:r>
              <a:rPr lang="en-US" sz="2200" dirty="0">
                <a:solidFill>
                  <a:schemeClr val="bg1"/>
                </a:solidFill>
              </a:rPr>
              <a:t> </a:t>
            </a:r>
            <a:r>
              <a:rPr lang="en-US" sz="2200" dirty="0" err="1">
                <a:solidFill>
                  <a:schemeClr val="bg1"/>
                </a:solidFill>
              </a:rPr>
              <a:t>studi</a:t>
            </a:r>
            <a:r>
              <a:rPr lang="en-US" sz="2200" dirty="0">
                <a:solidFill>
                  <a:schemeClr val="bg1"/>
                </a:solidFill>
              </a:rPr>
              <a:t> </a:t>
            </a:r>
            <a:r>
              <a:rPr lang="en-US" sz="2200" dirty="0" err="1">
                <a:solidFill>
                  <a:schemeClr val="bg1"/>
                </a:solidFill>
              </a:rPr>
              <a:t>hanno</a:t>
            </a:r>
            <a:r>
              <a:rPr lang="en-US" sz="2200" dirty="0">
                <a:solidFill>
                  <a:schemeClr val="bg1"/>
                </a:solidFill>
              </a:rPr>
              <a:t> </a:t>
            </a:r>
            <a:r>
              <a:rPr lang="en-US" sz="2200" dirty="0" err="1">
                <a:solidFill>
                  <a:schemeClr val="bg1"/>
                </a:solidFill>
              </a:rPr>
              <a:t>evidenziato</a:t>
            </a:r>
            <a:r>
              <a:rPr lang="en-US" sz="2200" dirty="0">
                <a:solidFill>
                  <a:schemeClr val="bg1"/>
                </a:solidFill>
              </a:rPr>
              <a:t> </a:t>
            </a:r>
            <a:r>
              <a:rPr lang="en-US" sz="2200" dirty="0" err="1">
                <a:solidFill>
                  <a:schemeClr val="bg1"/>
                </a:solidFill>
              </a:rPr>
              <a:t>che</a:t>
            </a:r>
            <a:r>
              <a:rPr lang="en-US" sz="2200" dirty="0">
                <a:solidFill>
                  <a:schemeClr val="bg1"/>
                </a:solidFill>
              </a:rPr>
              <a:t> lo sport </a:t>
            </a:r>
            <a:r>
              <a:rPr lang="en-US" sz="2200" dirty="0" err="1">
                <a:solidFill>
                  <a:schemeClr val="bg1"/>
                </a:solidFill>
              </a:rPr>
              <a:t>stimola</a:t>
            </a:r>
            <a:r>
              <a:rPr lang="en-US" sz="2200" dirty="0">
                <a:solidFill>
                  <a:schemeClr val="bg1"/>
                </a:solidFill>
              </a:rPr>
              <a:t> la </a:t>
            </a:r>
            <a:r>
              <a:rPr lang="en-US" sz="2200" dirty="0" err="1">
                <a:solidFill>
                  <a:schemeClr val="bg1"/>
                </a:solidFill>
              </a:rPr>
              <a:t>produzione</a:t>
            </a:r>
            <a:r>
              <a:rPr lang="en-US" sz="2200" dirty="0">
                <a:solidFill>
                  <a:schemeClr val="bg1"/>
                </a:solidFill>
              </a:rPr>
              <a:t> di </a:t>
            </a:r>
            <a:r>
              <a:rPr lang="en-US" sz="2200" dirty="0" err="1">
                <a:solidFill>
                  <a:schemeClr val="bg1"/>
                </a:solidFill>
              </a:rPr>
              <a:t>molecole</a:t>
            </a:r>
            <a:r>
              <a:rPr lang="en-US" sz="2200" dirty="0">
                <a:solidFill>
                  <a:schemeClr val="bg1"/>
                </a:solidFill>
              </a:rPr>
              <a:t> </a:t>
            </a:r>
            <a:r>
              <a:rPr lang="en-US" sz="2200" dirty="0" err="1">
                <a:solidFill>
                  <a:schemeClr val="bg1"/>
                </a:solidFill>
              </a:rPr>
              <a:t>che</a:t>
            </a:r>
            <a:r>
              <a:rPr lang="en-US" sz="2200" dirty="0">
                <a:solidFill>
                  <a:schemeClr val="bg1"/>
                </a:solidFill>
              </a:rPr>
              <a:t> </a:t>
            </a:r>
            <a:r>
              <a:rPr lang="en-US" sz="2200" dirty="0" err="1">
                <a:solidFill>
                  <a:schemeClr val="bg1"/>
                </a:solidFill>
              </a:rPr>
              <a:t>favoriscono</a:t>
            </a:r>
            <a:r>
              <a:rPr lang="en-US" sz="2200" dirty="0">
                <a:solidFill>
                  <a:schemeClr val="bg1"/>
                </a:solidFill>
              </a:rPr>
              <a:t> il </a:t>
            </a:r>
            <a:r>
              <a:rPr lang="en-US" sz="2200" dirty="0" err="1">
                <a:solidFill>
                  <a:schemeClr val="bg1"/>
                </a:solidFill>
              </a:rPr>
              <a:t>buon</a:t>
            </a:r>
            <a:r>
              <a:rPr lang="en-US" sz="2200" dirty="0">
                <a:solidFill>
                  <a:schemeClr val="bg1"/>
                </a:solidFill>
              </a:rPr>
              <a:t> </a:t>
            </a:r>
            <a:r>
              <a:rPr lang="en-US" sz="2200" dirty="0" err="1">
                <a:solidFill>
                  <a:schemeClr val="bg1"/>
                </a:solidFill>
              </a:rPr>
              <a:t>umore</a:t>
            </a:r>
            <a:r>
              <a:rPr lang="en-US" sz="2200" dirty="0">
                <a:solidFill>
                  <a:schemeClr val="bg1"/>
                </a:solidFill>
              </a:rPr>
              <a:t>, come le </a:t>
            </a:r>
            <a:r>
              <a:rPr lang="en-US" sz="2200" dirty="0" err="1">
                <a:solidFill>
                  <a:schemeClr val="bg1"/>
                </a:solidFill>
              </a:rPr>
              <a:t>endorfine</a:t>
            </a:r>
            <a:r>
              <a:rPr lang="en-US" sz="2200" dirty="0">
                <a:solidFill>
                  <a:schemeClr val="bg1"/>
                </a:solidFill>
              </a:rPr>
              <a:t> o la </a:t>
            </a:r>
            <a:r>
              <a:rPr lang="en-US" sz="2200" dirty="0" err="1">
                <a:solidFill>
                  <a:schemeClr val="bg1"/>
                </a:solidFill>
              </a:rPr>
              <a:t>serotonina</a:t>
            </a:r>
            <a:r>
              <a:rPr lang="en-US" sz="2200" dirty="0">
                <a:solidFill>
                  <a:schemeClr val="bg1"/>
                </a:solidFill>
              </a:rPr>
              <a:t>, un </a:t>
            </a:r>
            <a:r>
              <a:rPr lang="en-US" sz="2200" dirty="0" err="1">
                <a:solidFill>
                  <a:schemeClr val="bg1"/>
                </a:solidFill>
              </a:rPr>
              <a:t>ormone</a:t>
            </a:r>
            <a:r>
              <a:rPr lang="en-US" sz="2200" dirty="0">
                <a:solidFill>
                  <a:schemeClr val="bg1"/>
                </a:solidFill>
              </a:rPr>
              <a:t> </a:t>
            </a:r>
            <a:r>
              <a:rPr lang="en-US" sz="2200" dirty="0" err="1">
                <a:solidFill>
                  <a:schemeClr val="bg1"/>
                </a:solidFill>
              </a:rPr>
              <a:t>neurotrasmettitore</a:t>
            </a:r>
            <a:r>
              <a:rPr lang="en-US" sz="2200" dirty="0">
                <a:solidFill>
                  <a:schemeClr val="bg1"/>
                </a:solidFill>
              </a:rPr>
              <a:t> </a:t>
            </a:r>
            <a:r>
              <a:rPr lang="en-US" sz="2200" dirty="0" err="1">
                <a:solidFill>
                  <a:schemeClr val="bg1"/>
                </a:solidFill>
              </a:rPr>
              <a:t>che</a:t>
            </a:r>
            <a:r>
              <a:rPr lang="en-US" sz="2200" dirty="0">
                <a:solidFill>
                  <a:schemeClr val="bg1"/>
                </a:solidFill>
              </a:rPr>
              <a:t> </a:t>
            </a:r>
            <a:r>
              <a:rPr lang="en-US" sz="2200" dirty="0" err="1">
                <a:solidFill>
                  <a:schemeClr val="bg1"/>
                </a:solidFill>
              </a:rPr>
              <a:t>migliora</a:t>
            </a:r>
            <a:r>
              <a:rPr lang="en-US" sz="2200" dirty="0">
                <a:solidFill>
                  <a:schemeClr val="bg1"/>
                </a:solidFill>
              </a:rPr>
              <a:t> lo </a:t>
            </a:r>
            <a:r>
              <a:rPr lang="en-US" sz="2200" dirty="0" err="1">
                <a:solidFill>
                  <a:schemeClr val="bg1"/>
                </a:solidFill>
              </a:rPr>
              <a:t>stato</a:t>
            </a:r>
            <a:r>
              <a:rPr lang="en-US" sz="2200" dirty="0">
                <a:solidFill>
                  <a:schemeClr val="bg1"/>
                </a:solidFill>
              </a:rPr>
              <a:t> di </a:t>
            </a:r>
            <a:r>
              <a:rPr lang="en-US" sz="2200" dirty="0" err="1">
                <a:solidFill>
                  <a:schemeClr val="bg1"/>
                </a:solidFill>
              </a:rPr>
              <a:t>serenità</a:t>
            </a:r>
            <a:r>
              <a:rPr lang="en-US" sz="2200" dirty="0">
                <a:solidFill>
                  <a:schemeClr val="bg1"/>
                </a:solidFill>
              </a:rPr>
              <a:t>. </a:t>
            </a:r>
            <a:r>
              <a:rPr lang="en-US" sz="2200" dirty="0" err="1">
                <a:solidFill>
                  <a:schemeClr val="bg1"/>
                </a:solidFill>
              </a:rPr>
              <a:t>L’attività</a:t>
            </a:r>
            <a:r>
              <a:rPr lang="en-US" sz="2200" dirty="0">
                <a:solidFill>
                  <a:schemeClr val="bg1"/>
                </a:solidFill>
              </a:rPr>
              <a:t> </a:t>
            </a:r>
            <a:r>
              <a:rPr lang="en-US" sz="2200" dirty="0" err="1">
                <a:solidFill>
                  <a:schemeClr val="bg1"/>
                </a:solidFill>
              </a:rPr>
              <a:t>fisica</a:t>
            </a:r>
            <a:r>
              <a:rPr lang="en-US" sz="2200" dirty="0">
                <a:solidFill>
                  <a:schemeClr val="bg1"/>
                </a:solidFill>
              </a:rPr>
              <a:t> </a:t>
            </a:r>
            <a:r>
              <a:rPr lang="en-US" sz="2200" dirty="0" err="1">
                <a:solidFill>
                  <a:schemeClr val="bg1"/>
                </a:solidFill>
              </a:rPr>
              <a:t>contrasta</a:t>
            </a:r>
            <a:r>
              <a:rPr lang="en-US" sz="2200" dirty="0">
                <a:solidFill>
                  <a:schemeClr val="bg1"/>
                </a:solidFill>
              </a:rPr>
              <a:t> </a:t>
            </a:r>
            <a:r>
              <a:rPr lang="en-US" sz="2200" dirty="0" err="1">
                <a:solidFill>
                  <a:schemeClr val="bg1"/>
                </a:solidFill>
              </a:rPr>
              <a:t>direttamente</a:t>
            </a:r>
            <a:r>
              <a:rPr lang="en-US" sz="2200" dirty="0">
                <a:solidFill>
                  <a:schemeClr val="bg1"/>
                </a:solidFill>
              </a:rPr>
              <a:t> </a:t>
            </a:r>
            <a:r>
              <a:rPr lang="en-US" sz="2200" dirty="0" err="1">
                <a:solidFill>
                  <a:schemeClr val="bg1"/>
                </a:solidFill>
              </a:rPr>
              <a:t>anche</a:t>
            </a:r>
            <a:r>
              <a:rPr lang="en-US" sz="2200" dirty="0">
                <a:solidFill>
                  <a:schemeClr val="bg1"/>
                </a:solidFill>
              </a:rPr>
              <a:t> lo stress </a:t>
            </a:r>
            <a:r>
              <a:rPr lang="en-US" sz="2200" dirty="0" err="1">
                <a:solidFill>
                  <a:schemeClr val="bg1"/>
                </a:solidFill>
              </a:rPr>
              <a:t>perché</a:t>
            </a:r>
            <a:r>
              <a:rPr lang="en-US" sz="2200" dirty="0">
                <a:solidFill>
                  <a:schemeClr val="bg1"/>
                </a:solidFill>
              </a:rPr>
              <a:t> </a:t>
            </a:r>
            <a:r>
              <a:rPr lang="en-US" sz="2200" dirty="0" err="1">
                <a:solidFill>
                  <a:schemeClr val="bg1"/>
                </a:solidFill>
              </a:rPr>
              <a:t>riduce</a:t>
            </a:r>
            <a:r>
              <a:rPr lang="en-US" sz="2200" dirty="0">
                <a:solidFill>
                  <a:schemeClr val="bg1"/>
                </a:solidFill>
              </a:rPr>
              <a:t> il </a:t>
            </a:r>
            <a:r>
              <a:rPr lang="en-US" sz="2200" dirty="0" err="1">
                <a:solidFill>
                  <a:schemeClr val="bg1"/>
                </a:solidFill>
              </a:rPr>
              <a:t>livello</a:t>
            </a:r>
            <a:r>
              <a:rPr lang="en-US" sz="2200" dirty="0">
                <a:solidFill>
                  <a:schemeClr val="bg1"/>
                </a:solidFill>
              </a:rPr>
              <a:t> di </a:t>
            </a:r>
            <a:r>
              <a:rPr lang="en-US" sz="2200" b="1" dirty="0" err="1">
                <a:solidFill>
                  <a:schemeClr val="bg1"/>
                </a:solidFill>
              </a:rPr>
              <a:t>cortisolo</a:t>
            </a:r>
            <a:r>
              <a:rPr lang="en-US" sz="2200" b="1" dirty="0">
                <a:solidFill>
                  <a:schemeClr val="bg1"/>
                </a:solidFill>
              </a:rPr>
              <a:t> </a:t>
            </a:r>
            <a:r>
              <a:rPr lang="en-US" sz="2200" dirty="0" err="1">
                <a:solidFill>
                  <a:schemeClr val="bg1"/>
                </a:solidFill>
              </a:rPr>
              <a:t>nel</a:t>
            </a:r>
            <a:r>
              <a:rPr lang="en-US" sz="2200" dirty="0">
                <a:solidFill>
                  <a:schemeClr val="bg1"/>
                </a:solidFill>
              </a:rPr>
              <a:t> </a:t>
            </a:r>
            <a:r>
              <a:rPr lang="en-US" sz="2200" dirty="0" err="1">
                <a:solidFill>
                  <a:schemeClr val="bg1"/>
                </a:solidFill>
              </a:rPr>
              <a:t>sangue</a:t>
            </a:r>
            <a:r>
              <a:rPr lang="en-US" sz="2200" dirty="0">
                <a:solidFill>
                  <a:schemeClr val="bg1"/>
                </a:solidFill>
              </a:rPr>
              <a:t>, </a:t>
            </a:r>
            <a:r>
              <a:rPr lang="en-US" sz="2200" dirty="0" err="1">
                <a:solidFill>
                  <a:schemeClr val="bg1"/>
                </a:solidFill>
              </a:rPr>
              <a:t>l’ormone</a:t>
            </a:r>
            <a:r>
              <a:rPr lang="en-US" sz="2200" dirty="0">
                <a:solidFill>
                  <a:schemeClr val="bg1"/>
                </a:solidFill>
              </a:rPr>
              <a:t> </a:t>
            </a:r>
            <a:r>
              <a:rPr lang="en-US" sz="2200" dirty="0" err="1">
                <a:solidFill>
                  <a:schemeClr val="bg1"/>
                </a:solidFill>
              </a:rPr>
              <a:t>coinvolto</a:t>
            </a:r>
            <a:r>
              <a:rPr lang="en-US" sz="2200" dirty="0">
                <a:solidFill>
                  <a:schemeClr val="bg1"/>
                </a:solidFill>
              </a:rPr>
              <a:t> </a:t>
            </a:r>
            <a:r>
              <a:rPr lang="en-US" sz="2200" dirty="0" err="1">
                <a:solidFill>
                  <a:schemeClr val="bg1"/>
                </a:solidFill>
              </a:rPr>
              <a:t>nello</a:t>
            </a:r>
            <a:r>
              <a:rPr lang="en-US" sz="2200" dirty="0">
                <a:solidFill>
                  <a:schemeClr val="bg1"/>
                </a:solidFill>
              </a:rPr>
              <a:t> stress e </a:t>
            </a:r>
            <a:r>
              <a:rPr lang="en-US" sz="2200" dirty="0" err="1">
                <a:solidFill>
                  <a:schemeClr val="bg1"/>
                </a:solidFill>
              </a:rPr>
              <a:t>nella</a:t>
            </a:r>
            <a:r>
              <a:rPr lang="en-US" sz="2200" dirty="0">
                <a:solidFill>
                  <a:schemeClr val="bg1"/>
                </a:solidFill>
              </a:rPr>
              <a:t> </a:t>
            </a:r>
            <a:r>
              <a:rPr lang="en-US" sz="2200" b="1" dirty="0">
                <a:solidFill>
                  <a:schemeClr val="bg1"/>
                </a:solidFill>
                <a:hlinkClick r:id="rId4"/>
              </a:rPr>
              <a:t>depressione </a:t>
            </a:r>
            <a:r>
              <a:rPr lang="en-US" sz="2200" dirty="0">
                <a:solidFill>
                  <a:schemeClr val="bg1"/>
                </a:solidFill>
              </a:rPr>
              <a:t>. Non è un </a:t>
            </a:r>
            <a:r>
              <a:rPr lang="en-US" sz="2200" dirty="0" err="1">
                <a:solidFill>
                  <a:schemeClr val="bg1"/>
                </a:solidFill>
              </a:rPr>
              <a:t>caso</a:t>
            </a:r>
            <a:r>
              <a:rPr lang="en-US" sz="2200" dirty="0">
                <a:solidFill>
                  <a:schemeClr val="bg1"/>
                </a:solidFill>
              </a:rPr>
              <a:t>, </a:t>
            </a:r>
            <a:r>
              <a:rPr lang="en-US" sz="2200" dirty="0" err="1">
                <a:solidFill>
                  <a:schemeClr val="bg1"/>
                </a:solidFill>
              </a:rPr>
              <a:t>infatti</a:t>
            </a:r>
            <a:r>
              <a:rPr lang="en-US" sz="2200" dirty="0">
                <a:solidFill>
                  <a:schemeClr val="bg1"/>
                </a:solidFill>
              </a:rPr>
              <a:t>, </a:t>
            </a:r>
            <a:r>
              <a:rPr lang="en-US" sz="2200" dirty="0" err="1">
                <a:solidFill>
                  <a:schemeClr val="bg1"/>
                </a:solidFill>
              </a:rPr>
              <a:t>che</a:t>
            </a:r>
            <a:r>
              <a:rPr lang="en-US" sz="2200" dirty="0">
                <a:solidFill>
                  <a:schemeClr val="bg1"/>
                </a:solidFill>
              </a:rPr>
              <a:t> </a:t>
            </a:r>
            <a:r>
              <a:rPr lang="en-US" sz="2200" dirty="0" err="1">
                <a:solidFill>
                  <a:schemeClr val="bg1"/>
                </a:solidFill>
              </a:rPr>
              <a:t>molti</a:t>
            </a:r>
            <a:r>
              <a:rPr lang="en-US" sz="2200" dirty="0">
                <a:solidFill>
                  <a:schemeClr val="bg1"/>
                </a:solidFill>
              </a:rPr>
              <a:t> </a:t>
            </a:r>
            <a:r>
              <a:rPr lang="en-US" sz="2200" dirty="0" err="1">
                <a:solidFill>
                  <a:schemeClr val="bg1"/>
                </a:solidFill>
              </a:rPr>
              <a:t>studi</a:t>
            </a:r>
            <a:r>
              <a:rPr lang="en-US" sz="2200" dirty="0">
                <a:solidFill>
                  <a:schemeClr val="bg1"/>
                </a:solidFill>
              </a:rPr>
              <a:t> </a:t>
            </a:r>
            <a:r>
              <a:rPr lang="en-US" sz="2200" dirty="0" err="1">
                <a:solidFill>
                  <a:schemeClr val="bg1"/>
                </a:solidFill>
              </a:rPr>
              <a:t>epidemiologici</a:t>
            </a:r>
            <a:r>
              <a:rPr lang="en-US" sz="2200" dirty="0">
                <a:solidFill>
                  <a:schemeClr val="bg1"/>
                </a:solidFill>
              </a:rPr>
              <a:t> </a:t>
            </a:r>
            <a:r>
              <a:rPr lang="en-US" sz="2200" dirty="0" err="1">
                <a:solidFill>
                  <a:schemeClr val="bg1"/>
                </a:solidFill>
              </a:rPr>
              <a:t>abbiano</a:t>
            </a:r>
            <a:r>
              <a:rPr lang="en-US" sz="2200" dirty="0">
                <a:solidFill>
                  <a:schemeClr val="bg1"/>
                </a:solidFill>
              </a:rPr>
              <a:t> </a:t>
            </a:r>
            <a:r>
              <a:rPr lang="en-US" sz="2200" dirty="0" err="1">
                <a:solidFill>
                  <a:schemeClr val="bg1"/>
                </a:solidFill>
              </a:rPr>
              <a:t>evidenziato</a:t>
            </a:r>
            <a:r>
              <a:rPr lang="en-US" sz="2200" dirty="0">
                <a:solidFill>
                  <a:schemeClr val="bg1"/>
                </a:solidFill>
              </a:rPr>
              <a:t> un </a:t>
            </a:r>
            <a:r>
              <a:rPr lang="en-US" sz="2200" dirty="0" err="1">
                <a:solidFill>
                  <a:schemeClr val="bg1"/>
                </a:solidFill>
              </a:rPr>
              <a:t>rischio</a:t>
            </a:r>
            <a:r>
              <a:rPr lang="en-US" sz="2200" dirty="0">
                <a:solidFill>
                  <a:schemeClr val="bg1"/>
                </a:solidFill>
              </a:rPr>
              <a:t> </a:t>
            </a:r>
            <a:r>
              <a:rPr lang="en-US" sz="2200" dirty="0" err="1">
                <a:solidFill>
                  <a:schemeClr val="bg1"/>
                </a:solidFill>
              </a:rPr>
              <a:t>maggiore</a:t>
            </a:r>
            <a:r>
              <a:rPr lang="en-US" sz="2200" dirty="0">
                <a:solidFill>
                  <a:schemeClr val="bg1"/>
                </a:solidFill>
              </a:rPr>
              <a:t> di </a:t>
            </a:r>
            <a:r>
              <a:rPr lang="en-US" sz="2200" dirty="0" err="1">
                <a:solidFill>
                  <a:schemeClr val="bg1"/>
                </a:solidFill>
              </a:rPr>
              <a:t>ansia</a:t>
            </a:r>
            <a:r>
              <a:rPr lang="en-US" sz="2200" dirty="0">
                <a:solidFill>
                  <a:schemeClr val="bg1"/>
                </a:solidFill>
              </a:rPr>
              <a:t> e </a:t>
            </a:r>
            <a:r>
              <a:rPr lang="en-US" sz="2200" dirty="0" err="1">
                <a:solidFill>
                  <a:schemeClr val="bg1"/>
                </a:solidFill>
              </a:rPr>
              <a:t>depressione</a:t>
            </a:r>
            <a:r>
              <a:rPr lang="en-US" sz="2200" dirty="0">
                <a:solidFill>
                  <a:schemeClr val="bg1"/>
                </a:solidFill>
              </a:rPr>
              <a:t> </a:t>
            </a:r>
            <a:r>
              <a:rPr lang="en-US" sz="2200" dirty="0" err="1">
                <a:solidFill>
                  <a:schemeClr val="bg1"/>
                </a:solidFill>
              </a:rPr>
              <a:t>nelle</a:t>
            </a:r>
            <a:r>
              <a:rPr lang="en-US" sz="2200" dirty="0">
                <a:solidFill>
                  <a:schemeClr val="bg1"/>
                </a:solidFill>
              </a:rPr>
              <a:t> </a:t>
            </a:r>
            <a:r>
              <a:rPr lang="en-US" sz="2200" dirty="0" err="1">
                <a:solidFill>
                  <a:schemeClr val="bg1"/>
                </a:solidFill>
              </a:rPr>
              <a:t>persone</a:t>
            </a:r>
            <a:r>
              <a:rPr lang="en-US" sz="2200" dirty="0">
                <a:solidFill>
                  <a:schemeClr val="bg1"/>
                </a:solidFill>
              </a:rPr>
              <a:t> </a:t>
            </a:r>
            <a:r>
              <a:rPr lang="en-US" sz="2200" dirty="0" err="1">
                <a:solidFill>
                  <a:schemeClr val="bg1"/>
                </a:solidFill>
              </a:rPr>
              <a:t>sedentarie</a:t>
            </a:r>
            <a:r>
              <a:rPr lang="en-US" sz="2200" dirty="0">
                <a:solidFill>
                  <a:schemeClr val="bg1"/>
                </a:solidFill>
              </a:rPr>
              <a:t>, </a:t>
            </a:r>
            <a:r>
              <a:rPr lang="en-US" sz="2200" dirty="0" err="1">
                <a:solidFill>
                  <a:schemeClr val="bg1"/>
                </a:solidFill>
              </a:rPr>
              <a:t>nelle</a:t>
            </a:r>
            <a:r>
              <a:rPr lang="en-US" sz="2200" dirty="0">
                <a:solidFill>
                  <a:schemeClr val="bg1"/>
                </a:solidFill>
              </a:rPr>
              <a:t> </a:t>
            </a:r>
            <a:r>
              <a:rPr lang="en-US" sz="2200" dirty="0" err="1">
                <a:solidFill>
                  <a:schemeClr val="bg1"/>
                </a:solidFill>
              </a:rPr>
              <a:t>quali</a:t>
            </a:r>
            <a:r>
              <a:rPr lang="en-US" sz="2200" dirty="0">
                <a:solidFill>
                  <a:schemeClr val="bg1"/>
                </a:solidFill>
              </a:rPr>
              <a:t> </a:t>
            </a:r>
            <a:r>
              <a:rPr lang="en-US" sz="2200" dirty="0" err="1">
                <a:solidFill>
                  <a:schemeClr val="bg1"/>
                </a:solidFill>
              </a:rPr>
              <a:t>si</a:t>
            </a:r>
            <a:r>
              <a:rPr lang="en-US" sz="2200" dirty="0">
                <a:solidFill>
                  <a:schemeClr val="bg1"/>
                </a:solidFill>
              </a:rPr>
              <a:t> </a:t>
            </a:r>
            <a:r>
              <a:rPr lang="en-US" sz="2200" dirty="0" err="1">
                <a:solidFill>
                  <a:schemeClr val="bg1"/>
                </a:solidFill>
              </a:rPr>
              <a:t>riscontrano</a:t>
            </a:r>
            <a:r>
              <a:rPr lang="en-US" sz="2200" dirty="0">
                <a:solidFill>
                  <a:schemeClr val="bg1"/>
                </a:solidFill>
              </a:rPr>
              <a:t> </a:t>
            </a:r>
            <a:r>
              <a:rPr lang="en-US" sz="2200" dirty="0" err="1">
                <a:solidFill>
                  <a:schemeClr val="bg1"/>
                </a:solidFill>
              </a:rPr>
              <a:t>livelli</a:t>
            </a:r>
            <a:r>
              <a:rPr lang="en-US" sz="2200" dirty="0">
                <a:solidFill>
                  <a:schemeClr val="bg1"/>
                </a:solidFill>
              </a:rPr>
              <a:t> </a:t>
            </a:r>
            <a:r>
              <a:rPr lang="en-US" sz="2200" dirty="0" err="1">
                <a:solidFill>
                  <a:schemeClr val="bg1"/>
                </a:solidFill>
              </a:rPr>
              <a:t>più</a:t>
            </a:r>
            <a:r>
              <a:rPr lang="en-US" sz="2200" dirty="0">
                <a:solidFill>
                  <a:schemeClr val="bg1"/>
                </a:solidFill>
              </a:rPr>
              <a:t> </a:t>
            </a:r>
            <a:r>
              <a:rPr lang="en-US" sz="2200" dirty="0" err="1">
                <a:solidFill>
                  <a:schemeClr val="bg1"/>
                </a:solidFill>
              </a:rPr>
              <a:t>elevati</a:t>
            </a:r>
            <a:r>
              <a:rPr lang="en-US" sz="2200" dirty="0">
                <a:solidFill>
                  <a:schemeClr val="bg1"/>
                </a:solidFill>
              </a:rPr>
              <a:t> di </a:t>
            </a:r>
            <a:r>
              <a:rPr lang="en-US" sz="2200" dirty="0" err="1">
                <a:solidFill>
                  <a:schemeClr val="bg1"/>
                </a:solidFill>
              </a:rPr>
              <a:t>cortisolo</a:t>
            </a:r>
            <a:r>
              <a:rPr lang="en-US" sz="2200" dirty="0">
                <a:solidFill>
                  <a:schemeClr val="bg1"/>
                </a:solidFill>
              </a:rPr>
              <a:t> </a:t>
            </a:r>
            <a:r>
              <a:rPr lang="en-US" sz="2200" dirty="0" err="1">
                <a:solidFill>
                  <a:schemeClr val="bg1"/>
                </a:solidFill>
              </a:rPr>
              <a:t>nel</a:t>
            </a:r>
            <a:r>
              <a:rPr lang="en-US" sz="2200" dirty="0">
                <a:solidFill>
                  <a:schemeClr val="bg1"/>
                </a:solidFill>
              </a:rPr>
              <a:t> </a:t>
            </a:r>
            <a:r>
              <a:rPr lang="en-US" sz="2200" dirty="0" err="1">
                <a:solidFill>
                  <a:schemeClr val="bg1"/>
                </a:solidFill>
              </a:rPr>
              <a:t>sangue</a:t>
            </a:r>
            <a:r>
              <a:rPr lang="en-US" sz="2200" dirty="0">
                <a:solidFill>
                  <a:schemeClr val="bg1"/>
                </a:solidFill>
              </a:rPr>
              <a:t> e </a:t>
            </a:r>
            <a:r>
              <a:rPr lang="en-US" sz="2200" dirty="0" err="1">
                <a:solidFill>
                  <a:schemeClr val="bg1"/>
                </a:solidFill>
              </a:rPr>
              <a:t>una</a:t>
            </a:r>
            <a:r>
              <a:rPr lang="en-US" sz="2200" dirty="0">
                <a:solidFill>
                  <a:schemeClr val="bg1"/>
                </a:solidFill>
              </a:rPr>
              <a:t> </a:t>
            </a:r>
            <a:r>
              <a:rPr lang="en-US" sz="2200" dirty="0" err="1">
                <a:solidFill>
                  <a:schemeClr val="bg1"/>
                </a:solidFill>
              </a:rPr>
              <a:t>minore</a:t>
            </a:r>
            <a:r>
              <a:rPr lang="en-US" sz="2200" dirty="0">
                <a:solidFill>
                  <a:schemeClr val="bg1"/>
                </a:solidFill>
              </a:rPr>
              <a:t> </a:t>
            </a:r>
            <a:r>
              <a:rPr lang="en-US" sz="2200" dirty="0" err="1">
                <a:solidFill>
                  <a:schemeClr val="bg1"/>
                </a:solidFill>
              </a:rPr>
              <a:t>produzione</a:t>
            </a:r>
            <a:r>
              <a:rPr lang="en-US" sz="2200" dirty="0">
                <a:solidFill>
                  <a:schemeClr val="bg1"/>
                </a:solidFill>
              </a:rPr>
              <a:t> di </a:t>
            </a:r>
            <a:r>
              <a:rPr lang="en-US" sz="2200" dirty="0" err="1">
                <a:solidFill>
                  <a:schemeClr val="bg1"/>
                </a:solidFill>
              </a:rPr>
              <a:t>endorfine</a:t>
            </a:r>
            <a:r>
              <a:rPr lang="en-US" sz="2200" dirty="0">
                <a:solidFill>
                  <a:schemeClr val="bg1"/>
                </a:solidFill>
              </a:rPr>
              <a:t>, </a:t>
            </a:r>
            <a:r>
              <a:rPr lang="en-US" sz="2200" dirty="0" err="1">
                <a:solidFill>
                  <a:schemeClr val="bg1"/>
                </a:solidFill>
              </a:rPr>
              <a:t>oltre</a:t>
            </a:r>
            <a:r>
              <a:rPr lang="en-US" sz="2200" dirty="0">
                <a:solidFill>
                  <a:schemeClr val="bg1"/>
                </a:solidFill>
              </a:rPr>
              <a:t> </a:t>
            </a:r>
            <a:r>
              <a:rPr lang="en-US" sz="2200" dirty="0" err="1">
                <a:solidFill>
                  <a:schemeClr val="bg1"/>
                </a:solidFill>
              </a:rPr>
              <a:t>che</a:t>
            </a:r>
            <a:r>
              <a:rPr lang="en-US" sz="2200" dirty="0">
                <a:solidFill>
                  <a:schemeClr val="bg1"/>
                </a:solidFill>
              </a:rPr>
              <a:t> </a:t>
            </a:r>
            <a:r>
              <a:rPr lang="en-US" sz="2200" dirty="0" err="1">
                <a:solidFill>
                  <a:schemeClr val="bg1"/>
                </a:solidFill>
              </a:rPr>
              <a:t>una</a:t>
            </a:r>
            <a:r>
              <a:rPr lang="en-US" sz="2200" dirty="0">
                <a:solidFill>
                  <a:schemeClr val="bg1"/>
                </a:solidFill>
              </a:rPr>
              <a:t> </a:t>
            </a:r>
            <a:r>
              <a:rPr lang="en-US" sz="2200" dirty="0" err="1">
                <a:solidFill>
                  <a:schemeClr val="bg1"/>
                </a:solidFill>
              </a:rPr>
              <a:t>capacità</a:t>
            </a:r>
            <a:r>
              <a:rPr lang="en-US" sz="2200" dirty="0">
                <a:solidFill>
                  <a:schemeClr val="bg1"/>
                </a:solidFill>
              </a:rPr>
              <a:t> </a:t>
            </a:r>
            <a:r>
              <a:rPr lang="en-US" sz="2200" dirty="0" err="1">
                <a:solidFill>
                  <a:schemeClr val="bg1"/>
                </a:solidFill>
              </a:rPr>
              <a:t>più</a:t>
            </a:r>
            <a:r>
              <a:rPr lang="en-US" sz="2200" dirty="0">
                <a:solidFill>
                  <a:schemeClr val="bg1"/>
                </a:solidFill>
              </a:rPr>
              <a:t> </a:t>
            </a:r>
            <a:r>
              <a:rPr lang="en-US" sz="2200" dirty="0" err="1">
                <a:solidFill>
                  <a:schemeClr val="bg1"/>
                </a:solidFill>
              </a:rPr>
              <a:t>bassa</a:t>
            </a:r>
            <a:r>
              <a:rPr lang="en-US" sz="2200" dirty="0">
                <a:solidFill>
                  <a:schemeClr val="bg1"/>
                </a:solidFill>
              </a:rPr>
              <a:t> di </a:t>
            </a:r>
            <a:r>
              <a:rPr lang="en-US" sz="2200" dirty="0" err="1">
                <a:solidFill>
                  <a:schemeClr val="bg1"/>
                </a:solidFill>
              </a:rPr>
              <a:t>captare</a:t>
            </a:r>
            <a:r>
              <a:rPr lang="en-US" sz="2200" dirty="0">
                <a:solidFill>
                  <a:schemeClr val="bg1"/>
                </a:solidFill>
              </a:rPr>
              <a:t> la </a:t>
            </a:r>
            <a:r>
              <a:rPr lang="en-US" sz="2200" dirty="0" err="1">
                <a:solidFill>
                  <a:schemeClr val="bg1"/>
                </a:solidFill>
              </a:rPr>
              <a:t>serotonina</a:t>
            </a:r>
            <a:r>
              <a:rPr lang="en-US" sz="2200" dirty="0">
                <a:solidFill>
                  <a:schemeClr val="bg1"/>
                </a:solidFill>
              </a:rPr>
              <a:t>.</a:t>
            </a:r>
          </a:p>
          <a:p>
            <a:pPr indent="-228600">
              <a:lnSpc>
                <a:spcPct val="90000"/>
              </a:lnSpc>
              <a:spcAft>
                <a:spcPts val="600"/>
              </a:spcAft>
              <a:buFont typeface="Arial" panose="020B0604020202020204" pitchFamily="34" charset="0"/>
              <a:buChar char="•"/>
            </a:pPr>
            <a:endParaRPr lang="en-US" sz="2200">
              <a:solidFill>
                <a:schemeClr val="bg1"/>
              </a:solidFill>
            </a:endParaRPr>
          </a:p>
        </p:txBody>
      </p:sp>
      <p:sp>
        <p:nvSpPr>
          <p:cNvPr id="3" name="CasellaDiTesto 2">
            <a:extLst>
              <a:ext uri="{FF2B5EF4-FFF2-40B4-BE49-F238E27FC236}">
                <a16:creationId xmlns:a16="http://schemas.microsoft.com/office/drawing/2014/main" id="{BDC040B0-E860-B726-8B7D-652F9DF3BA8D}"/>
              </a:ext>
            </a:extLst>
          </p:cNvPr>
          <p:cNvSpPr txBox="1"/>
          <p:nvPr/>
        </p:nvSpPr>
        <p:spPr>
          <a:xfrm>
            <a:off x="9396043" y="6657945"/>
            <a:ext cx="2795957"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Questa foto</a:t>
            </a:r>
            <a:r>
              <a:rPr lang="en-US" sz="700">
                <a:solidFill>
                  <a:srgbClr val="FFFFFF"/>
                </a:solidFill>
              </a:rPr>
              <a:t> di Autore sconosciuto è concessa in licenza secondo </a:t>
            </a:r>
            <a:r>
              <a:rPr lang="en-US" sz="700">
                <a:solidFill>
                  <a:srgbClr val="FFFFFF"/>
                </a:solidFill>
                <a:hlinkClick r:id="rId5">
                  <a:extLst>
                    <a:ext uri="{A12FA001-AC4F-418D-AE19-62706E023703}">
                      <ahyp:hlinkClr xmlns:ahyp="http://schemas.microsoft.com/office/drawing/2018/hyperlinkcolor" val="tx"/>
                    </a:ext>
                  </a:extLst>
                </a:hlinkClick>
              </a:rPr>
              <a:t>CC BY</a:t>
            </a:r>
            <a:r>
              <a:rPr lang="en-US" sz="700">
                <a:solidFill>
                  <a:srgbClr val="FFFFFF"/>
                </a:solidFill>
              </a:rPr>
              <a:t>.</a:t>
            </a:r>
          </a:p>
        </p:txBody>
      </p:sp>
    </p:spTree>
    <p:extLst>
      <p:ext uri="{BB962C8B-B14F-4D97-AF65-F5344CB8AC3E}">
        <p14:creationId xmlns:p14="http://schemas.microsoft.com/office/powerpoint/2010/main" val="1590040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1">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Man in Black Boxing Gloves · Free Stock Photo">
            <a:extLst>
              <a:ext uri="{FF2B5EF4-FFF2-40B4-BE49-F238E27FC236}">
                <a16:creationId xmlns:a16="http://schemas.microsoft.com/office/drawing/2014/main" id="{164B1614-81F5-C2B9-EF8E-9FF3E8D49CE3}"/>
              </a:ext>
            </a:extLst>
          </p:cNvPr>
          <p:cNvPicPr>
            <a:picLocks noChangeAspect="1"/>
          </p:cNvPicPr>
          <p:nvPr/>
        </p:nvPicPr>
        <p:blipFill rotWithShape="1">
          <a:blip r:embed="rId2">
            <a:alphaModFix amt="40000"/>
          </a:blip>
          <a:srcRect r="7110" b="-1"/>
          <a:stretch/>
        </p:blipFill>
        <p:spPr>
          <a:xfrm>
            <a:off x="914399" y="1699831"/>
            <a:ext cx="10594732" cy="4103091"/>
          </a:xfrm>
          <a:prstGeom prst="rect">
            <a:avLst/>
          </a:prstGeom>
        </p:spPr>
      </p:pic>
      <p:sp>
        <p:nvSpPr>
          <p:cNvPr id="14"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asellaDiTesto 2">
            <a:extLst>
              <a:ext uri="{FF2B5EF4-FFF2-40B4-BE49-F238E27FC236}">
                <a16:creationId xmlns:a16="http://schemas.microsoft.com/office/drawing/2014/main" id="{FA021D6B-1509-A999-659F-59713EECFD17}"/>
              </a:ext>
            </a:extLst>
          </p:cNvPr>
          <p:cNvSpPr txBox="1"/>
          <p:nvPr/>
        </p:nvSpPr>
        <p:spPr>
          <a:xfrm>
            <a:off x="838200" y="2004446"/>
            <a:ext cx="10515600" cy="417689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1500" b="1">
                <a:solidFill>
                  <a:schemeClr val="bg1"/>
                </a:solidFill>
              </a:rPr>
              <a:t>Controllate il vostro fisico</a:t>
            </a:r>
          </a:p>
          <a:p>
            <a:pPr indent="-228600">
              <a:lnSpc>
                <a:spcPct val="90000"/>
              </a:lnSpc>
              <a:spcAft>
                <a:spcPts val="600"/>
              </a:spcAft>
              <a:buFont typeface="Arial" panose="020B0604020202020204" pitchFamily="34" charset="0"/>
              <a:buChar char="•"/>
            </a:pPr>
            <a:r>
              <a:rPr lang="en-US" sz="1500">
                <a:solidFill>
                  <a:schemeClr val="bg1"/>
                </a:solidFill>
              </a:rPr>
              <a:t>L’attività fisica potrà certamente aumentare il vostro buon umore, ma per centrare il risultato dovete assicurarvi che il vostro corpo reagirà come previsto. Innanzi tutto occorre adottare una corretta ed </a:t>
            </a:r>
            <a:r>
              <a:rPr lang="en-US" sz="1500" b="1" u="none" strike="noStrike">
                <a:solidFill>
                  <a:schemeClr val="bg1"/>
                </a:solidFill>
                <a:hlinkClick r:id="rId3"/>
              </a:rPr>
              <a:t>equilibrata alimentazione </a:t>
            </a:r>
            <a:r>
              <a:rPr lang="en-US" sz="1500">
                <a:solidFill>
                  <a:schemeClr val="bg1"/>
                </a:solidFill>
              </a:rPr>
              <a:t>e, dopo aver scelto cosa vi piace fare, non improvvisatevi, ma procedete con consapevolezza e attenzione, seguendo poche e semplici regole:</a:t>
            </a:r>
          </a:p>
          <a:p>
            <a:pPr indent="-228600">
              <a:lnSpc>
                <a:spcPct val="90000"/>
              </a:lnSpc>
              <a:spcAft>
                <a:spcPts val="600"/>
              </a:spcAft>
              <a:buFont typeface="Arial" panose="020B0604020202020204" pitchFamily="34" charset="0"/>
              <a:buChar char="•"/>
            </a:pPr>
            <a:r>
              <a:rPr lang="en-US" sz="1500">
                <a:solidFill>
                  <a:schemeClr val="bg1"/>
                </a:solidFill>
              </a:rPr>
              <a:t>Prenotate una visita dal vostro </a:t>
            </a:r>
            <a:r>
              <a:rPr lang="en-US" sz="1500" b="1">
                <a:solidFill>
                  <a:schemeClr val="bg1"/>
                </a:solidFill>
              </a:rPr>
              <a:t>medico di fiducia </a:t>
            </a:r>
            <a:r>
              <a:rPr lang="en-US" sz="1500">
                <a:solidFill>
                  <a:schemeClr val="bg1"/>
                </a:solidFill>
              </a:rPr>
              <a:t>per ottenere l’idoneità all’esercizio fisico.</a:t>
            </a:r>
          </a:p>
          <a:p>
            <a:pPr indent="-228600">
              <a:lnSpc>
                <a:spcPct val="90000"/>
              </a:lnSpc>
              <a:spcAft>
                <a:spcPts val="600"/>
              </a:spcAft>
              <a:buFont typeface="Arial" panose="020B0604020202020204" pitchFamily="34" charset="0"/>
              <a:buChar char="•"/>
            </a:pPr>
            <a:r>
              <a:rPr lang="en-US" sz="1500">
                <a:solidFill>
                  <a:schemeClr val="bg1"/>
                </a:solidFill>
              </a:rPr>
              <a:t>Nel caso abbiate scelto uno sport o la palestra, fatevi guidare da un </a:t>
            </a:r>
            <a:r>
              <a:rPr lang="en-US" sz="1500" b="1">
                <a:solidFill>
                  <a:schemeClr val="bg1"/>
                </a:solidFill>
              </a:rPr>
              <a:t>professionista laureato in Scienze Motorie </a:t>
            </a:r>
            <a:r>
              <a:rPr lang="en-US" sz="1500">
                <a:solidFill>
                  <a:schemeClr val="bg1"/>
                </a:solidFill>
              </a:rPr>
              <a:t>evitare di arrecare danni al vostro organismo.</a:t>
            </a:r>
          </a:p>
          <a:p>
            <a:pPr indent="-228600">
              <a:lnSpc>
                <a:spcPct val="90000"/>
              </a:lnSpc>
              <a:spcAft>
                <a:spcPts val="600"/>
              </a:spcAft>
              <a:buFont typeface="Arial" panose="020B0604020202020204" pitchFamily="34" charset="0"/>
              <a:buChar char="•"/>
            </a:pPr>
            <a:r>
              <a:rPr lang="en-US" sz="1500">
                <a:solidFill>
                  <a:schemeClr val="bg1"/>
                </a:solidFill>
              </a:rPr>
              <a:t>Particolare attenzione devono avere le persone più avanti con l'età e tutti coloro che soffrono di patologie  del sistema cardiocircolatorio o dell'apparato muscolo-scheletrico:</a:t>
            </a:r>
          </a:p>
          <a:p>
            <a:pPr indent="-228600">
              <a:lnSpc>
                <a:spcPct val="90000"/>
              </a:lnSpc>
              <a:spcAft>
                <a:spcPts val="600"/>
              </a:spcAft>
              <a:buFont typeface="Arial" panose="020B0604020202020204" pitchFamily="34" charset="0"/>
              <a:buChar char="•"/>
            </a:pPr>
            <a:r>
              <a:rPr lang="en-US" sz="1500">
                <a:solidFill>
                  <a:schemeClr val="bg1"/>
                </a:solidFill>
              </a:rPr>
              <a:t>I cardiopatici dovranno sottoporsi ad esami come un ECG da sforzo, chi ha problemi articolari o muscoloscheletrici dovrà evitare certe attività.</a:t>
            </a:r>
          </a:p>
          <a:p>
            <a:pPr indent="-228600">
              <a:lnSpc>
                <a:spcPct val="90000"/>
              </a:lnSpc>
              <a:spcAft>
                <a:spcPts val="600"/>
              </a:spcAft>
              <a:buFont typeface="Arial" panose="020B0604020202020204" pitchFamily="34" charset="0"/>
              <a:buChar char="•"/>
            </a:pPr>
            <a:r>
              <a:rPr lang="en-US" sz="1500">
                <a:solidFill>
                  <a:schemeClr val="bg1"/>
                </a:solidFill>
              </a:rPr>
              <a:t>Se da molto tempo non si fa sport, o non lo si è mai fatto, è opportuno partire con esercizi a bassa intensità per tempi abbastanza brevi, aumentando poi progressivamente ritmo, frequenza e durata.</a:t>
            </a:r>
          </a:p>
          <a:p>
            <a:pPr indent="-228600">
              <a:lnSpc>
                <a:spcPct val="90000"/>
              </a:lnSpc>
              <a:spcAft>
                <a:spcPts val="600"/>
              </a:spcAft>
              <a:buFont typeface="Arial" panose="020B0604020202020204" pitchFamily="34" charset="0"/>
              <a:buChar char="•"/>
            </a:pPr>
            <a:r>
              <a:rPr lang="en-US" sz="1500">
                <a:solidFill>
                  <a:schemeClr val="bg1"/>
                </a:solidFill>
              </a:rPr>
              <a:t>Mai tralasciare gli esercizi di </a:t>
            </a:r>
            <a:r>
              <a:rPr lang="en-US" sz="1500" b="1">
                <a:solidFill>
                  <a:schemeClr val="bg1"/>
                </a:solidFill>
              </a:rPr>
              <a:t>riscaldamento muscolare </a:t>
            </a:r>
            <a:r>
              <a:rPr lang="en-US" sz="1500">
                <a:solidFill>
                  <a:schemeClr val="bg1"/>
                </a:solidFill>
              </a:rPr>
              <a:t>prima di iniziare ogni allenamento, perché chi ben comincia - come recita il proverbio - è a metà dell'opera; prima di finire fate qualche minuto di </a:t>
            </a:r>
            <a:r>
              <a:rPr lang="en-US" sz="1500" b="1">
                <a:solidFill>
                  <a:schemeClr val="bg1"/>
                </a:solidFill>
              </a:rPr>
              <a:t>defaticamento </a:t>
            </a:r>
            <a:r>
              <a:rPr lang="en-US" sz="1500">
                <a:solidFill>
                  <a:schemeClr val="bg1"/>
                </a:solidFill>
              </a:rPr>
              <a:t>.</a:t>
            </a:r>
          </a:p>
        </p:txBody>
      </p:sp>
    </p:spTree>
    <p:extLst>
      <p:ext uri="{BB962C8B-B14F-4D97-AF65-F5344CB8AC3E}">
        <p14:creationId xmlns:p14="http://schemas.microsoft.com/office/powerpoint/2010/main" val="730514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Immagine che contiene macchina, ingegneria, interno, manubrio&#10;&#10;Descrizione generata automaticamente">
            <a:extLst>
              <a:ext uri="{FF2B5EF4-FFF2-40B4-BE49-F238E27FC236}">
                <a16:creationId xmlns:a16="http://schemas.microsoft.com/office/drawing/2014/main" id="{677F2CAC-7232-75A0-72A7-2A03BFE2BB91}"/>
              </a:ext>
            </a:extLst>
          </p:cNvPr>
          <p:cNvPicPr>
            <a:picLocks noChangeAspect="1"/>
          </p:cNvPicPr>
          <p:nvPr/>
        </p:nvPicPr>
        <p:blipFill rotWithShape="1">
          <a:blip r:embed="rId2">
            <a:alphaModFix amt="40000"/>
            <a:extLst>
              <a:ext uri="{837473B0-CC2E-450A-ABE3-18F120FF3D39}">
                <a1611:picAttrSrcUrl xmlns:a1611="http://schemas.microsoft.com/office/drawing/2016/11/main" r:id="rId3"/>
              </a:ext>
            </a:extLst>
          </a:blip>
          <a:srcRect t="15730"/>
          <a:stretch/>
        </p:blipFill>
        <p:spPr>
          <a:xfrm>
            <a:off x="20" y="1282"/>
            <a:ext cx="12191980" cy="6856718"/>
          </a:xfrm>
          <a:prstGeom prst="rect">
            <a:avLst/>
          </a:prstGeom>
        </p:spPr>
      </p:pic>
      <p:sp>
        <p:nvSpPr>
          <p:cNvPr id="15"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FD359932-E7B8-4A96-D526-532BACBB2FBB}"/>
              </a:ext>
            </a:extLst>
          </p:cNvPr>
          <p:cNvSpPr txBox="1"/>
          <p:nvPr/>
        </p:nvSpPr>
        <p:spPr>
          <a:xfrm>
            <a:off x="838200" y="2004446"/>
            <a:ext cx="10515600" cy="417689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200" b="1">
                <a:solidFill>
                  <a:schemeClr val="bg1"/>
                </a:solidFill>
              </a:rPr>
              <a:t>Siate costanti e non mollate mai</a:t>
            </a:r>
            <a:endParaRPr lang="en-US" sz="2200">
              <a:solidFill>
                <a:schemeClr val="bg1"/>
              </a:solidFill>
            </a:endParaRPr>
          </a:p>
          <a:p>
            <a:pPr indent="-228600">
              <a:lnSpc>
                <a:spcPct val="90000"/>
              </a:lnSpc>
              <a:spcAft>
                <a:spcPts val="600"/>
              </a:spcAft>
              <a:buFont typeface="Arial" panose="020B0604020202020204" pitchFamily="34" charset="0"/>
              <a:buChar char="•"/>
            </a:pPr>
            <a:r>
              <a:rPr lang="en-US" sz="2200">
                <a:solidFill>
                  <a:schemeClr val="bg1"/>
                </a:solidFill>
              </a:rPr>
              <a:t>Gli effetti benefici dell’attività fisica non arrivano all’improvviso, occorrono circa sessanta giorni di allenamento costante prima di avvertire miglioramenti concreti. Quindi, scelto il tipo d’allenamento che vi piace, portatelo avanti con costanza, fatelo diventare un’abitudine di vita, come mangiare o dormire. Cercate di non saltare neanche una seduta d’allenamento, tenendo presente che </a:t>
            </a:r>
            <a:r>
              <a:rPr lang="en-US" sz="2200" b="1">
                <a:solidFill>
                  <a:schemeClr val="bg1"/>
                </a:solidFill>
              </a:rPr>
              <a:t>150 minuti </a:t>
            </a:r>
            <a:r>
              <a:rPr lang="en-US" sz="2200">
                <a:solidFill>
                  <a:schemeClr val="bg1"/>
                </a:solidFill>
              </a:rPr>
              <a:t>a settimana sono il minimo per mantenere una forma appena sufficiente e che, invece, </a:t>
            </a:r>
            <a:r>
              <a:rPr lang="en-US" sz="2200" b="1">
                <a:solidFill>
                  <a:schemeClr val="bg1"/>
                </a:solidFill>
              </a:rPr>
              <a:t>300 minuti </a:t>
            </a:r>
            <a:r>
              <a:rPr lang="en-US" sz="2200">
                <a:solidFill>
                  <a:schemeClr val="bg1"/>
                </a:solidFill>
              </a:rPr>
              <a:t>settimanali sono considerati un buon allenamento. Non strafate perché poca attività fisica non vi porta nessun beneficio, ma troppa potrebbe farvi male. Per questo motivo, soprattutto i primi tempi, è bene darsi </a:t>
            </a:r>
            <a:r>
              <a:rPr lang="en-US" sz="2200" b="1">
                <a:solidFill>
                  <a:schemeClr val="bg1"/>
                </a:solidFill>
              </a:rPr>
              <a:t>obiettivi facilmente raggiungibili </a:t>
            </a:r>
            <a:r>
              <a:rPr lang="en-US" sz="2200">
                <a:solidFill>
                  <a:schemeClr val="bg1"/>
                </a:solidFill>
              </a:rPr>
              <a:t>e ricordare che state facendo sport per essere più felici e sentirvi meglio, non per vincere una gara.</a:t>
            </a:r>
          </a:p>
          <a:p>
            <a:pPr indent="-228600">
              <a:lnSpc>
                <a:spcPct val="90000"/>
              </a:lnSpc>
              <a:spcAft>
                <a:spcPts val="600"/>
              </a:spcAft>
              <a:buFont typeface="Arial" panose="020B0604020202020204" pitchFamily="34" charset="0"/>
              <a:buChar char="•"/>
            </a:pPr>
            <a:endParaRPr lang="en-US" sz="2200">
              <a:solidFill>
                <a:schemeClr val="bg1"/>
              </a:solidFill>
            </a:endParaRPr>
          </a:p>
        </p:txBody>
      </p:sp>
      <p:sp>
        <p:nvSpPr>
          <p:cNvPr id="3" name="CasellaDiTesto 2">
            <a:extLst>
              <a:ext uri="{FF2B5EF4-FFF2-40B4-BE49-F238E27FC236}">
                <a16:creationId xmlns:a16="http://schemas.microsoft.com/office/drawing/2014/main" id="{C1202892-4559-E085-D9D8-708062842442}"/>
              </a:ext>
            </a:extLst>
          </p:cNvPr>
          <p:cNvSpPr txBox="1"/>
          <p:nvPr/>
        </p:nvSpPr>
        <p:spPr>
          <a:xfrm>
            <a:off x="9256581" y="6657945"/>
            <a:ext cx="2935419"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Questa foto</a:t>
            </a:r>
            <a:r>
              <a:rPr lang="en-US" sz="700">
                <a:solidFill>
                  <a:srgbClr val="FFFFFF"/>
                </a:solidFill>
              </a:rPr>
              <a:t> di Autore sconosciuto è concessa in licenza secondo </a:t>
            </a:r>
            <a:r>
              <a:rPr lang="en-US" sz="700">
                <a:solidFill>
                  <a:srgbClr val="FFFFFF"/>
                </a:solidFill>
                <a:hlinkClick r:id="rId4">
                  <a:extLst>
                    <a:ext uri="{A12FA001-AC4F-418D-AE19-62706E023703}">
                      <ahyp:hlinkClr xmlns:ahyp="http://schemas.microsoft.com/office/drawing/2018/hyperlinkcolor" val="tx"/>
                    </a:ext>
                  </a:extLst>
                </a:hlinkClick>
              </a:rPr>
              <a:t>CC BY-ND</a:t>
            </a:r>
            <a:r>
              <a:rPr lang="en-US" sz="700">
                <a:solidFill>
                  <a:srgbClr val="FFFFFF"/>
                </a:solidFill>
              </a:rPr>
              <a:t>.</a:t>
            </a:r>
          </a:p>
        </p:txBody>
      </p:sp>
    </p:spTree>
    <p:extLst>
      <p:ext uri="{BB962C8B-B14F-4D97-AF65-F5344CB8AC3E}">
        <p14:creationId xmlns:p14="http://schemas.microsoft.com/office/powerpoint/2010/main" val="2913209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Free picture: sport swimmer, racing pool">
            <a:extLst>
              <a:ext uri="{FF2B5EF4-FFF2-40B4-BE49-F238E27FC236}">
                <a16:creationId xmlns:a16="http://schemas.microsoft.com/office/drawing/2014/main" id="{A69019AE-DDDE-291C-5DC5-8200C9881EEF}"/>
              </a:ext>
            </a:extLst>
          </p:cNvPr>
          <p:cNvPicPr>
            <a:picLocks noChangeAspect="1"/>
          </p:cNvPicPr>
          <p:nvPr/>
        </p:nvPicPr>
        <p:blipFill rotWithShape="1">
          <a:blip r:embed="rId2">
            <a:alphaModFix amt="35000"/>
          </a:blip>
          <a:srcRect t="9715" b="5699"/>
          <a:stretch/>
        </p:blipFill>
        <p:spPr>
          <a:xfrm>
            <a:off x="20" y="975946"/>
            <a:ext cx="12191980" cy="4273062"/>
          </a:xfrm>
          <a:prstGeom prst="rect">
            <a:avLst/>
          </a:prstGeom>
        </p:spPr>
      </p:pic>
      <p:sp>
        <p:nvSpPr>
          <p:cNvPr id="3" name="CasellaDiTesto 2">
            <a:extLst>
              <a:ext uri="{FF2B5EF4-FFF2-40B4-BE49-F238E27FC236}">
                <a16:creationId xmlns:a16="http://schemas.microsoft.com/office/drawing/2014/main" id="{68C1F103-FC27-6112-9F20-6F2A5AA9515D}"/>
              </a:ext>
            </a:extLst>
          </p:cNvPr>
          <p:cNvSpPr txBox="1"/>
          <p:nvPr/>
        </p:nvSpPr>
        <p:spPr>
          <a:xfrm>
            <a:off x="665672" y="1193021"/>
            <a:ext cx="10515600" cy="4351338"/>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fontScale="85000" lnSpcReduction="10000"/>
          </a:bodyPr>
          <a:lstStyle/>
          <a:p>
            <a:pPr indent="-228600">
              <a:lnSpc>
                <a:spcPct val="90000"/>
              </a:lnSpc>
              <a:spcAft>
                <a:spcPts val="600"/>
              </a:spcAft>
              <a:buFont typeface="Arial" panose="020B0604020202020204" pitchFamily="34" charset="0"/>
              <a:buChar char="•"/>
            </a:pPr>
            <a:r>
              <a:rPr lang="en-US" sz="1600" b="1" err="1">
                <a:solidFill>
                  <a:srgbClr val="FFFFFF"/>
                </a:solidFill>
              </a:rPr>
              <a:t>Scegliete</a:t>
            </a:r>
            <a:r>
              <a:rPr lang="en-US" sz="1600" b="1" dirty="0">
                <a:solidFill>
                  <a:srgbClr val="FFFFFF"/>
                </a:solidFill>
              </a:rPr>
              <a:t> il </a:t>
            </a:r>
            <a:r>
              <a:rPr lang="en-US" sz="1600" b="1" err="1">
                <a:solidFill>
                  <a:srgbClr val="FFFFFF"/>
                </a:solidFill>
              </a:rPr>
              <a:t>tipo</a:t>
            </a:r>
            <a:r>
              <a:rPr lang="en-US" sz="1600" b="1" dirty="0">
                <a:solidFill>
                  <a:srgbClr val="FFFFFF"/>
                </a:solidFill>
              </a:rPr>
              <a:t> di </a:t>
            </a:r>
            <a:r>
              <a:rPr lang="en-US" sz="1600" b="1" err="1">
                <a:solidFill>
                  <a:srgbClr val="FFFFFF"/>
                </a:solidFill>
              </a:rPr>
              <a:t>attività</a:t>
            </a:r>
            <a:r>
              <a:rPr lang="en-US" sz="1600" b="1" dirty="0">
                <a:solidFill>
                  <a:srgbClr val="FFFFFF"/>
                </a:solidFill>
              </a:rPr>
              <a:t> e </a:t>
            </a:r>
            <a:r>
              <a:rPr lang="en-US" sz="1600" b="1" err="1">
                <a:solidFill>
                  <a:srgbClr val="FFFFFF"/>
                </a:solidFill>
              </a:rPr>
              <a:t>intensità</a:t>
            </a:r>
            <a:endParaRPr lang="en-US" sz="1600">
              <a:solidFill>
                <a:srgbClr val="FFFFFF"/>
              </a:solidFill>
              <a:cs typeface="Calibri"/>
            </a:endParaRPr>
          </a:p>
          <a:p>
            <a:pPr indent="-228600">
              <a:lnSpc>
                <a:spcPct val="90000"/>
              </a:lnSpc>
              <a:spcAft>
                <a:spcPts val="600"/>
              </a:spcAft>
              <a:buFont typeface="Arial" panose="020B0604020202020204" pitchFamily="34" charset="0"/>
              <a:buChar char="•"/>
            </a:pPr>
            <a:r>
              <a:rPr lang="en-US" sz="1600" err="1">
                <a:solidFill>
                  <a:srgbClr val="FFFFFF"/>
                </a:solidFill>
              </a:rPr>
              <a:t>Attività</a:t>
            </a:r>
            <a:r>
              <a:rPr lang="en-US" sz="1600" dirty="0">
                <a:solidFill>
                  <a:srgbClr val="FFFFFF"/>
                </a:solidFill>
              </a:rPr>
              <a:t> </a:t>
            </a:r>
            <a:r>
              <a:rPr lang="en-US" sz="1600" err="1">
                <a:solidFill>
                  <a:srgbClr val="FFFFFF"/>
                </a:solidFill>
              </a:rPr>
              <a:t>fisica</a:t>
            </a:r>
            <a:r>
              <a:rPr lang="en-US" sz="1600" dirty="0">
                <a:solidFill>
                  <a:srgbClr val="FFFFFF"/>
                </a:solidFill>
              </a:rPr>
              <a:t> </a:t>
            </a:r>
            <a:r>
              <a:rPr lang="en-US" sz="1600" err="1">
                <a:solidFill>
                  <a:srgbClr val="FFFFFF"/>
                </a:solidFill>
              </a:rPr>
              <a:t>significa</a:t>
            </a:r>
            <a:r>
              <a:rPr lang="en-US" sz="1600" dirty="0">
                <a:solidFill>
                  <a:srgbClr val="FFFFFF"/>
                </a:solidFill>
              </a:rPr>
              <a:t> </a:t>
            </a:r>
            <a:r>
              <a:rPr lang="en-US" sz="1600" err="1">
                <a:solidFill>
                  <a:srgbClr val="FFFFFF"/>
                </a:solidFill>
              </a:rPr>
              <a:t>muovere</a:t>
            </a:r>
            <a:r>
              <a:rPr lang="en-US" sz="1600" dirty="0">
                <a:solidFill>
                  <a:srgbClr val="FFFFFF"/>
                </a:solidFill>
              </a:rPr>
              <a:t> il </a:t>
            </a:r>
            <a:r>
              <a:rPr lang="en-US" sz="1600" err="1">
                <a:solidFill>
                  <a:srgbClr val="FFFFFF"/>
                </a:solidFill>
              </a:rPr>
              <a:t>corpo</a:t>
            </a:r>
            <a:r>
              <a:rPr lang="en-US" sz="1600" dirty="0">
                <a:solidFill>
                  <a:srgbClr val="FFFFFF"/>
                </a:solidFill>
              </a:rPr>
              <a:t> </a:t>
            </a:r>
            <a:r>
              <a:rPr lang="en-US" sz="1600" err="1">
                <a:solidFill>
                  <a:srgbClr val="FFFFFF"/>
                </a:solidFill>
              </a:rPr>
              <a:t>facendo</a:t>
            </a:r>
            <a:r>
              <a:rPr lang="en-US" sz="1600" dirty="0">
                <a:solidFill>
                  <a:srgbClr val="FFFFFF"/>
                </a:solidFill>
              </a:rPr>
              <a:t> </a:t>
            </a:r>
            <a:r>
              <a:rPr lang="en-US" sz="1600" err="1">
                <a:solidFill>
                  <a:srgbClr val="FFFFFF"/>
                </a:solidFill>
              </a:rPr>
              <a:t>lavorare</a:t>
            </a:r>
            <a:r>
              <a:rPr lang="en-US" sz="1600" dirty="0">
                <a:solidFill>
                  <a:srgbClr val="FFFFFF"/>
                </a:solidFill>
              </a:rPr>
              <a:t> </a:t>
            </a:r>
            <a:r>
              <a:rPr lang="en-US" sz="1600" err="1">
                <a:solidFill>
                  <a:srgbClr val="FFFFFF"/>
                </a:solidFill>
              </a:rPr>
              <a:t>i</a:t>
            </a:r>
            <a:r>
              <a:rPr lang="en-US" sz="1600" dirty="0">
                <a:solidFill>
                  <a:srgbClr val="FFFFFF"/>
                </a:solidFill>
              </a:rPr>
              <a:t> </a:t>
            </a:r>
            <a:r>
              <a:rPr lang="en-US" sz="1600" err="1">
                <a:solidFill>
                  <a:srgbClr val="FFFFFF"/>
                </a:solidFill>
              </a:rPr>
              <a:t>muscoli</a:t>
            </a:r>
            <a:r>
              <a:rPr lang="en-US" sz="1600" dirty="0">
                <a:solidFill>
                  <a:srgbClr val="FFFFFF"/>
                </a:solidFill>
              </a:rPr>
              <a:t> e </a:t>
            </a:r>
            <a:r>
              <a:rPr lang="en-US" sz="1600" err="1">
                <a:solidFill>
                  <a:srgbClr val="FFFFFF"/>
                </a:solidFill>
              </a:rPr>
              <a:t>impegnare</a:t>
            </a:r>
            <a:r>
              <a:rPr lang="en-US" sz="1600" dirty="0">
                <a:solidFill>
                  <a:srgbClr val="FFFFFF"/>
                </a:solidFill>
              </a:rPr>
              <a:t> </a:t>
            </a:r>
            <a:r>
              <a:rPr lang="en-US" sz="1600" err="1">
                <a:solidFill>
                  <a:srgbClr val="FFFFFF"/>
                </a:solidFill>
              </a:rPr>
              <a:t>l’apparato</a:t>
            </a:r>
            <a:r>
              <a:rPr lang="en-US" sz="1600" dirty="0">
                <a:solidFill>
                  <a:srgbClr val="FFFFFF"/>
                </a:solidFill>
              </a:rPr>
              <a:t> </a:t>
            </a:r>
            <a:r>
              <a:rPr lang="en-US" sz="1600" err="1">
                <a:solidFill>
                  <a:srgbClr val="FFFFFF"/>
                </a:solidFill>
              </a:rPr>
              <a:t>cardiocircolatorio</a:t>
            </a:r>
            <a:r>
              <a:rPr lang="en-US" sz="1600" dirty="0">
                <a:solidFill>
                  <a:srgbClr val="FFFFFF"/>
                </a:solidFill>
              </a:rPr>
              <a:t> e </a:t>
            </a:r>
            <a:r>
              <a:rPr lang="en-US" sz="1600" err="1">
                <a:solidFill>
                  <a:srgbClr val="FFFFFF"/>
                </a:solidFill>
              </a:rPr>
              <a:t>respiratorio</a:t>
            </a:r>
            <a:r>
              <a:rPr lang="en-US" sz="1600" dirty="0">
                <a:solidFill>
                  <a:srgbClr val="FFFFFF"/>
                </a:solidFill>
              </a:rPr>
              <a:t>. </a:t>
            </a:r>
            <a:r>
              <a:rPr lang="en-US" sz="1600" err="1">
                <a:solidFill>
                  <a:srgbClr val="FFFFFF"/>
                </a:solidFill>
              </a:rPr>
              <a:t>Possiamo</a:t>
            </a:r>
            <a:r>
              <a:rPr lang="en-US" sz="1600" dirty="0">
                <a:solidFill>
                  <a:srgbClr val="FFFFFF"/>
                </a:solidFill>
              </a:rPr>
              <a:t> </a:t>
            </a:r>
            <a:r>
              <a:rPr lang="en-US" sz="1600" err="1">
                <a:solidFill>
                  <a:srgbClr val="FFFFFF"/>
                </a:solidFill>
              </a:rPr>
              <a:t>classificare</a:t>
            </a:r>
            <a:r>
              <a:rPr lang="en-US" sz="1600" dirty="0">
                <a:solidFill>
                  <a:srgbClr val="FFFFFF"/>
                </a:solidFill>
              </a:rPr>
              <a:t> </a:t>
            </a:r>
            <a:r>
              <a:rPr lang="en-US" sz="1600" err="1">
                <a:solidFill>
                  <a:srgbClr val="FFFFFF"/>
                </a:solidFill>
              </a:rPr>
              <a:t>l’attività</a:t>
            </a:r>
            <a:r>
              <a:rPr lang="en-US" sz="1600" dirty="0">
                <a:solidFill>
                  <a:srgbClr val="FFFFFF"/>
                </a:solidFill>
              </a:rPr>
              <a:t> </a:t>
            </a:r>
            <a:r>
              <a:rPr lang="en-US" sz="1600" err="1">
                <a:solidFill>
                  <a:srgbClr val="FFFFFF"/>
                </a:solidFill>
              </a:rPr>
              <a:t>fisica</a:t>
            </a:r>
            <a:r>
              <a:rPr lang="en-US" sz="1600" dirty="0">
                <a:solidFill>
                  <a:srgbClr val="FFFFFF"/>
                </a:solidFill>
              </a:rPr>
              <a:t> in due </a:t>
            </a:r>
            <a:r>
              <a:rPr lang="en-US" sz="1600" err="1">
                <a:solidFill>
                  <a:srgbClr val="FFFFFF"/>
                </a:solidFill>
              </a:rPr>
              <a:t>categorie</a:t>
            </a:r>
            <a:r>
              <a:rPr lang="en-US" sz="1600" dirty="0">
                <a:solidFill>
                  <a:srgbClr val="FFFFFF"/>
                </a:solidFill>
              </a:rPr>
              <a:t> </a:t>
            </a:r>
            <a:r>
              <a:rPr lang="en-US" sz="1600" err="1">
                <a:solidFill>
                  <a:srgbClr val="FFFFFF"/>
                </a:solidFill>
              </a:rPr>
              <a:t>principali</a:t>
            </a:r>
            <a:r>
              <a:rPr lang="en-US" sz="1600" dirty="0">
                <a:solidFill>
                  <a:srgbClr val="FFFFFF"/>
                </a:solidFill>
              </a:rPr>
              <a:t>:</a:t>
            </a:r>
            <a:endParaRPr lang="en-US" sz="1600">
              <a:solidFill>
                <a:srgbClr val="FFFFFF"/>
              </a:solidFill>
              <a:cs typeface="Calibri"/>
            </a:endParaRPr>
          </a:p>
          <a:p>
            <a:pPr marL="285750" indent="-228600">
              <a:lnSpc>
                <a:spcPct val="90000"/>
              </a:lnSpc>
              <a:spcAft>
                <a:spcPts val="600"/>
              </a:spcAft>
              <a:buFont typeface="Arial" panose="020B0604020202020204" pitchFamily="34" charset="0"/>
              <a:buChar char="•"/>
            </a:pPr>
            <a:r>
              <a:rPr lang="en-US" sz="1600" b="1" dirty="0">
                <a:solidFill>
                  <a:srgbClr val="FFFFFF"/>
                </a:solidFill>
                <a:hlinkClick r:id="rId3"/>
              </a:rPr>
              <a:t>l'attività aerobica </a:t>
            </a:r>
            <a:r>
              <a:rPr lang="en-US" sz="1600" dirty="0">
                <a:solidFill>
                  <a:srgbClr val="FFFFFF"/>
                </a:solidFill>
              </a:rPr>
              <a:t>, </a:t>
            </a:r>
            <a:r>
              <a:rPr lang="en-US" sz="1600" err="1">
                <a:solidFill>
                  <a:srgbClr val="FFFFFF"/>
                </a:solidFill>
              </a:rPr>
              <a:t>cioè</a:t>
            </a:r>
            <a:r>
              <a:rPr lang="en-US" sz="1600" dirty="0">
                <a:solidFill>
                  <a:srgbClr val="FFFFFF"/>
                </a:solidFill>
              </a:rPr>
              <a:t> a </a:t>
            </a:r>
            <a:r>
              <a:rPr lang="en-US" sz="1600" err="1">
                <a:solidFill>
                  <a:srgbClr val="FFFFFF"/>
                </a:solidFill>
              </a:rPr>
              <a:t>bassa</a:t>
            </a:r>
            <a:r>
              <a:rPr lang="en-US" sz="1600" dirty="0">
                <a:solidFill>
                  <a:srgbClr val="FFFFFF"/>
                </a:solidFill>
              </a:rPr>
              <a:t> </a:t>
            </a:r>
            <a:r>
              <a:rPr lang="en-US" sz="1600" err="1">
                <a:solidFill>
                  <a:srgbClr val="FFFFFF"/>
                </a:solidFill>
              </a:rPr>
              <a:t>intensità</a:t>
            </a:r>
            <a:r>
              <a:rPr lang="en-US" sz="1600" dirty="0">
                <a:solidFill>
                  <a:srgbClr val="FFFFFF"/>
                </a:solidFill>
              </a:rPr>
              <a:t> e </a:t>
            </a:r>
            <a:r>
              <a:rPr lang="en-US" sz="1600" err="1">
                <a:solidFill>
                  <a:srgbClr val="FFFFFF"/>
                </a:solidFill>
              </a:rPr>
              <a:t>lunga</a:t>
            </a:r>
            <a:r>
              <a:rPr lang="en-US" sz="1600" dirty="0">
                <a:solidFill>
                  <a:srgbClr val="FFFFFF"/>
                </a:solidFill>
              </a:rPr>
              <a:t> </a:t>
            </a:r>
            <a:r>
              <a:rPr lang="en-US" sz="1600" err="1">
                <a:solidFill>
                  <a:srgbClr val="FFFFFF"/>
                </a:solidFill>
              </a:rPr>
              <a:t>durata</a:t>
            </a:r>
            <a:r>
              <a:rPr lang="en-US" sz="1600" dirty="0">
                <a:solidFill>
                  <a:srgbClr val="FFFFFF"/>
                </a:solidFill>
              </a:rPr>
              <a:t>, </a:t>
            </a:r>
            <a:r>
              <a:rPr lang="en-US" sz="1600" err="1">
                <a:solidFill>
                  <a:srgbClr val="FFFFFF"/>
                </a:solidFill>
              </a:rPr>
              <a:t>che</a:t>
            </a:r>
            <a:r>
              <a:rPr lang="en-US" sz="1600" dirty="0">
                <a:solidFill>
                  <a:srgbClr val="FFFFFF"/>
                </a:solidFill>
              </a:rPr>
              <a:t> </a:t>
            </a:r>
            <a:r>
              <a:rPr lang="en-US" sz="1600" err="1">
                <a:solidFill>
                  <a:srgbClr val="FFFFFF"/>
                </a:solidFill>
              </a:rPr>
              <a:t>permette</a:t>
            </a:r>
            <a:r>
              <a:rPr lang="en-US" sz="1600" dirty="0">
                <a:solidFill>
                  <a:srgbClr val="FFFFFF"/>
                </a:solidFill>
              </a:rPr>
              <a:t> di </a:t>
            </a:r>
            <a:r>
              <a:rPr lang="en-US" sz="1600" err="1">
                <a:solidFill>
                  <a:srgbClr val="FFFFFF"/>
                </a:solidFill>
              </a:rPr>
              <a:t>migliorare</a:t>
            </a:r>
            <a:r>
              <a:rPr lang="en-US" sz="1600" dirty="0">
                <a:solidFill>
                  <a:srgbClr val="FFFFFF"/>
                </a:solidFill>
              </a:rPr>
              <a:t>, </a:t>
            </a:r>
            <a:r>
              <a:rPr lang="en-US" sz="1600" err="1">
                <a:solidFill>
                  <a:srgbClr val="FFFFFF"/>
                </a:solidFill>
              </a:rPr>
              <a:t>oltre</a:t>
            </a:r>
            <a:r>
              <a:rPr lang="en-US" sz="1600" dirty="0">
                <a:solidFill>
                  <a:srgbClr val="FFFFFF"/>
                </a:solidFill>
              </a:rPr>
              <a:t> al </a:t>
            </a:r>
            <a:r>
              <a:rPr lang="en-US" sz="1600" err="1">
                <a:solidFill>
                  <a:srgbClr val="FFFFFF"/>
                </a:solidFill>
              </a:rPr>
              <a:t>tono</a:t>
            </a:r>
            <a:r>
              <a:rPr lang="en-US" sz="1600" dirty="0">
                <a:solidFill>
                  <a:srgbClr val="FFFFFF"/>
                </a:solidFill>
              </a:rPr>
              <a:t> </a:t>
            </a:r>
            <a:r>
              <a:rPr lang="en-US" sz="1600" err="1">
                <a:solidFill>
                  <a:srgbClr val="FFFFFF"/>
                </a:solidFill>
              </a:rPr>
              <a:t>dell’umore</a:t>
            </a:r>
            <a:r>
              <a:rPr lang="en-US" sz="1600" dirty="0">
                <a:solidFill>
                  <a:srgbClr val="FFFFFF"/>
                </a:solidFill>
              </a:rPr>
              <a:t>, </a:t>
            </a:r>
            <a:r>
              <a:rPr lang="en-US" sz="1600" err="1">
                <a:solidFill>
                  <a:srgbClr val="FFFFFF"/>
                </a:solidFill>
              </a:rPr>
              <a:t>anche</a:t>
            </a:r>
            <a:r>
              <a:rPr lang="en-US" sz="1600" dirty="0">
                <a:solidFill>
                  <a:srgbClr val="FFFFFF"/>
                </a:solidFill>
              </a:rPr>
              <a:t> la </a:t>
            </a:r>
            <a:r>
              <a:rPr lang="en-US" sz="1600" err="1">
                <a:solidFill>
                  <a:srgbClr val="FFFFFF"/>
                </a:solidFill>
              </a:rPr>
              <a:t>funzione</a:t>
            </a:r>
            <a:r>
              <a:rPr lang="en-US" sz="1600" dirty="0">
                <a:solidFill>
                  <a:srgbClr val="FFFFFF"/>
                </a:solidFill>
              </a:rPr>
              <a:t> </a:t>
            </a:r>
            <a:r>
              <a:rPr lang="en-US" sz="1600" err="1">
                <a:solidFill>
                  <a:srgbClr val="FFFFFF"/>
                </a:solidFill>
              </a:rPr>
              <a:t>cardiocircolatoria</a:t>
            </a:r>
            <a:r>
              <a:rPr lang="en-US" sz="1600" dirty="0">
                <a:solidFill>
                  <a:srgbClr val="FFFFFF"/>
                </a:solidFill>
              </a:rPr>
              <a:t>, respiratoria e </a:t>
            </a:r>
            <a:r>
              <a:rPr lang="en-US" sz="1600" err="1">
                <a:solidFill>
                  <a:srgbClr val="FFFFFF"/>
                </a:solidFill>
              </a:rPr>
              <a:t>metabolica</a:t>
            </a:r>
            <a:r>
              <a:rPr lang="en-US" sz="1600" dirty="0">
                <a:solidFill>
                  <a:srgbClr val="FFFFFF"/>
                </a:solidFill>
              </a:rPr>
              <a:t>. Jogging, </a:t>
            </a:r>
            <a:r>
              <a:rPr lang="en-US" sz="1600" err="1">
                <a:solidFill>
                  <a:srgbClr val="FFFFFF"/>
                </a:solidFill>
              </a:rPr>
              <a:t>ciclismo</a:t>
            </a:r>
            <a:r>
              <a:rPr lang="en-US" sz="1600" dirty="0">
                <a:solidFill>
                  <a:srgbClr val="FFFFFF"/>
                </a:solidFill>
              </a:rPr>
              <a:t>, </a:t>
            </a:r>
            <a:r>
              <a:rPr lang="en-US" sz="1600" err="1">
                <a:solidFill>
                  <a:srgbClr val="FFFFFF"/>
                </a:solidFill>
              </a:rPr>
              <a:t>nuoto</a:t>
            </a:r>
            <a:r>
              <a:rPr lang="en-US" sz="1600" dirty="0">
                <a:solidFill>
                  <a:srgbClr val="FFFFFF"/>
                </a:solidFill>
              </a:rPr>
              <a:t> e </a:t>
            </a:r>
            <a:r>
              <a:rPr lang="en-US" sz="1600" err="1">
                <a:solidFill>
                  <a:srgbClr val="FFFFFF"/>
                </a:solidFill>
              </a:rPr>
              <a:t>lunghe</a:t>
            </a:r>
            <a:r>
              <a:rPr lang="en-US" sz="1600" dirty="0">
                <a:solidFill>
                  <a:srgbClr val="FFFFFF"/>
                </a:solidFill>
              </a:rPr>
              <a:t> </a:t>
            </a:r>
            <a:r>
              <a:rPr lang="en-US" sz="1600" err="1">
                <a:solidFill>
                  <a:srgbClr val="FFFFFF"/>
                </a:solidFill>
              </a:rPr>
              <a:t>camminate</a:t>
            </a:r>
            <a:r>
              <a:rPr lang="en-US" sz="1600" dirty="0">
                <a:solidFill>
                  <a:srgbClr val="FFFFFF"/>
                </a:solidFill>
              </a:rPr>
              <a:t> </a:t>
            </a:r>
            <a:r>
              <a:rPr lang="en-US" sz="1600" err="1">
                <a:solidFill>
                  <a:srgbClr val="FFFFFF"/>
                </a:solidFill>
              </a:rPr>
              <a:t>sono</a:t>
            </a:r>
            <a:r>
              <a:rPr lang="en-US" sz="1600" dirty="0">
                <a:solidFill>
                  <a:srgbClr val="FFFFFF"/>
                </a:solidFill>
              </a:rPr>
              <a:t> </a:t>
            </a:r>
            <a:r>
              <a:rPr lang="en-US" sz="1600" err="1">
                <a:solidFill>
                  <a:srgbClr val="FFFFFF"/>
                </a:solidFill>
              </a:rPr>
              <a:t>perfetti</a:t>
            </a:r>
            <a:r>
              <a:rPr lang="en-US" sz="1600" dirty="0">
                <a:solidFill>
                  <a:srgbClr val="FFFFFF"/>
                </a:solidFill>
              </a:rPr>
              <a:t> </a:t>
            </a:r>
            <a:r>
              <a:rPr lang="en-US" sz="1600" err="1">
                <a:solidFill>
                  <a:srgbClr val="FFFFFF"/>
                </a:solidFill>
              </a:rPr>
              <a:t>esempi</a:t>
            </a:r>
            <a:r>
              <a:rPr lang="en-US" sz="1600" dirty="0">
                <a:solidFill>
                  <a:srgbClr val="FFFFFF"/>
                </a:solidFill>
              </a:rPr>
              <a:t> di </a:t>
            </a:r>
            <a:r>
              <a:rPr lang="en-US" sz="1600" err="1">
                <a:solidFill>
                  <a:srgbClr val="FFFFFF"/>
                </a:solidFill>
              </a:rPr>
              <a:t>questo</a:t>
            </a:r>
            <a:r>
              <a:rPr lang="en-US" sz="1600" dirty="0">
                <a:solidFill>
                  <a:srgbClr val="FFFFFF"/>
                </a:solidFill>
              </a:rPr>
              <a:t> </a:t>
            </a:r>
            <a:r>
              <a:rPr lang="en-US" sz="1600" err="1">
                <a:solidFill>
                  <a:srgbClr val="FFFFFF"/>
                </a:solidFill>
              </a:rPr>
              <a:t>tipo</a:t>
            </a:r>
            <a:r>
              <a:rPr lang="en-US" sz="1600" dirty="0">
                <a:solidFill>
                  <a:srgbClr val="FFFFFF"/>
                </a:solidFill>
              </a:rPr>
              <a:t> di </a:t>
            </a:r>
            <a:r>
              <a:rPr lang="en-US" sz="1600" err="1">
                <a:solidFill>
                  <a:srgbClr val="FFFFFF"/>
                </a:solidFill>
              </a:rPr>
              <a:t>attività</a:t>
            </a:r>
            <a:r>
              <a:rPr lang="en-US" sz="1600" dirty="0">
                <a:solidFill>
                  <a:srgbClr val="FFFFFF"/>
                </a:solidFill>
              </a:rPr>
              <a:t>.</a:t>
            </a:r>
            <a:endParaRPr lang="en-US" sz="1600">
              <a:solidFill>
                <a:srgbClr val="FFFFFF"/>
              </a:solidFill>
              <a:cs typeface="Calibri"/>
            </a:endParaRPr>
          </a:p>
          <a:p>
            <a:pPr marL="285750" indent="-228600">
              <a:lnSpc>
                <a:spcPct val="90000"/>
              </a:lnSpc>
              <a:spcAft>
                <a:spcPts val="600"/>
              </a:spcAft>
              <a:buFont typeface="Arial" panose="020B0604020202020204" pitchFamily="34" charset="0"/>
              <a:buChar char="•"/>
            </a:pPr>
            <a:r>
              <a:rPr lang="en-US" sz="1600" b="1" dirty="0">
                <a:solidFill>
                  <a:srgbClr val="FFFFFF"/>
                </a:solidFill>
                <a:hlinkClick r:id="rId3"/>
              </a:rPr>
              <a:t>l’attività anaerobica </a:t>
            </a:r>
            <a:r>
              <a:rPr lang="en-US" sz="1600" dirty="0">
                <a:solidFill>
                  <a:srgbClr val="FFFFFF"/>
                </a:solidFill>
              </a:rPr>
              <a:t>, </a:t>
            </a:r>
            <a:r>
              <a:rPr lang="en-US" sz="1600" dirty="0" err="1">
                <a:solidFill>
                  <a:srgbClr val="FFFFFF"/>
                </a:solidFill>
              </a:rPr>
              <a:t>cioè</a:t>
            </a:r>
            <a:r>
              <a:rPr lang="en-US" sz="1600" dirty="0">
                <a:solidFill>
                  <a:srgbClr val="FFFFFF"/>
                </a:solidFill>
              </a:rPr>
              <a:t> </a:t>
            </a:r>
            <a:r>
              <a:rPr lang="en-US" sz="1600" dirty="0" err="1">
                <a:solidFill>
                  <a:srgbClr val="FFFFFF"/>
                </a:solidFill>
              </a:rPr>
              <a:t>attività</a:t>
            </a:r>
            <a:r>
              <a:rPr lang="en-US" sz="1600" dirty="0">
                <a:solidFill>
                  <a:srgbClr val="FFFFFF"/>
                </a:solidFill>
              </a:rPr>
              <a:t> di </a:t>
            </a:r>
            <a:r>
              <a:rPr lang="en-US" sz="1600" dirty="0" err="1">
                <a:solidFill>
                  <a:srgbClr val="FFFFFF"/>
                </a:solidFill>
              </a:rPr>
              <a:t>potenza</a:t>
            </a:r>
            <a:r>
              <a:rPr lang="en-US" sz="1600" dirty="0">
                <a:solidFill>
                  <a:srgbClr val="FFFFFF"/>
                </a:solidFill>
              </a:rPr>
              <a:t> ad </a:t>
            </a:r>
            <a:r>
              <a:rPr lang="en-US" sz="1600" dirty="0" err="1">
                <a:solidFill>
                  <a:srgbClr val="FFFFFF"/>
                </a:solidFill>
              </a:rPr>
              <a:t>intensità</a:t>
            </a:r>
            <a:r>
              <a:rPr lang="en-US" sz="1600" dirty="0">
                <a:solidFill>
                  <a:srgbClr val="FFFFFF"/>
                </a:solidFill>
              </a:rPr>
              <a:t> </a:t>
            </a:r>
            <a:r>
              <a:rPr lang="en-US" sz="1600" dirty="0" err="1">
                <a:solidFill>
                  <a:srgbClr val="FFFFFF"/>
                </a:solidFill>
              </a:rPr>
              <a:t>vigorosa</a:t>
            </a:r>
            <a:r>
              <a:rPr lang="en-US" sz="1600" dirty="0">
                <a:solidFill>
                  <a:srgbClr val="FFFFFF"/>
                </a:solidFill>
              </a:rPr>
              <a:t> e breve </a:t>
            </a:r>
            <a:r>
              <a:rPr lang="en-US" sz="1600" dirty="0" err="1">
                <a:solidFill>
                  <a:srgbClr val="FFFFFF"/>
                </a:solidFill>
              </a:rPr>
              <a:t>durata</a:t>
            </a:r>
            <a:r>
              <a:rPr lang="en-US" sz="1600" dirty="0">
                <a:solidFill>
                  <a:srgbClr val="FFFFFF"/>
                </a:solidFill>
              </a:rPr>
              <a:t>, </a:t>
            </a:r>
            <a:r>
              <a:rPr lang="en-US" sz="1600" dirty="0" err="1">
                <a:solidFill>
                  <a:srgbClr val="FFFFFF"/>
                </a:solidFill>
              </a:rPr>
              <a:t>che</a:t>
            </a:r>
            <a:r>
              <a:rPr lang="en-US" sz="1600" dirty="0">
                <a:solidFill>
                  <a:srgbClr val="FFFFFF"/>
                </a:solidFill>
              </a:rPr>
              <a:t> </a:t>
            </a:r>
            <a:r>
              <a:rPr lang="en-US" sz="1600" dirty="0" err="1">
                <a:solidFill>
                  <a:srgbClr val="FFFFFF"/>
                </a:solidFill>
              </a:rPr>
              <a:t>permette</a:t>
            </a:r>
            <a:r>
              <a:rPr lang="en-US" sz="1600" dirty="0">
                <a:solidFill>
                  <a:srgbClr val="FFFFFF"/>
                </a:solidFill>
              </a:rPr>
              <a:t> di </a:t>
            </a:r>
            <a:r>
              <a:rPr lang="en-US" sz="1600" dirty="0" err="1">
                <a:solidFill>
                  <a:srgbClr val="FFFFFF"/>
                </a:solidFill>
              </a:rPr>
              <a:t>aumentare</a:t>
            </a:r>
            <a:r>
              <a:rPr lang="en-US" sz="1600" dirty="0">
                <a:solidFill>
                  <a:srgbClr val="FFFFFF"/>
                </a:solidFill>
              </a:rPr>
              <a:t> la </a:t>
            </a:r>
            <a:r>
              <a:rPr lang="en-US" sz="1600" dirty="0" err="1">
                <a:solidFill>
                  <a:srgbClr val="FFFFFF"/>
                </a:solidFill>
              </a:rPr>
              <a:t>massa</a:t>
            </a:r>
            <a:r>
              <a:rPr lang="en-US" sz="1600" dirty="0">
                <a:solidFill>
                  <a:srgbClr val="FFFFFF"/>
                </a:solidFill>
              </a:rPr>
              <a:t> </a:t>
            </a:r>
            <a:r>
              <a:rPr lang="en-US" sz="1600" dirty="0" err="1">
                <a:solidFill>
                  <a:srgbClr val="FFFFFF"/>
                </a:solidFill>
              </a:rPr>
              <a:t>muscolare</a:t>
            </a:r>
            <a:r>
              <a:rPr lang="en-US" sz="1600" dirty="0">
                <a:solidFill>
                  <a:srgbClr val="FFFFFF"/>
                </a:solidFill>
              </a:rPr>
              <a:t> o, in </a:t>
            </a:r>
            <a:r>
              <a:rPr lang="en-US" sz="1600" dirty="0" err="1">
                <a:solidFill>
                  <a:srgbClr val="FFFFFF"/>
                </a:solidFill>
              </a:rPr>
              <a:t>età</a:t>
            </a:r>
            <a:r>
              <a:rPr lang="en-US" sz="1600" dirty="0">
                <a:solidFill>
                  <a:srgbClr val="FFFFFF"/>
                </a:solidFill>
              </a:rPr>
              <a:t> non </a:t>
            </a:r>
            <a:r>
              <a:rPr lang="en-US" sz="1600" dirty="0" err="1">
                <a:solidFill>
                  <a:srgbClr val="FFFFFF"/>
                </a:solidFill>
              </a:rPr>
              <a:t>più</a:t>
            </a:r>
            <a:r>
              <a:rPr lang="en-US" sz="1600" dirty="0">
                <a:solidFill>
                  <a:srgbClr val="FFFFFF"/>
                </a:solidFill>
              </a:rPr>
              <a:t> </a:t>
            </a:r>
            <a:r>
              <a:rPr lang="en-US" sz="1600" dirty="0" err="1">
                <a:solidFill>
                  <a:srgbClr val="FFFFFF"/>
                </a:solidFill>
              </a:rPr>
              <a:t>giovane</a:t>
            </a:r>
            <a:r>
              <a:rPr lang="en-US" sz="1600" dirty="0">
                <a:solidFill>
                  <a:srgbClr val="FFFFFF"/>
                </a:solidFill>
              </a:rPr>
              <a:t>, di </a:t>
            </a:r>
            <a:r>
              <a:rPr lang="en-US" sz="1600" dirty="0" err="1">
                <a:solidFill>
                  <a:srgbClr val="FFFFFF"/>
                </a:solidFill>
              </a:rPr>
              <a:t>rinforzarla</a:t>
            </a:r>
            <a:r>
              <a:rPr lang="en-US" sz="1600" dirty="0">
                <a:solidFill>
                  <a:srgbClr val="FFFFFF"/>
                </a:solidFill>
              </a:rPr>
              <a:t>. </a:t>
            </a:r>
            <a:r>
              <a:rPr lang="en-US" sz="1600" dirty="0" err="1">
                <a:solidFill>
                  <a:srgbClr val="FFFFFF"/>
                </a:solidFill>
              </a:rPr>
              <a:t>Rientrano</a:t>
            </a:r>
            <a:r>
              <a:rPr lang="en-US" sz="1600" dirty="0">
                <a:solidFill>
                  <a:srgbClr val="FFFFFF"/>
                </a:solidFill>
              </a:rPr>
              <a:t> </a:t>
            </a:r>
            <a:r>
              <a:rPr lang="en-US" sz="1600" dirty="0" err="1">
                <a:solidFill>
                  <a:srgbClr val="FFFFFF"/>
                </a:solidFill>
              </a:rPr>
              <a:t>tra</a:t>
            </a:r>
            <a:r>
              <a:rPr lang="en-US" sz="1600" dirty="0">
                <a:solidFill>
                  <a:srgbClr val="FFFFFF"/>
                </a:solidFill>
              </a:rPr>
              <a:t> le </a:t>
            </a:r>
            <a:r>
              <a:rPr lang="en-US" sz="1600" dirty="0" err="1">
                <a:solidFill>
                  <a:srgbClr val="FFFFFF"/>
                </a:solidFill>
              </a:rPr>
              <a:t>attività</a:t>
            </a:r>
            <a:r>
              <a:rPr lang="en-US" sz="1600" dirty="0">
                <a:solidFill>
                  <a:srgbClr val="FFFFFF"/>
                </a:solidFill>
              </a:rPr>
              <a:t> </a:t>
            </a:r>
            <a:r>
              <a:rPr lang="en-US" sz="1600" dirty="0" err="1">
                <a:solidFill>
                  <a:srgbClr val="FFFFFF"/>
                </a:solidFill>
              </a:rPr>
              <a:t>anaerobiche</a:t>
            </a:r>
            <a:r>
              <a:rPr lang="en-US" sz="1600" dirty="0">
                <a:solidFill>
                  <a:srgbClr val="FFFFFF"/>
                </a:solidFill>
              </a:rPr>
              <a:t> il </a:t>
            </a:r>
            <a:r>
              <a:rPr lang="en-US" sz="1600" dirty="0" err="1">
                <a:solidFill>
                  <a:srgbClr val="FFFFFF"/>
                </a:solidFill>
              </a:rPr>
              <a:t>sollevamento</a:t>
            </a:r>
            <a:r>
              <a:rPr lang="en-US" sz="1600" dirty="0">
                <a:solidFill>
                  <a:srgbClr val="FFFFFF"/>
                </a:solidFill>
              </a:rPr>
              <a:t> </a:t>
            </a:r>
            <a:r>
              <a:rPr lang="en-US" sz="1600" dirty="0" err="1">
                <a:solidFill>
                  <a:srgbClr val="FFFFFF"/>
                </a:solidFill>
              </a:rPr>
              <a:t>pesi</a:t>
            </a:r>
            <a:r>
              <a:rPr lang="en-US" sz="1600" dirty="0">
                <a:solidFill>
                  <a:srgbClr val="FFFFFF"/>
                </a:solidFill>
              </a:rPr>
              <a:t> (palestra), la </a:t>
            </a:r>
            <a:r>
              <a:rPr lang="en-US" sz="1600" dirty="0" err="1">
                <a:solidFill>
                  <a:srgbClr val="FFFFFF"/>
                </a:solidFill>
              </a:rPr>
              <a:t>corsa</a:t>
            </a:r>
            <a:r>
              <a:rPr lang="en-US" sz="1600" dirty="0">
                <a:solidFill>
                  <a:srgbClr val="FFFFFF"/>
                </a:solidFill>
              </a:rPr>
              <a:t> veloce, </a:t>
            </a:r>
            <a:r>
              <a:rPr lang="en-US" sz="1600" dirty="0" err="1">
                <a:solidFill>
                  <a:srgbClr val="FFFFFF"/>
                </a:solidFill>
              </a:rPr>
              <a:t>l’atletica</a:t>
            </a:r>
            <a:r>
              <a:rPr lang="en-US" sz="1600" dirty="0">
                <a:solidFill>
                  <a:srgbClr val="FFFFFF"/>
                </a:solidFill>
              </a:rPr>
              <a:t> pesante (</a:t>
            </a:r>
            <a:r>
              <a:rPr lang="en-US" sz="1600" dirty="0" err="1">
                <a:solidFill>
                  <a:srgbClr val="FFFFFF"/>
                </a:solidFill>
              </a:rPr>
              <a:t>attrezzistica</a:t>
            </a:r>
            <a:r>
              <a:rPr lang="en-US" sz="1600" dirty="0">
                <a:solidFill>
                  <a:srgbClr val="FFFFFF"/>
                </a:solidFill>
              </a:rPr>
              <a:t>) e sport con </a:t>
            </a:r>
            <a:r>
              <a:rPr lang="en-US" sz="1600" dirty="0" err="1">
                <a:solidFill>
                  <a:srgbClr val="FFFFFF"/>
                </a:solidFill>
              </a:rPr>
              <a:t>prestazioni</a:t>
            </a:r>
            <a:r>
              <a:rPr lang="en-US" sz="1600" dirty="0">
                <a:solidFill>
                  <a:srgbClr val="FFFFFF"/>
                </a:solidFill>
              </a:rPr>
              <a:t> al top in un breve intervallo di tempo.</a:t>
            </a:r>
            <a:endParaRPr lang="en-US" sz="1600">
              <a:solidFill>
                <a:srgbClr val="FFFFFF"/>
              </a:solidFill>
              <a:cs typeface="Calibri"/>
            </a:endParaRPr>
          </a:p>
          <a:p>
            <a:pPr indent="-228600">
              <a:lnSpc>
                <a:spcPct val="90000"/>
              </a:lnSpc>
              <a:spcAft>
                <a:spcPts val="600"/>
              </a:spcAft>
              <a:buFont typeface="Arial" panose="020B0604020202020204" pitchFamily="34" charset="0"/>
              <a:buChar char="•"/>
            </a:pPr>
            <a:r>
              <a:rPr lang="en-US" sz="1600" dirty="0">
                <a:solidFill>
                  <a:srgbClr val="FFFFFF"/>
                </a:solidFill>
              </a:rPr>
              <a:t>Un mix di </a:t>
            </a:r>
            <a:r>
              <a:rPr lang="en-US" sz="1600" err="1">
                <a:solidFill>
                  <a:srgbClr val="FFFFFF"/>
                </a:solidFill>
              </a:rPr>
              <a:t>attività</a:t>
            </a:r>
            <a:r>
              <a:rPr lang="en-US" sz="1600" dirty="0">
                <a:solidFill>
                  <a:srgbClr val="FFFFFF"/>
                </a:solidFill>
              </a:rPr>
              <a:t> </a:t>
            </a:r>
            <a:r>
              <a:rPr lang="en-US" sz="1600" err="1">
                <a:solidFill>
                  <a:srgbClr val="FFFFFF"/>
                </a:solidFill>
              </a:rPr>
              <a:t>aerobica</a:t>
            </a:r>
            <a:r>
              <a:rPr lang="en-US" sz="1600" dirty="0">
                <a:solidFill>
                  <a:srgbClr val="FFFFFF"/>
                </a:solidFill>
              </a:rPr>
              <a:t> e </a:t>
            </a:r>
            <a:r>
              <a:rPr lang="en-US" sz="1600" err="1">
                <a:solidFill>
                  <a:srgbClr val="FFFFFF"/>
                </a:solidFill>
              </a:rPr>
              <a:t>anaerobica</a:t>
            </a:r>
            <a:r>
              <a:rPr lang="en-US" sz="1600" dirty="0">
                <a:solidFill>
                  <a:srgbClr val="FFFFFF"/>
                </a:solidFill>
              </a:rPr>
              <a:t> è </a:t>
            </a:r>
            <a:r>
              <a:rPr lang="en-US" sz="1600" err="1">
                <a:solidFill>
                  <a:srgbClr val="FFFFFF"/>
                </a:solidFill>
              </a:rPr>
              <a:t>l'ideale</a:t>
            </a:r>
            <a:r>
              <a:rPr lang="en-US" sz="1600" dirty="0">
                <a:solidFill>
                  <a:srgbClr val="FFFFFF"/>
                </a:solidFill>
              </a:rPr>
              <a:t> per </a:t>
            </a:r>
            <a:r>
              <a:rPr lang="en-US" sz="1600" err="1">
                <a:solidFill>
                  <a:srgbClr val="FFFFFF"/>
                </a:solidFill>
              </a:rPr>
              <a:t>ottenere</a:t>
            </a:r>
            <a:r>
              <a:rPr lang="en-US" sz="1600" dirty="0">
                <a:solidFill>
                  <a:srgbClr val="FFFFFF"/>
                </a:solidFill>
              </a:rPr>
              <a:t> </a:t>
            </a:r>
            <a:r>
              <a:rPr lang="en-US" sz="1600" err="1">
                <a:solidFill>
                  <a:srgbClr val="FFFFFF"/>
                </a:solidFill>
              </a:rPr>
              <a:t>benefici</a:t>
            </a:r>
            <a:r>
              <a:rPr lang="en-US" sz="1600" dirty="0">
                <a:solidFill>
                  <a:srgbClr val="FFFFFF"/>
                </a:solidFill>
              </a:rPr>
              <a:t> </a:t>
            </a:r>
            <a:r>
              <a:rPr lang="en-US" sz="1600" err="1">
                <a:solidFill>
                  <a:srgbClr val="FFFFFF"/>
                </a:solidFill>
              </a:rPr>
              <a:t>ad</a:t>
            </a:r>
            <a:r>
              <a:rPr lang="en-US" sz="1600" dirty="0">
                <a:solidFill>
                  <a:srgbClr val="FFFFFF"/>
                </a:solidFill>
              </a:rPr>
              <a:t> </a:t>
            </a:r>
            <a:r>
              <a:rPr lang="en-US" sz="1600" err="1">
                <a:solidFill>
                  <a:srgbClr val="FFFFFF"/>
                </a:solidFill>
              </a:rPr>
              <a:t>ogni</a:t>
            </a:r>
            <a:r>
              <a:rPr lang="en-US" sz="1600" dirty="0">
                <a:solidFill>
                  <a:srgbClr val="FFFFFF"/>
                </a:solidFill>
              </a:rPr>
              <a:t> </a:t>
            </a:r>
            <a:r>
              <a:rPr lang="en-US" sz="1600" err="1">
                <a:solidFill>
                  <a:srgbClr val="FFFFFF"/>
                </a:solidFill>
              </a:rPr>
              <a:t>livello</a:t>
            </a:r>
            <a:r>
              <a:rPr lang="en-US" sz="1600" dirty="0">
                <a:solidFill>
                  <a:srgbClr val="FFFFFF"/>
                </a:solidFill>
              </a:rPr>
              <a:t>. Ma quanta </a:t>
            </a:r>
            <a:r>
              <a:rPr lang="en-US" sz="1600" err="1">
                <a:solidFill>
                  <a:srgbClr val="FFFFFF"/>
                </a:solidFill>
              </a:rPr>
              <a:t>attività</a:t>
            </a:r>
            <a:r>
              <a:rPr lang="en-US" sz="1600" dirty="0">
                <a:solidFill>
                  <a:srgbClr val="FFFFFF"/>
                </a:solidFill>
              </a:rPr>
              <a:t> </a:t>
            </a:r>
            <a:r>
              <a:rPr lang="en-US" sz="1600" err="1">
                <a:solidFill>
                  <a:srgbClr val="FFFFFF"/>
                </a:solidFill>
              </a:rPr>
              <a:t>fisica</a:t>
            </a:r>
            <a:r>
              <a:rPr lang="en-US" sz="1600" dirty="0">
                <a:solidFill>
                  <a:srgbClr val="FFFFFF"/>
                </a:solidFill>
              </a:rPr>
              <a:t> </a:t>
            </a:r>
            <a:r>
              <a:rPr lang="en-US" sz="1600" err="1">
                <a:solidFill>
                  <a:srgbClr val="FFFFFF"/>
                </a:solidFill>
              </a:rPr>
              <a:t>bisogna</a:t>
            </a:r>
            <a:r>
              <a:rPr lang="en-US" sz="1600" dirty="0">
                <a:solidFill>
                  <a:srgbClr val="FFFFFF"/>
                </a:solidFill>
              </a:rPr>
              <a:t> fare, e a quale </a:t>
            </a:r>
            <a:r>
              <a:rPr lang="en-US" sz="1600" b="1" dirty="0">
                <a:solidFill>
                  <a:srgbClr val="FFFFFF"/>
                </a:solidFill>
                <a:hlinkClick r:id="rId4"/>
              </a:rPr>
              <a:t>intensità </a:t>
            </a:r>
            <a:r>
              <a:rPr lang="en-US" sz="1600" dirty="0">
                <a:solidFill>
                  <a:srgbClr val="FFFFFF"/>
                </a:solidFill>
              </a:rPr>
              <a:t>, </a:t>
            </a:r>
            <a:r>
              <a:rPr lang="en-US" sz="1600" err="1">
                <a:solidFill>
                  <a:srgbClr val="FFFFFF"/>
                </a:solidFill>
              </a:rPr>
              <a:t>perché</a:t>
            </a:r>
            <a:r>
              <a:rPr lang="en-US" sz="1600" dirty="0">
                <a:solidFill>
                  <a:srgbClr val="FFFFFF"/>
                </a:solidFill>
              </a:rPr>
              <a:t> </a:t>
            </a:r>
            <a:r>
              <a:rPr lang="en-US" sz="1600" err="1">
                <a:solidFill>
                  <a:srgbClr val="FFFFFF"/>
                </a:solidFill>
              </a:rPr>
              <a:t>faccia</a:t>
            </a:r>
            <a:r>
              <a:rPr lang="en-US" sz="1600" dirty="0">
                <a:solidFill>
                  <a:srgbClr val="FFFFFF"/>
                </a:solidFill>
              </a:rPr>
              <a:t> bene </a:t>
            </a:r>
            <a:r>
              <a:rPr lang="en-US" sz="1600" err="1">
                <a:solidFill>
                  <a:srgbClr val="FFFFFF"/>
                </a:solidFill>
              </a:rPr>
              <a:t>davvero</a:t>
            </a:r>
            <a:r>
              <a:rPr lang="en-US" sz="1600" dirty="0">
                <a:solidFill>
                  <a:srgbClr val="FFFFFF"/>
                </a:solidFill>
              </a:rPr>
              <a:t>? </a:t>
            </a:r>
            <a:r>
              <a:rPr lang="en-US" sz="1600" err="1">
                <a:solidFill>
                  <a:srgbClr val="FFFFFF"/>
                </a:solidFill>
              </a:rPr>
              <a:t>Considerando</a:t>
            </a:r>
            <a:r>
              <a:rPr lang="en-US" sz="1600" dirty="0">
                <a:solidFill>
                  <a:srgbClr val="FFFFFF"/>
                </a:solidFill>
              </a:rPr>
              <a:t> </a:t>
            </a:r>
            <a:r>
              <a:rPr lang="en-US" sz="1600" err="1">
                <a:solidFill>
                  <a:srgbClr val="FFFFFF"/>
                </a:solidFill>
              </a:rPr>
              <a:t>che</a:t>
            </a:r>
            <a:r>
              <a:rPr lang="en-US" sz="1600" dirty="0">
                <a:solidFill>
                  <a:srgbClr val="FFFFFF"/>
                </a:solidFill>
              </a:rPr>
              <a:t> </a:t>
            </a:r>
            <a:r>
              <a:rPr lang="en-US" sz="1600" err="1">
                <a:solidFill>
                  <a:srgbClr val="FFFFFF"/>
                </a:solidFill>
              </a:rPr>
              <a:t>muoversi</a:t>
            </a:r>
            <a:r>
              <a:rPr lang="en-US" sz="1600" dirty="0">
                <a:solidFill>
                  <a:srgbClr val="FFFFFF"/>
                </a:solidFill>
              </a:rPr>
              <a:t> fa bene in </a:t>
            </a:r>
            <a:r>
              <a:rPr lang="en-US" sz="1600" err="1">
                <a:solidFill>
                  <a:srgbClr val="FFFFFF"/>
                </a:solidFill>
              </a:rPr>
              <a:t>ogni</a:t>
            </a:r>
            <a:r>
              <a:rPr lang="en-US" sz="1600" dirty="0">
                <a:solidFill>
                  <a:srgbClr val="FFFFFF"/>
                </a:solidFill>
              </a:rPr>
              <a:t> </a:t>
            </a:r>
            <a:r>
              <a:rPr lang="en-US" sz="1600" err="1">
                <a:solidFill>
                  <a:srgbClr val="FFFFFF"/>
                </a:solidFill>
              </a:rPr>
              <a:t>caso</a:t>
            </a:r>
            <a:r>
              <a:rPr lang="en-US" sz="1600" dirty="0">
                <a:solidFill>
                  <a:srgbClr val="FFFFFF"/>
                </a:solidFill>
              </a:rPr>
              <a:t>, </a:t>
            </a:r>
            <a:r>
              <a:rPr lang="en-US" sz="1600" err="1">
                <a:solidFill>
                  <a:srgbClr val="FFFFFF"/>
                </a:solidFill>
              </a:rPr>
              <a:t>che</a:t>
            </a:r>
            <a:r>
              <a:rPr lang="en-US" sz="1600" dirty="0">
                <a:solidFill>
                  <a:srgbClr val="FFFFFF"/>
                </a:solidFill>
              </a:rPr>
              <a:t> fa </a:t>
            </a:r>
            <a:r>
              <a:rPr lang="en-US" sz="1600" b="1" dirty="0">
                <a:solidFill>
                  <a:srgbClr val="FFFFFF"/>
                </a:solidFill>
                <a:hlinkClick r:id="rId5"/>
              </a:rPr>
              <a:t>consumare le calorie </a:t>
            </a:r>
            <a:r>
              <a:rPr lang="en-US" sz="1600" dirty="0">
                <a:solidFill>
                  <a:srgbClr val="FFFFFF"/>
                </a:solidFill>
              </a:rPr>
              <a:t>in </a:t>
            </a:r>
            <a:r>
              <a:rPr lang="en-US" sz="1600" err="1">
                <a:solidFill>
                  <a:srgbClr val="FFFFFF"/>
                </a:solidFill>
              </a:rPr>
              <a:t>eccesso</a:t>
            </a:r>
            <a:r>
              <a:rPr lang="en-US" sz="1600" dirty="0">
                <a:solidFill>
                  <a:srgbClr val="FFFFFF"/>
                </a:solidFill>
              </a:rPr>
              <a:t>, e </a:t>
            </a:r>
            <a:r>
              <a:rPr lang="en-US" sz="1600" err="1">
                <a:solidFill>
                  <a:srgbClr val="FFFFFF"/>
                </a:solidFill>
              </a:rPr>
              <a:t>che</a:t>
            </a:r>
            <a:r>
              <a:rPr lang="en-US" sz="1600" dirty="0">
                <a:solidFill>
                  <a:srgbClr val="FFFFFF"/>
                </a:solidFill>
              </a:rPr>
              <a:t> è </a:t>
            </a:r>
            <a:r>
              <a:rPr lang="en-US" sz="1600" err="1">
                <a:solidFill>
                  <a:srgbClr val="FFFFFF"/>
                </a:solidFill>
              </a:rPr>
              <a:t>possibile</a:t>
            </a:r>
            <a:r>
              <a:rPr lang="en-US" sz="1600" dirty="0">
                <a:solidFill>
                  <a:srgbClr val="FFFFFF"/>
                </a:solidFill>
              </a:rPr>
              <a:t> </a:t>
            </a:r>
            <a:r>
              <a:rPr lang="en-US" sz="1600" err="1">
                <a:solidFill>
                  <a:srgbClr val="FFFFFF"/>
                </a:solidFill>
              </a:rPr>
              <a:t>farlo</a:t>
            </a:r>
            <a:r>
              <a:rPr lang="en-US" sz="1600" dirty="0">
                <a:solidFill>
                  <a:srgbClr val="FFFFFF"/>
                </a:solidFill>
              </a:rPr>
              <a:t> </a:t>
            </a:r>
            <a:r>
              <a:rPr lang="en-US" sz="1600" err="1">
                <a:solidFill>
                  <a:srgbClr val="FFFFFF"/>
                </a:solidFill>
              </a:rPr>
              <a:t>anche</a:t>
            </a:r>
            <a:r>
              <a:rPr lang="en-US" sz="1600" dirty="0">
                <a:solidFill>
                  <a:srgbClr val="FFFFFF"/>
                </a:solidFill>
              </a:rPr>
              <a:t> al </a:t>
            </a:r>
            <a:r>
              <a:rPr lang="en-US" sz="1600" b="1" dirty="0">
                <a:solidFill>
                  <a:srgbClr val="FFFFFF"/>
                </a:solidFill>
                <a:hlinkClick r:id="rId6"/>
              </a:rPr>
              <a:t>lavoro o giocando con i bambini </a:t>
            </a:r>
            <a:r>
              <a:rPr lang="en-US" sz="1600" dirty="0">
                <a:solidFill>
                  <a:srgbClr val="FFFFFF"/>
                </a:solidFill>
              </a:rPr>
              <a:t>, ci </a:t>
            </a:r>
            <a:r>
              <a:rPr lang="en-US" sz="1600" err="1">
                <a:solidFill>
                  <a:srgbClr val="FFFFFF"/>
                </a:solidFill>
              </a:rPr>
              <a:t>sono</a:t>
            </a:r>
            <a:r>
              <a:rPr lang="en-US" sz="1600" dirty="0">
                <a:solidFill>
                  <a:srgbClr val="FFFFFF"/>
                </a:solidFill>
              </a:rPr>
              <a:t> </a:t>
            </a:r>
            <a:r>
              <a:rPr lang="en-US" sz="1600" err="1">
                <a:solidFill>
                  <a:srgbClr val="FFFFFF"/>
                </a:solidFill>
              </a:rPr>
              <a:t>delle</a:t>
            </a:r>
            <a:r>
              <a:rPr lang="en-US" sz="1600" dirty="0">
                <a:solidFill>
                  <a:srgbClr val="FFFFFF"/>
                </a:solidFill>
              </a:rPr>
              <a:t> </a:t>
            </a:r>
            <a:r>
              <a:rPr lang="en-US" sz="1600" err="1">
                <a:solidFill>
                  <a:srgbClr val="FFFFFF"/>
                </a:solidFill>
              </a:rPr>
              <a:t>regole</a:t>
            </a:r>
            <a:r>
              <a:rPr lang="en-US" sz="1600" dirty="0">
                <a:solidFill>
                  <a:srgbClr val="FFFFFF"/>
                </a:solidFill>
              </a:rPr>
              <a:t> </a:t>
            </a:r>
            <a:r>
              <a:rPr lang="en-US" sz="1600" err="1">
                <a:solidFill>
                  <a:srgbClr val="FFFFFF"/>
                </a:solidFill>
              </a:rPr>
              <a:t>che</a:t>
            </a:r>
            <a:r>
              <a:rPr lang="en-US" sz="1600" dirty="0">
                <a:solidFill>
                  <a:srgbClr val="FFFFFF"/>
                </a:solidFill>
              </a:rPr>
              <a:t> </a:t>
            </a:r>
            <a:r>
              <a:rPr lang="en-US" sz="1600" err="1">
                <a:solidFill>
                  <a:srgbClr val="FFFFFF"/>
                </a:solidFill>
              </a:rPr>
              <a:t>bisognerebbe</a:t>
            </a:r>
            <a:r>
              <a:rPr lang="en-US" sz="1600" dirty="0">
                <a:solidFill>
                  <a:srgbClr val="FFFFFF"/>
                </a:solidFill>
              </a:rPr>
              <a:t> </a:t>
            </a:r>
            <a:r>
              <a:rPr lang="en-US" sz="1600" err="1">
                <a:solidFill>
                  <a:srgbClr val="FFFFFF"/>
                </a:solidFill>
              </a:rPr>
              <a:t>rispettare</a:t>
            </a:r>
            <a:r>
              <a:rPr lang="en-US" sz="1600" dirty="0">
                <a:solidFill>
                  <a:srgbClr val="FFFFFF"/>
                </a:solidFill>
              </a:rPr>
              <a:t>.</a:t>
            </a:r>
            <a:endParaRPr lang="en-US" sz="1600">
              <a:solidFill>
                <a:srgbClr val="FFFFFF"/>
              </a:solidFill>
              <a:cs typeface="Calibri"/>
            </a:endParaRPr>
          </a:p>
          <a:p>
            <a:pPr marL="285750" indent="-228600">
              <a:lnSpc>
                <a:spcPct val="90000"/>
              </a:lnSpc>
              <a:spcAft>
                <a:spcPts val="600"/>
              </a:spcAft>
              <a:buFont typeface="Arial" panose="020B0604020202020204" pitchFamily="34" charset="0"/>
              <a:buChar char="•"/>
            </a:pPr>
            <a:r>
              <a:rPr lang="en-US" sz="1600" dirty="0">
                <a:solidFill>
                  <a:srgbClr val="FFFFFF"/>
                </a:solidFill>
              </a:rPr>
              <a:t>Il </a:t>
            </a:r>
            <a:r>
              <a:rPr lang="en-US" sz="1600" err="1">
                <a:solidFill>
                  <a:srgbClr val="FFFFFF"/>
                </a:solidFill>
              </a:rPr>
              <a:t>minimo</a:t>
            </a:r>
            <a:r>
              <a:rPr lang="en-US" sz="1600" dirty="0">
                <a:solidFill>
                  <a:srgbClr val="FFFFFF"/>
                </a:solidFill>
              </a:rPr>
              <a:t> </a:t>
            </a:r>
            <a:r>
              <a:rPr lang="en-US" sz="1600" err="1">
                <a:solidFill>
                  <a:srgbClr val="FFFFFF"/>
                </a:solidFill>
              </a:rPr>
              <a:t>indispensabile</a:t>
            </a:r>
            <a:r>
              <a:rPr lang="en-US" sz="1600" dirty="0">
                <a:solidFill>
                  <a:srgbClr val="FFFFFF"/>
                </a:solidFill>
              </a:rPr>
              <a:t> per </a:t>
            </a:r>
            <a:r>
              <a:rPr lang="en-US" sz="1600" err="1">
                <a:solidFill>
                  <a:srgbClr val="FFFFFF"/>
                </a:solidFill>
              </a:rPr>
              <a:t>mantenere</a:t>
            </a:r>
            <a:r>
              <a:rPr lang="en-US" sz="1600" dirty="0">
                <a:solidFill>
                  <a:srgbClr val="FFFFFF"/>
                </a:solidFill>
              </a:rPr>
              <a:t> il peso e </a:t>
            </a:r>
            <a:r>
              <a:rPr lang="en-US" sz="1600" err="1">
                <a:solidFill>
                  <a:srgbClr val="FFFFFF"/>
                </a:solidFill>
              </a:rPr>
              <a:t>ottenere</a:t>
            </a:r>
            <a:r>
              <a:rPr lang="en-US" sz="1600" dirty="0">
                <a:solidFill>
                  <a:srgbClr val="FFFFFF"/>
                </a:solidFill>
              </a:rPr>
              <a:t> </a:t>
            </a:r>
            <a:r>
              <a:rPr lang="en-US" sz="1600" err="1">
                <a:solidFill>
                  <a:srgbClr val="FFFFFF"/>
                </a:solidFill>
              </a:rPr>
              <a:t>benefici</a:t>
            </a:r>
            <a:r>
              <a:rPr lang="en-US" sz="1600" dirty="0">
                <a:solidFill>
                  <a:srgbClr val="FFFFFF"/>
                </a:solidFill>
              </a:rPr>
              <a:t> per la salute </a:t>
            </a:r>
            <a:r>
              <a:rPr lang="en-US" sz="1600" err="1">
                <a:solidFill>
                  <a:srgbClr val="FFFFFF"/>
                </a:solidFill>
              </a:rPr>
              <a:t>sono</a:t>
            </a:r>
            <a:r>
              <a:rPr lang="en-US" sz="1600" dirty="0">
                <a:solidFill>
                  <a:srgbClr val="FFFFFF"/>
                </a:solidFill>
              </a:rPr>
              <a:t> </a:t>
            </a:r>
            <a:r>
              <a:rPr lang="en-US" sz="1600" b="1" dirty="0">
                <a:solidFill>
                  <a:srgbClr val="FFFFFF"/>
                </a:solidFill>
              </a:rPr>
              <a:t>150 </a:t>
            </a:r>
            <a:r>
              <a:rPr lang="en-US" sz="1600" b="1" err="1">
                <a:solidFill>
                  <a:srgbClr val="FFFFFF"/>
                </a:solidFill>
              </a:rPr>
              <a:t>minuti</a:t>
            </a:r>
            <a:r>
              <a:rPr lang="en-US" sz="1600" b="1" dirty="0">
                <a:solidFill>
                  <a:srgbClr val="FFFFFF"/>
                </a:solidFill>
              </a:rPr>
              <a:t> </a:t>
            </a:r>
            <a:r>
              <a:rPr lang="en-US" sz="1600" dirty="0">
                <a:solidFill>
                  <a:srgbClr val="FFFFFF"/>
                </a:solidFill>
              </a:rPr>
              <a:t>di </a:t>
            </a:r>
            <a:r>
              <a:rPr lang="en-US" sz="1600" err="1">
                <a:solidFill>
                  <a:srgbClr val="FFFFFF"/>
                </a:solidFill>
              </a:rPr>
              <a:t>attività</a:t>
            </a:r>
            <a:r>
              <a:rPr lang="en-US" sz="1600" dirty="0">
                <a:solidFill>
                  <a:srgbClr val="FFFFFF"/>
                </a:solidFill>
              </a:rPr>
              <a:t> </a:t>
            </a:r>
            <a:r>
              <a:rPr lang="en-US" sz="1600" err="1">
                <a:solidFill>
                  <a:srgbClr val="FFFFFF"/>
                </a:solidFill>
              </a:rPr>
              <a:t>alla</a:t>
            </a:r>
            <a:r>
              <a:rPr lang="en-US" sz="1600" dirty="0">
                <a:solidFill>
                  <a:srgbClr val="FFFFFF"/>
                </a:solidFill>
              </a:rPr>
              <a:t> </a:t>
            </a:r>
            <a:r>
              <a:rPr lang="en-US" sz="1600" err="1">
                <a:solidFill>
                  <a:srgbClr val="FFFFFF"/>
                </a:solidFill>
              </a:rPr>
              <a:t>settimana</a:t>
            </a:r>
            <a:r>
              <a:rPr lang="en-US" sz="1600" dirty="0">
                <a:solidFill>
                  <a:srgbClr val="FFFFFF"/>
                </a:solidFill>
              </a:rPr>
              <a:t>. Ad </a:t>
            </a:r>
            <a:r>
              <a:rPr lang="en-US" sz="1600" err="1">
                <a:solidFill>
                  <a:srgbClr val="FFFFFF"/>
                </a:solidFill>
              </a:rPr>
              <a:t>esempio</a:t>
            </a:r>
            <a:r>
              <a:rPr lang="en-US" sz="1600" dirty="0">
                <a:solidFill>
                  <a:srgbClr val="FFFFFF"/>
                </a:solidFill>
              </a:rPr>
              <a:t>, </a:t>
            </a:r>
            <a:r>
              <a:rPr lang="en-US" sz="1600" err="1">
                <a:solidFill>
                  <a:srgbClr val="FFFFFF"/>
                </a:solidFill>
              </a:rPr>
              <a:t>si</a:t>
            </a:r>
            <a:r>
              <a:rPr lang="en-US" sz="1600" dirty="0">
                <a:solidFill>
                  <a:srgbClr val="FFFFFF"/>
                </a:solidFill>
              </a:rPr>
              <a:t> </a:t>
            </a:r>
            <a:r>
              <a:rPr lang="en-US" sz="1600" err="1">
                <a:solidFill>
                  <a:srgbClr val="FFFFFF"/>
                </a:solidFill>
              </a:rPr>
              <a:t>può</a:t>
            </a:r>
            <a:r>
              <a:rPr lang="en-US" sz="1600" dirty="0">
                <a:solidFill>
                  <a:srgbClr val="FFFFFF"/>
                </a:solidFill>
              </a:rPr>
              <a:t> </a:t>
            </a:r>
            <a:r>
              <a:rPr lang="en-US" sz="1600" b="1" err="1">
                <a:solidFill>
                  <a:srgbClr val="FFFFFF"/>
                </a:solidFill>
              </a:rPr>
              <a:t>camminare</a:t>
            </a:r>
            <a:r>
              <a:rPr lang="en-US" sz="1600" b="1" dirty="0">
                <a:solidFill>
                  <a:srgbClr val="FFFFFF"/>
                </a:solidFill>
              </a:rPr>
              <a:t> o </a:t>
            </a:r>
            <a:r>
              <a:rPr lang="en-US" sz="1600" b="1" err="1">
                <a:solidFill>
                  <a:srgbClr val="FFFFFF"/>
                </a:solidFill>
              </a:rPr>
              <a:t>pedalare</a:t>
            </a:r>
            <a:r>
              <a:rPr lang="en-US" sz="1600" b="1" dirty="0">
                <a:solidFill>
                  <a:srgbClr val="FFFFFF"/>
                </a:solidFill>
              </a:rPr>
              <a:t> per 30-40 </a:t>
            </a:r>
            <a:r>
              <a:rPr lang="en-US" sz="1600" b="1" err="1">
                <a:solidFill>
                  <a:srgbClr val="FFFFFF"/>
                </a:solidFill>
              </a:rPr>
              <a:t>minuti</a:t>
            </a:r>
            <a:r>
              <a:rPr lang="en-US" sz="1600" b="1" dirty="0">
                <a:solidFill>
                  <a:srgbClr val="FFFFFF"/>
                </a:solidFill>
              </a:rPr>
              <a:t> </a:t>
            </a:r>
            <a:r>
              <a:rPr lang="en-US" sz="1600" err="1">
                <a:solidFill>
                  <a:srgbClr val="FFFFFF"/>
                </a:solidFill>
              </a:rPr>
              <a:t>consecutivi</a:t>
            </a:r>
            <a:r>
              <a:rPr lang="en-US" sz="1600" dirty="0">
                <a:solidFill>
                  <a:srgbClr val="FFFFFF"/>
                </a:solidFill>
              </a:rPr>
              <a:t>, </a:t>
            </a:r>
            <a:r>
              <a:rPr lang="en-US" sz="1600" b="1" dirty="0">
                <a:solidFill>
                  <a:srgbClr val="FFFFFF"/>
                </a:solidFill>
              </a:rPr>
              <a:t>3-4 volte a </a:t>
            </a:r>
            <a:r>
              <a:rPr lang="en-US" sz="1600" b="1" err="1">
                <a:solidFill>
                  <a:srgbClr val="FFFFFF"/>
                </a:solidFill>
              </a:rPr>
              <a:t>settimana</a:t>
            </a:r>
            <a:r>
              <a:rPr lang="en-US" sz="1600" b="1" dirty="0">
                <a:solidFill>
                  <a:srgbClr val="FFFFFF"/>
                </a:solidFill>
              </a:rPr>
              <a:t> </a:t>
            </a:r>
            <a:r>
              <a:rPr lang="en-US" sz="1600" dirty="0">
                <a:solidFill>
                  <a:srgbClr val="FFFFFF"/>
                </a:solidFill>
              </a:rPr>
              <a:t>, </a:t>
            </a:r>
            <a:r>
              <a:rPr lang="en-US" sz="1600" err="1">
                <a:solidFill>
                  <a:srgbClr val="FFFFFF"/>
                </a:solidFill>
              </a:rPr>
              <a:t>alternando</a:t>
            </a:r>
            <a:r>
              <a:rPr lang="en-US" sz="1600" dirty="0">
                <a:solidFill>
                  <a:srgbClr val="FFFFFF"/>
                </a:solidFill>
              </a:rPr>
              <a:t> </a:t>
            </a:r>
            <a:r>
              <a:rPr lang="en-US" sz="1600" err="1">
                <a:solidFill>
                  <a:srgbClr val="FFFFFF"/>
                </a:solidFill>
              </a:rPr>
              <a:t>fasi</a:t>
            </a:r>
            <a:r>
              <a:rPr lang="en-US" sz="1600" dirty="0">
                <a:solidFill>
                  <a:srgbClr val="FFFFFF"/>
                </a:solidFill>
              </a:rPr>
              <a:t> </a:t>
            </a:r>
            <a:r>
              <a:rPr lang="en-US" sz="1600" err="1">
                <a:solidFill>
                  <a:srgbClr val="FFFFFF"/>
                </a:solidFill>
              </a:rPr>
              <a:t>d’intensità</a:t>
            </a:r>
            <a:r>
              <a:rPr lang="en-US" sz="1600" dirty="0">
                <a:solidFill>
                  <a:srgbClr val="FFFFFF"/>
                </a:solidFill>
              </a:rPr>
              <a:t> </a:t>
            </a:r>
            <a:r>
              <a:rPr lang="en-US" sz="1600" err="1">
                <a:solidFill>
                  <a:srgbClr val="FFFFFF"/>
                </a:solidFill>
              </a:rPr>
              <a:t>moderata</a:t>
            </a:r>
            <a:r>
              <a:rPr lang="en-US" sz="1600" dirty="0">
                <a:solidFill>
                  <a:srgbClr val="FFFFFF"/>
                </a:solidFill>
              </a:rPr>
              <a:t> a </a:t>
            </a:r>
            <a:r>
              <a:rPr lang="en-US" sz="1600" err="1">
                <a:solidFill>
                  <a:srgbClr val="FFFFFF"/>
                </a:solidFill>
              </a:rPr>
              <a:t>vigorosa</a:t>
            </a:r>
            <a:r>
              <a:rPr lang="en-US" sz="1600" dirty="0">
                <a:solidFill>
                  <a:srgbClr val="FFFFFF"/>
                </a:solidFill>
              </a:rPr>
              <a:t>.</a:t>
            </a:r>
            <a:endParaRPr lang="en-US" sz="1600">
              <a:solidFill>
                <a:srgbClr val="FFFFFF"/>
              </a:solidFill>
              <a:cs typeface="Calibri"/>
            </a:endParaRPr>
          </a:p>
          <a:p>
            <a:pPr marL="285750" indent="-228600">
              <a:lnSpc>
                <a:spcPct val="90000"/>
              </a:lnSpc>
              <a:spcAft>
                <a:spcPts val="600"/>
              </a:spcAft>
              <a:buFont typeface="Arial" panose="020B0604020202020204" pitchFamily="34" charset="0"/>
              <a:buChar char="•"/>
            </a:pPr>
            <a:r>
              <a:rPr lang="en-US" sz="1600" err="1">
                <a:solidFill>
                  <a:srgbClr val="FFFFFF"/>
                </a:solidFill>
              </a:rPr>
              <a:t>L’attività</a:t>
            </a:r>
            <a:r>
              <a:rPr lang="en-US" sz="1600" dirty="0">
                <a:solidFill>
                  <a:srgbClr val="FFFFFF"/>
                </a:solidFill>
              </a:rPr>
              <a:t> </a:t>
            </a:r>
            <a:r>
              <a:rPr lang="en-US" sz="1600" err="1">
                <a:solidFill>
                  <a:srgbClr val="FFFFFF"/>
                </a:solidFill>
              </a:rPr>
              <a:t>fisica</a:t>
            </a:r>
            <a:r>
              <a:rPr lang="en-US" sz="1600" dirty="0">
                <a:solidFill>
                  <a:srgbClr val="FFFFFF"/>
                </a:solidFill>
              </a:rPr>
              <a:t> </a:t>
            </a:r>
            <a:r>
              <a:rPr lang="en-US" sz="1600" err="1">
                <a:solidFill>
                  <a:srgbClr val="FFFFFF"/>
                </a:solidFill>
              </a:rPr>
              <a:t>ottimale</a:t>
            </a:r>
            <a:r>
              <a:rPr lang="en-US" sz="1600" dirty="0">
                <a:solidFill>
                  <a:srgbClr val="FFFFFF"/>
                </a:solidFill>
              </a:rPr>
              <a:t> è </a:t>
            </a:r>
            <a:r>
              <a:rPr lang="en-US" sz="1600" err="1">
                <a:solidFill>
                  <a:srgbClr val="FFFFFF"/>
                </a:solidFill>
              </a:rPr>
              <a:t>però</a:t>
            </a:r>
            <a:r>
              <a:rPr lang="en-US" sz="1600" dirty="0">
                <a:solidFill>
                  <a:srgbClr val="FFFFFF"/>
                </a:solidFill>
              </a:rPr>
              <a:t> </a:t>
            </a:r>
            <a:r>
              <a:rPr lang="en-US" sz="1600" err="1">
                <a:solidFill>
                  <a:srgbClr val="FFFFFF"/>
                </a:solidFill>
              </a:rPr>
              <a:t>quella</a:t>
            </a:r>
            <a:r>
              <a:rPr lang="en-US" sz="1600" dirty="0">
                <a:solidFill>
                  <a:srgbClr val="FFFFFF"/>
                </a:solidFill>
              </a:rPr>
              <a:t> </a:t>
            </a:r>
            <a:r>
              <a:rPr lang="en-US" sz="1600" err="1">
                <a:solidFill>
                  <a:srgbClr val="FFFFFF"/>
                </a:solidFill>
              </a:rPr>
              <a:t>che</a:t>
            </a:r>
            <a:r>
              <a:rPr lang="en-US" sz="1600" dirty="0">
                <a:solidFill>
                  <a:srgbClr val="FFFFFF"/>
                </a:solidFill>
              </a:rPr>
              <a:t> </a:t>
            </a:r>
            <a:r>
              <a:rPr lang="en-US" sz="1600" err="1">
                <a:solidFill>
                  <a:srgbClr val="FFFFFF"/>
                </a:solidFill>
              </a:rPr>
              <a:t>impegna</a:t>
            </a:r>
            <a:r>
              <a:rPr lang="en-US" sz="1600" dirty="0">
                <a:solidFill>
                  <a:srgbClr val="FFFFFF"/>
                </a:solidFill>
              </a:rPr>
              <a:t> </a:t>
            </a:r>
            <a:r>
              <a:rPr lang="en-US" sz="1600" b="1" dirty="0">
                <a:solidFill>
                  <a:srgbClr val="FFFFFF"/>
                </a:solidFill>
              </a:rPr>
              <a:t>300 </a:t>
            </a:r>
            <a:r>
              <a:rPr lang="en-US" sz="1600" b="1" err="1">
                <a:solidFill>
                  <a:srgbClr val="FFFFFF"/>
                </a:solidFill>
              </a:rPr>
              <a:t>minuti</a:t>
            </a:r>
            <a:r>
              <a:rPr lang="en-US" sz="1600" b="1" dirty="0">
                <a:solidFill>
                  <a:srgbClr val="FFFFFF"/>
                </a:solidFill>
              </a:rPr>
              <a:t> </a:t>
            </a:r>
            <a:r>
              <a:rPr lang="en-US" sz="1600" dirty="0">
                <a:solidFill>
                  <a:srgbClr val="FFFFFF"/>
                </a:solidFill>
              </a:rPr>
              <a:t>a </a:t>
            </a:r>
            <a:r>
              <a:rPr lang="en-US" sz="1600" err="1">
                <a:solidFill>
                  <a:srgbClr val="FFFFFF"/>
                </a:solidFill>
              </a:rPr>
              <a:t>settimana</a:t>
            </a:r>
            <a:r>
              <a:rPr lang="en-US" sz="1600" dirty="0">
                <a:solidFill>
                  <a:srgbClr val="FFFFFF"/>
                </a:solidFill>
              </a:rPr>
              <a:t>: </a:t>
            </a:r>
            <a:r>
              <a:rPr lang="en-US" sz="1600" err="1">
                <a:solidFill>
                  <a:srgbClr val="FFFFFF"/>
                </a:solidFill>
              </a:rPr>
              <a:t>prevede</a:t>
            </a:r>
            <a:r>
              <a:rPr lang="en-US" sz="1600" dirty="0">
                <a:solidFill>
                  <a:srgbClr val="FFFFFF"/>
                </a:solidFill>
              </a:rPr>
              <a:t> </a:t>
            </a:r>
            <a:r>
              <a:rPr lang="en-US" sz="1600" err="1">
                <a:solidFill>
                  <a:srgbClr val="FFFFFF"/>
                </a:solidFill>
              </a:rPr>
              <a:t>allenamento</a:t>
            </a:r>
            <a:r>
              <a:rPr lang="en-US" sz="1600" dirty="0">
                <a:solidFill>
                  <a:srgbClr val="FFFFFF"/>
                </a:solidFill>
              </a:rPr>
              <a:t> </a:t>
            </a:r>
            <a:r>
              <a:rPr lang="en-US" sz="1600" err="1">
                <a:solidFill>
                  <a:srgbClr val="FFFFFF"/>
                </a:solidFill>
              </a:rPr>
              <a:t>aerobico</a:t>
            </a:r>
            <a:r>
              <a:rPr lang="en-US" sz="1600" dirty="0">
                <a:solidFill>
                  <a:srgbClr val="FFFFFF"/>
                </a:solidFill>
              </a:rPr>
              <a:t>, </a:t>
            </a:r>
            <a:r>
              <a:rPr lang="en-US" sz="1600" err="1">
                <a:solidFill>
                  <a:srgbClr val="FFFFFF"/>
                </a:solidFill>
              </a:rPr>
              <a:t>alternando</a:t>
            </a:r>
            <a:r>
              <a:rPr lang="en-US" sz="1600" dirty="0">
                <a:solidFill>
                  <a:srgbClr val="FFFFFF"/>
                </a:solidFill>
              </a:rPr>
              <a:t> </a:t>
            </a:r>
            <a:r>
              <a:rPr lang="en-US" sz="1600" err="1">
                <a:solidFill>
                  <a:srgbClr val="FFFFFF"/>
                </a:solidFill>
              </a:rPr>
              <a:t>intensità</a:t>
            </a:r>
            <a:r>
              <a:rPr lang="en-US" sz="1600" dirty="0">
                <a:solidFill>
                  <a:srgbClr val="FFFFFF"/>
                </a:solidFill>
              </a:rPr>
              <a:t> </a:t>
            </a:r>
            <a:r>
              <a:rPr lang="en-US" sz="1600" err="1">
                <a:solidFill>
                  <a:srgbClr val="FFFFFF"/>
                </a:solidFill>
              </a:rPr>
              <a:t>moderata</a:t>
            </a:r>
            <a:r>
              <a:rPr lang="en-US" sz="1600" dirty="0">
                <a:solidFill>
                  <a:srgbClr val="FFFFFF"/>
                </a:solidFill>
              </a:rPr>
              <a:t> a </a:t>
            </a:r>
            <a:r>
              <a:rPr lang="en-US" sz="1600" err="1">
                <a:solidFill>
                  <a:srgbClr val="FFFFFF"/>
                </a:solidFill>
              </a:rPr>
              <a:t>vigorosa</a:t>
            </a:r>
            <a:r>
              <a:rPr lang="en-US" sz="1600" dirty="0">
                <a:solidFill>
                  <a:srgbClr val="FFFFFF"/>
                </a:solidFill>
              </a:rPr>
              <a:t> per </a:t>
            </a:r>
            <a:r>
              <a:rPr lang="en-US" sz="1600" err="1">
                <a:solidFill>
                  <a:srgbClr val="FFFFFF"/>
                </a:solidFill>
              </a:rPr>
              <a:t>minimo</a:t>
            </a:r>
            <a:r>
              <a:rPr lang="en-US" sz="1600" dirty="0">
                <a:solidFill>
                  <a:srgbClr val="FFFFFF"/>
                </a:solidFill>
              </a:rPr>
              <a:t> </a:t>
            </a:r>
            <a:r>
              <a:rPr lang="en-US" sz="1600" b="1" dirty="0">
                <a:solidFill>
                  <a:srgbClr val="FFFFFF"/>
                </a:solidFill>
              </a:rPr>
              <a:t>40-50 </a:t>
            </a:r>
            <a:r>
              <a:rPr lang="en-US" sz="1600" b="1" err="1">
                <a:solidFill>
                  <a:srgbClr val="FFFFFF"/>
                </a:solidFill>
              </a:rPr>
              <a:t>minuti</a:t>
            </a:r>
            <a:r>
              <a:rPr lang="en-US" sz="1600" b="1" dirty="0">
                <a:solidFill>
                  <a:srgbClr val="FFFFFF"/>
                </a:solidFill>
              </a:rPr>
              <a:t> </a:t>
            </a:r>
            <a:r>
              <a:rPr lang="en-US" sz="1600" dirty="0">
                <a:solidFill>
                  <a:srgbClr val="FFFFFF"/>
                </a:solidFill>
              </a:rPr>
              <a:t>senza pause, </a:t>
            </a:r>
            <a:r>
              <a:rPr lang="en-US" sz="1600" b="1" dirty="0">
                <a:solidFill>
                  <a:srgbClr val="FFFFFF"/>
                </a:solidFill>
              </a:rPr>
              <a:t>4 o 6 volte la </a:t>
            </a:r>
            <a:r>
              <a:rPr lang="en-US" sz="1600" b="1" err="1">
                <a:solidFill>
                  <a:srgbClr val="FFFFFF"/>
                </a:solidFill>
              </a:rPr>
              <a:t>settimana</a:t>
            </a:r>
            <a:r>
              <a:rPr lang="en-US" sz="1600" b="1" dirty="0">
                <a:solidFill>
                  <a:srgbClr val="FFFFFF"/>
                </a:solidFill>
              </a:rPr>
              <a:t>, </a:t>
            </a:r>
            <a:r>
              <a:rPr lang="en-US" sz="1600" err="1">
                <a:solidFill>
                  <a:srgbClr val="FFFFFF"/>
                </a:solidFill>
              </a:rPr>
              <a:t>affiancato</a:t>
            </a:r>
            <a:r>
              <a:rPr lang="en-US" sz="1600" dirty="0">
                <a:solidFill>
                  <a:srgbClr val="FFFFFF"/>
                </a:solidFill>
              </a:rPr>
              <a:t> da </a:t>
            </a:r>
            <a:r>
              <a:rPr lang="en-US" sz="1600" err="1">
                <a:solidFill>
                  <a:srgbClr val="FFFFFF"/>
                </a:solidFill>
              </a:rPr>
              <a:t>esercizio</a:t>
            </a:r>
            <a:r>
              <a:rPr lang="en-US" sz="1600" dirty="0">
                <a:solidFill>
                  <a:srgbClr val="FFFFFF"/>
                </a:solidFill>
              </a:rPr>
              <a:t> </a:t>
            </a:r>
            <a:r>
              <a:rPr lang="en-US" sz="1600" err="1">
                <a:solidFill>
                  <a:srgbClr val="FFFFFF"/>
                </a:solidFill>
              </a:rPr>
              <a:t>anaerobico</a:t>
            </a:r>
            <a:r>
              <a:rPr lang="en-US" sz="1600" dirty="0">
                <a:solidFill>
                  <a:srgbClr val="FFFFFF"/>
                </a:solidFill>
              </a:rPr>
              <a:t> per </a:t>
            </a:r>
            <a:r>
              <a:rPr lang="en-US" sz="1600" err="1">
                <a:solidFill>
                  <a:srgbClr val="FFFFFF"/>
                </a:solidFill>
              </a:rPr>
              <a:t>rinforzare</a:t>
            </a:r>
            <a:r>
              <a:rPr lang="en-US" sz="1600" dirty="0">
                <a:solidFill>
                  <a:srgbClr val="FFFFFF"/>
                </a:solidFill>
              </a:rPr>
              <a:t> </a:t>
            </a:r>
            <a:r>
              <a:rPr lang="en-US" sz="1600" err="1">
                <a:solidFill>
                  <a:srgbClr val="FFFFFF"/>
                </a:solidFill>
              </a:rPr>
              <a:t>i</a:t>
            </a:r>
            <a:r>
              <a:rPr lang="en-US" sz="1600" dirty="0">
                <a:solidFill>
                  <a:srgbClr val="FFFFFF"/>
                </a:solidFill>
              </a:rPr>
              <a:t> </a:t>
            </a:r>
            <a:r>
              <a:rPr lang="en-US" sz="1600" err="1">
                <a:solidFill>
                  <a:srgbClr val="FFFFFF"/>
                </a:solidFill>
              </a:rPr>
              <a:t>muscoli</a:t>
            </a:r>
            <a:r>
              <a:rPr lang="en-US" sz="1600" dirty="0">
                <a:solidFill>
                  <a:srgbClr val="FFFFFF"/>
                </a:solidFill>
              </a:rPr>
              <a:t>, </a:t>
            </a:r>
            <a:r>
              <a:rPr lang="en-US" sz="1600" b="1" dirty="0">
                <a:solidFill>
                  <a:srgbClr val="FFFFFF"/>
                </a:solidFill>
              </a:rPr>
              <a:t>10- 20 </a:t>
            </a:r>
            <a:r>
              <a:rPr lang="en-US" sz="1600" b="1" err="1">
                <a:solidFill>
                  <a:srgbClr val="FFFFFF"/>
                </a:solidFill>
              </a:rPr>
              <a:t>minuti</a:t>
            </a:r>
            <a:r>
              <a:rPr lang="en-US" sz="1600" b="1" dirty="0">
                <a:solidFill>
                  <a:srgbClr val="FFFFFF"/>
                </a:solidFill>
              </a:rPr>
              <a:t> </a:t>
            </a:r>
            <a:r>
              <a:rPr lang="en-US" sz="1600" dirty="0">
                <a:solidFill>
                  <a:srgbClr val="FFFFFF"/>
                </a:solidFill>
              </a:rPr>
              <a:t>per </a:t>
            </a:r>
            <a:r>
              <a:rPr lang="en-US" sz="1600" b="1" dirty="0">
                <a:solidFill>
                  <a:srgbClr val="FFFFFF"/>
                </a:solidFill>
              </a:rPr>
              <a:t>4 o 6 volte a </a:t>
            </a:r>
            <a:r>
              <a:rPr lang="en-US" sz="1600" b="1" err="1">
                <a:solidFill>
                  <a:srgbClr val="FFFFFF"/>
                </a:solidFill>
              </a:rPr>
              <a:t>settimana</a:t>
            </a:r>
            <a:r>
              <a:rPr lang="en-US" sz="1600" b="1" dirty="0">
                <a:solidFill>
                  <a:srgbClr val="FFFFFF"/>
                </a:solidFill>
              </a:rPr>
              <a:t> </a:t>
            </a:r>
            <a:r>
              <a:rPr lang="en-US" sz="1600" dirty="0">
                <a:solidFill>
                  <a:srgbClr val="FFFFFF"/>
                </a:solidFill>
              </a:rPr>
              <a:t>. Si </a:t>
            </a:r>
            <a:r>
              <a:rPr lang="en-US" sz="1600" err="1">
                <a:solidFill>
                  <a:srgbClr val="FFFFFF"/>
                </a:solidFill>
              </a:rPr>
              <a:t>possono</a:t>
            </a:r>
            <a:r>
              <a:rPr lang="en-US" sz="1600" dirty="0">
                <a:solidFill>
                  <a:srgbClr val="FFFFFF"/>
                </a:solidFill>
              </a:rPr>
              <a:t> fare </a:t>
            </a:r>
            <a:r>
              <a:rPr lang="en-US" sz="1600" err="1">
                <a:solidFill>
                  <a:srgbClr val="FFFFFF"/>
                </a:solidFill>
              </a:rPr>
              <a:t>esercizi</a:t>
            </a:r>
            <a:r>
              <a:rPr lang="en-US" sz="1600" dirty="0">
                <a:solidFill>
                  <a:srgbClr val="FFFFFF"/>
                </a:solidFill>
              </a:rPr>
              <a:t> con </a:t>
            </a:r>
            <a:r>
              <a:rPr lang="en-US" sz="1600" err="1">
                <a:solidFill>
                  <a:srgbClr val="FFFFFF"/>
                </a:solidFill>
              </a:rPr>
              <a:t>numero</a:t>
            </a:r>
            <a:r>
              <a:rPr lang="en-US" sz="1600" dirty="0">
                <a:solidFill>
                  <a:srgbClr val="FFFFFF"/>
                </a:solidFill>
              </a:rPr>
              <a:t> di </a:t>
            </a:r>
            <a:r>
              <a:rPr lang="en-US" sz="1600" err="1">
                <a:solidFill>
                  <a:srgbClr val="FFFFFF"/>
                </a:solidFill>
              </a:rPr>
              <a:t>ripetizioni</a:t>
            </a:r>
            <a:r>
              <a:rPr lang="en-US" sz="1600" dirty="0">
                <a:solidFill>
                  <a:srgbClr val="FFFFFF"/>
                </a:solidFill>
              </a:rPr>
              <a:t> </a:t>
            </a:r>
            <a:r>
              <a:rPr lang="en-US" sz="1600" err="1">
                <a:solidFill>
                  <a:srgbClr val="FFFFFF"/>
                </a:solidFill>
              </a:rPr>
              <a:t>crescenti</a:t>
            </a:r>
            <a:r>
              <a:rPr lang="en-US" sz="1600" dirty="0">
                <a:solidFill>
                  <a:srgbClr val="FFFFFF"/>
                </a:solidFill>
              </a:rPr>
              <a:t> (10-12-15), a </a:t>
            </a:r>
            <a:r>
              <a:rPr lang="en-US" sz="1600" err="1">
                <a:solidFill>
                  <a:srgbClr val="FFFFFF"/>
                </a:solidFill>
              </a:rPr>
              <a:t>corpo</a:t>
            </a:r>
            <a:r>
              <a:rPr lang="en-US" sz="1600" dirty="0">
                <a:solidFill>
                  <a:srgbClr val="FFFFFF"/>
                </a:solidFill>
              </a:rPr>
              <a:t> libero </a:t>
            </a:r>
            <a:r>
              <a:rPr lang="en-US" sz="1600" err="1">
                <a:solidFill>
                  <a:srgbClr val="FFFFFF"/>
                </a:solidFill>
              </a:rPr>
              <a:t>oppure</a:t>
            </a:r>
            <a:r>
              <a:rPr lang="en-US" sz="1600" dirty="0">
                <a:solidFill>
                  <a:srgbClr val="FFFFFF"/>
                </a:solidFill>
              </a:rPr>
              <a:t> con </a:t>
            </a:r>
            <a:r>
              <a:rPr lang="en-US" sz="1600" err="1">
                <a:solidFill>
                  <a:srgbClr val="FFFFFF"/>
                </a:solidFill>
              </a:rPr>
              <a:t>pesi</a:t>
            </a:r>
            <a:r>
              <a:rPr lang="en-US" sz="1600" dirty="0">
                <a:solidFill>
                  <a:srgbClr val="FFFFFF"/>
                </a:solidFill>
              </a:rPr>
              <a:t> e </a:t>
            </a:r>
            <a:r>
              <a:rPr lang="en-US" sz="1600" err="1">
                <a:solidFill>
                  <a:srgbClr val="FFFFFF"/>
                </a:solidFill>
              </a:rPr>
              <a:t>macchine</a:t>
            </a:r>
            <a:r>
              <a:rPr lang="en-US" sz="1600" dirty="0">
                <a:solidFill>
                  <a:srgbClr val="FFFFFF"/>
                </a:solidFill>
              </a:rPr>
              <a:t>.</a:t>
            </a:r>
            <a:endParaRPr lang="en-US" sz="1600">
              <a:solidFill>
                <a:srgbClr val="FFFFFF"/>
              </a:solidFill>
              <a:cs typeface="Calibri"/>
            </a:endParaRPr>
          </a:p>
          <a:p>
            <a:pPr indent="-228600">
              <a:lnSpc>
                <a:spcPct val="90000"/>
              </a:lnSpc>
              <a:spcAft>
                <a:spcPts val="600"/>
              </a:spcAft>
              <a:buFont typeface="Arial" panose="020B0604020202020204" pitchFamily="34" charset="0"/>
              <a:buChar char="•"/>
            </a:pPr>
            <a:r>
              <a:rPr lang="en-US" sz="1600" dirty="0">
                <a:solidFill>
                  <a:srgbClr val="FFFFFF"/>
                </a:solidFill>
              </a:rPr>
              <a:t>Se </a:t>
            </a:r>
            <a:r>
              <a:rPr lang="en-US" sz="1600" dirty="0" err="1">
                <a:solidFill>
                  <a:srgbClr val="FFFFFF"/>
                </a:solidFill>
              </a:rPr>
              <a:t>si</a:t>
            </a:r>
            <a:r>
              <a:rPr lang="en-US" sz="1600" dirty="0">
                <a:solidFill>
                  <a:srgbClr val="FFFFFF"/>
                </a:solidFill>
              </a:rPr>
              <a:t> </a:t>
            </a:r>
            <a:r>
              <a:rPr lang="en-US" sz="1600" dirty="0" err="1">
                <a:solidFill>
                  <a:srgbClr val="FFFFFF"/>
                </a:solidFill>
              </a:rPr>
              <a:t>seguono</a:t>
            </a:r>
            <a:r>
              <a:rPr lang="en-US" sz="1600" dirty="0">
                <a:solidFill>
                  <a:srgbClr val="FFFFFF"/>
                </a:solidFill>
              </a:rPr>
              <a:t> </a:t>
            </a:r>
            <a:r>
              <a:rPr lang="en-US" sz="1600" dirty="0" err="1">
                <a:solidFill>
                  <a:srgbClr val="FFFFFF"/>
                </a:solidFill>
              </a:rPr>
              <a:t>questi</a:t>
            </a:r>
            <a:r>
              <a:rPr lang="en-US" sz="1600" dirty="0">
                <a:solidFill>
                  <a:srgbClr val="FFFFFF"/>
                </a:solidFill>
              </a:rPr>
              <a:t> tempi e </a:t>
            </a:r>
            <a:r>
              <a:rPr lang="en-US" sz="1600" dirty="0" err="1">
                <a:solidFill>
                  <a:srgbClr val="FFFFFF"/>
                </a:solidFill>
              </a:rPr>
              <a:t>frequenze</a:t>
            </a:r>
            <a:r>
              <a:rPr lang="en-US" sz="1600" dirty="0">
                <a:solidFill>
                  <a:srgbClr val="FFFFFF"/>
                </a:solidFill>
              </a:rPr>
              <a:t> non </a:t>
            </a:r>
            <a:r>
              <a:rPr lang="en-US" sz="1600" dirty="0" err="1">
                <a:solidFill>
                  <a:srgbClr val="FFFFFF"/>
                </a:solidFill>
              </a:rPr>
              <a:t>importa</a:t>
            </a:r>
            <a:r>
              <a:rPr lang="en-US" sz="1600" dirty="0">
                <a:solidFill>
                  <a:srgbClr val="FFFFFF"/>
                </a:solidFill>
              </a:rPr>
              <a:t> se </a:t>
            </a:r>
            <a:r>
              <a:rPr lang="en-US" sz="1600" dirty="0" err="1">
                <a:solidFill>
                  <a:srgbClr val="FFFFFF"/>
                </a:solidFill>
              </a:rPr>
              <a:t>si</a:t>
            </a:r>
            <a:r>
              <a:rPr lang="en-US" sz="1600" dirty="0">
                <a:solidFill>
                  <a:srgbClr val="FFFFFF"/>
                </a:solidFill>
              </a:rPr>
              <a:t> fa jogging, </a:t>
            </a:r>
            <a:r>
              <a:rPr lang="en-US" sz="1600" dirty="0" err="1">
                <a:solidFill>
                  <a:srgbClr val="FFFFFF"/>
                </a:solidFill>
              </a:rPr>
              <a:t>ciclismo</a:t>
            </a:r>
            <a:r>
              <a:rPr lang="en-US" sz="1600" dirty="0">
                <a:solidFill>
                  <a:srgbClr val="FFFFFF"/>
                </a:solidFill>
              </a:rPr>
              <a:t>, </a:t>
            </a:r>
            <a:r>
              <a:rPr lang="en-US" sz="1600" dirty="0" err="1">
                <a:solidFill>
                  <a:srgbClr val="FFFFFF"/>
                </a:solidFill>
              </a:rPr>
              <a:t>nuoto</a:t>
            </a:r>
            <a:r>
              <a:rPr lang="en-US" sz="1600" dirty="0">
                <a:solidFill>
                  <a:srgbClr val="FFFFFF"/>
                </a:solidFill>
              </a:rPr>
              <a:t>, </a:t>
            </a:r>
            <a:r>
              <a:rPr lang="en-US" sz="1600" dirty="0" err="1">
                <a:solidFill>
                  <a:srgbClr val="FFFFFF"/>
                </a:solidFill>
              </a:rPr>
              <a:t>camminate</a:t>
            </a:r>
            <a:r>
              <a:rPr lang="en-US" sz="1600" dirty="0">
                <a:solidFill>
                  <a:srgbClr val="FFFFFF"/>
                </a:solidFill>
              </a:rPr>
              <a:t> o </a:t>
            </a:r>
            <a:r>
              <a:rPr lang="en-US" sz="1600" dirty="0" err="1">
                <a:solidFill>
                  <a:srgbClr val="FFFFFF"/>
                </a:solidFill>
              </a:rPr>
              <a:t>qualsiasi</a:t>
            </a:r>
            <a:r>
              <a:rPr lang="en-US" sz="1600" dirty="0">
                <a:solidFill>
                  <a:srgbClr val="FFFFFF"/>
                </a:solidFill>
              </a:rPr>
              <a:t> </a:t>
            </a:r>
            <a:r>
              <a:rPr lang="en-US" sz="1600" dirty="0" err="1">
                <a:solidFill>
                  <a:srgbClr val="FFFFFF"/>
                </a:solidFill>
              </a:rPr>
              <a:t>altro</a:t>
            </a:r>
            <a:r>
              <a:rPr lang="en-US" sz="1600" dirty="0">
                <a:solidFill>
                  <a:srgbClr val="FFFFFF"/>
                </a:solidFill>
              </a:rPr>
              <a:t> sport: </a:t>
            </a:r>
            <a:r>
              <a:rPr lang="en-US" sz="1600" dirty="0" err="1">
                <a:solidFill>
                  <a:srgbClr val="FFFFFF"/>
                </a:solidFill>
              </a:rPr>
              <a:t>i</a:t>
            </a:r>
            <a:r>
              <a:rPr lang="en-US" sz="1600" dirty="0">
                <a:solidFill>
                  <a:srgbClr val="FFFFFF"/>
                </a:solidFill>
              </a:rPr>
              <a:t> </a:t>
            </a:r>
            <a:r>
              <a:rPr lang="en-US" sz="1600" dirty="0" err="1">
                <a:solidFill>
                  <a:srgbClr val="FFFFFF"/>
                </a:solidFill>
              </a:rPr>
              <a:t>benefici</a:t>
            </a:r>
            <a:r>
              <a:rPr lang="en-US" sz="1600" dirty="0">
                <a:solidFill>
                  <a:srgbClr val="FFFFFF"/>
                </a:solidFill>
              </a:rPr>
              <a:t> </a:t>
            </a:r>
            <a:r>
              <a:rPr lang="en-US" sz="1600" dirty="0" err="1">
                <a:solidFill>
                  <a:srgbClr val="FFFFFF"/>
                </a:solidFill>
              </a:rPr>
              <a:t>sulla</a:t>
            </a:r>
            <a:r>
              <a:rPr lang="en-US" sz="1600" dirty="0">
                <a:solidFill>
                  <a:srgbClr val="FFFFFF"/>
                </a:solidFill>
              </a:rPr>
              <a:t> salute </a:t>
            </a:r>
            <a:r>
              <a:rPr lang="en-US" sz="1600" dirty="0" err="1">
                <a:solidFill>
                  <a:srgbClr val="FFFFFF"/>
                </a:solidFill>
              </a:rPr>
              <a:t>si</a:t>
            </a:r>
            <a:r>
              <a:rPr lang="en-US" sz="1600" dirty="0">
                <a:solidFill>
                  <a:srgbClr val="FFFFFF"/>
                </a:solidFill>
              </a:rPr>
              <a:t> </a:t>
            </a:r>
            <a:r>
              <a:rPr lang="en-US" sz="1600" dirty="0" err="1">
                <a:solidFill>
                  <a:srgbClr val="FFFFFF"/>
                </a:solidFill>
              </a:rPr>
              <a:t>sentiranno</a:t>
            </a:r>
            <a:r>
              <a:rPr lang="en-US" sz="1600" dirty="0">
                <a:solidFill>
                  <a:srgbClr val="FFFFFF"/>
                </a:solidFill>
              </a:rPr>
              <a:t> </a:t>
            </a:r>
            <a:r>
              <a:rPr lang="en-US" sz="1600" dirty="0" err="1">
                <a:solidFill>
                  <a:srgbClr val="FFFFFF"/>
                </a:solidFill>
              </a:rPr>
              <a:t>comunque</a:t>
            </a:r>
            <a:r>
              <a:rPr lang="en-US" sz="1600" dirty="0">
                <a:solidFill>
                  <a:srgbClr val="FFFFFF"/>
                </a:solidFill>
              </a:rPr>
              <a:t> e la </a:t>
            </a:r>
            <a:r>
              <a:rPr lang="en-US" sz="1600" dirty="0" err="1">
                <a:solidFill>
                  <a:srgbClr val="FFFFFF"/>
                </a:solidFill>
              </a:rPr>
              <a:t>felicità</a:t>
            </a:r>
            <a:r>
              <a:rPr lang="en-US" sz="1600" dirty="0">
                <a:solidFill>
                  <a:srgbClr val="FFFFFF"/>
                </a:solidFill>
              </a:rPr>
              <a:t> </a:t>
            </a:r>
            <a:r>
              <a:rPr lang="en-US" sz="1600" dirty="0" err="1">
                <a:solidFill>
                  <a:srgbClr val="FFFFFF"/>
                </a:solidFill>
              </a:rPr>
              <a:t>aumenterà</a:t>
            </a:r>
            <a:r>
              <a:rPr lang="en-US" sz="1600" dirty="0">
                <a:solidFill>
                  <a:srgbClr val="FFFFFF"/>
                </a:solidFill>
              </a:rPr>
              <a:t>.</a:t>
            </a:r>
            <a:br>
              <a:rPr lang="en-US" sz="1600" dirty="0"/>
            </a:br>
            <a:r>
              <a:rPr lang="en-US" sz="1600" dirty="0" err="1">
                <a:solidFill>
                  <a:srgbClr val="FFFFFF"/>
                </a:solidFill>
              </a:rPr>
              <a:t>All’inizio</a:t>
            </a:r>
            <a:r>
              <a:rPr lang="en-US" sz="1600" dirty="0">
                <a:solidFill>
                  <a:srgbClr val="FFFFFF"/>
                </a:solidFill>
              </a:rPr>
              <a:t> di </a:t>
            </a:r>
            <a:r>
              <a:rPr lang="en-US" sz="1600" dirty="0" err="1">
                <a:solidFill>
                  <a:srgbClr val="FFFFFF"/>
                </a:solidFill>
              </a:rPr>
              <a:t>una</a:t>
            </a:r>
            <a:r>
              <a:rPr lang="en-US" sz="1600" dirty="0">
                <a:solidFill>
                  <a:srgbClr val="FFFFFF"/>
                </a:solidFill>
              </a:rPr>
              <a:t> </a:t>
            </a:r>
            <a:r>
              <a:rPr lang="en-US" sz="1600" dirty="0" err="1">
                <a:solidFill>
                  <a:srgbClr val="FFFFFF"/>
                </a:solidFill>
              </a:rPr>
              <a:t>nuova</a:t>
            </a:r>
            <a:r>
              <a:rPr lang="en-US" sz="1600" dirty="0">
                <a:solidFill>
                  <a:srgbClr val="FFFFFF"/>
                </a:solidFill>
              </a:rPr>
              <a:t> </a:t>
            </a:r>
            <a:r>
              <a:rPr lang="en-US" sz="1600" dirty="0" err="1">
                <a:solidFill>
                  <a:srgbClr val="FFFFFF"/>
                </a:solidFill>
              </a:rPr>
              <a:t>attività</a:t>
            </a:r>
            <a:r>
              <a:rPr lang="en-US" sz="1600" dirty="0">
                <a:solidFill>
                  <a:srgbClr val="FFFFFF"/>
                </a:solidFill>
              </a:rPr>
              <a:t> o sport, o se partite da </a:t>
            </a:r>
            <a:r>
              <a:rPr lang="en-US" sz="1600" dirty="0" err="1">
                <a:solidFill>
                  <a:srgbClr val="FFFFFF"/>
                </a:solidFill>
              </a:rPr>
              <a:t>sedentari</a:t>
            </a:r>
            <a:r>
              <a:rPr lang="en-US" sz="1600" dirty="0">
                <a:solidFill>
                  <a:srgbClr val="FFFFFF"/>
                </a:solidFill>
              </a:rPr>
              <a:t>, è sempre </a:t>
            </a:r>
            <a:r>
              <a:rPr lang="en-US" sz="1600" dirty="0" err="1">
                <a:solidFill>
                  <a:srgbClr val="FFFFFF"/>
                </a:solidFill>
              </a:rPr>
              <a:t>consigliabile</a:t>
            </a:r>
            <a:r>
              <a:rPr lang="en-US" sz="1600" dirty="0">
                <a:solidFill>
                  <a:srgbClr val="FFFFFF"/>
                </a:solidFill>
              </a:rPr>
              <a:t> </a:t>
            </a:r>
            <a:r>
              <a:rPr lang="en-US" sz="1600" dirty="0" err="1">
                <a:solidFill>
                  <a:srgbClr val="FFFFFF"/>
                </a:solidFill>
              </a:rPr>
              <a:t>rivolgersi</a:t>
            </a:r>
            <a:r>
              <a:rPr lang="en-US" sz="1600" dirty="0">
                <a:solidFill>
                  <a:srgbClr val="FFFFFF"/>
                </a:solidFill>
              </a:rPr>
              <a:t> a un </a:t>
            </a:r>
            <a:r>
              <a:rPr lang="en-US" sz="1600" dirty="0" err="1">
                <a:solidFill>
                  <a:srgbClr val="FFFFFF"/>
                </a:solidFill>
              </a:rPr>
              <a:t>preparatore</a:t>
            </a:r>
            <a:r>
              <a:rPr lang="en-US" sz="1600" dirty="0">
                <a:solidFill>
                  <a:srgbClr val="FFFFFF"/>
                </a:solidFill>
              </a:rPr>
              <a:t> </a:t>
            </a:r>
            <a:r>
              <a:rPr lang="en-US" sz="1600" dirty="0" err="1">
                <a:solidFill>
                  <a:srgbClr val="FFFFFF"/>
                </a:solidFill>
              </a:rPr>
              <a:t>atletico</a:t>
            </a:r>
            <a:r>
              <a:rPr lang="en-US" sz="1600" dirty="0">
                <a:solidFill>
                  <a:srgbClr val="FFFFFF"/>
                </a:solidFill>
              </a:rPr>
              <a:t> o ad un personal fitness trainer </a:t>
            </a:r>
            <a:r>
              <a:rPr lang="en-US" sz="1600" dirty="0" err="1">
                <a:solidFill>
                  <a:srgbClr val="FFFFFF"/>
                </a:solidFill>
              </a:rPr>
              <a:t>che</a:t>
            </a:r>
            <a:r>
              <a:rPr lang="en-US" sz="1600" dirty="0">
                <a:solidFill>
                  <a:srgbClr val="FFFFFF"/>
                </a:solidFill>
              </a:rPr>
              <a:t> </a:t>
            </a:r>
            <a:r>
              <a:rPr lang="en-US" sz="1600" dirty="0" err="1">
                <a:solidFill>
                  <a:srgbClr val="FFFFFF"/>
                </a:solidFill>
              </a:rPr>
              <a:t>possa</a:t>
            </a:r>
            <a:r>
              <a:rPr lang="en-US" sz="1600" dirty="0">
                <a:solidFill>
                  <a:srgbClr val="FFFFFF"/>
                </a:solidFill>
              </a:rPr>
              <a:t> </a:t>
            </a:r>
            <a:r>
              <a:rPr lang="en-US" sz="1600" dirty="0" err="1">
                <a:solidFill>
                  <a:srgbClr val="FFFFFF"/>
                </a:solidFill>
              </a:rPr>
              <a:t>consigliarvi</a:t>
            </a:r>
            <a:r>
              <a:rPr lang="en-US" sz="1600" dirty="0">
                <a:solidFill>
                  <a:srgbClr val="FFFFFF"/>
                </a:solidFill>
              </a:rPr>
              <a:t>.</a:t>
            </a:r>
            <a:endParaRPr lang="en-US" sz="1600">
              <a:solidFill>
                <a:srgbClr val="FFFFFF"/>
              </a:solidFill>
              <a:cs typeface="Calibri"/>
            </a:endParaRPr>
          </a:p>
          <a:p>
            <a:pPr indent="-228600">
              <a:lnSpc>
                <a:spcPct val="90000"/>
              </a:lnSpc>
              <a:spcAft>
                <a:spcPts val="600"/>
              </a:spcAft>
              <a:buFont typeface="Arial" panose="020B0604020202020204" pitchFamily="34" charset="0"/>
              <a:buChar char="•"/>
            </a:pPr>
            <a:endParaRPr lang="en-US" sz="1300">
              <a:solidFill>
                <a:srgbClr val="FFFFFF"/>
              </a:solidFill>
            </a:endParaRPr>
          </a:p>
        </p:txBody>
      </p:sp>
    </p:spTree>
    <p:extLst>
      <p:ext uri="{BB962C8B-B14F-4D97-AF65-F5344CB8AC3E}">
        <p14:creationId xmlns:p14="http://schemas.microsoft.com/office/powerpoint/2010/main" val="157424953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Immagine 13" descr="Baseball Catcher Giving Target Free Stock Photo - Public Domain Pictures">
            <a:extLst>
              <a:ext uri="{FF2B5EF4-FFF2-40B4-BE49-F238E27FC236}">
                <a16:creationId xmlns:a16="http://schemas.microsoft.com/office/drawing/2014/main" id="{D1D805EF-F0D5-973A-975A-0369E6FAE6A7}"/>
              </a:ext>
            </a:extLst>
          </p:cNvPr>
          <p:cNvPicPr>
            <a:picLocks noChangeAspect="1"/>
          </p:cNvPicPr>
          <p:nvPr/>
        </p:nvPicPr>
        <p:blipFill rotWithShape="1">
          <a:blip r:embed="rId2">
            <a:alphaModFix amt="40000"/>
          </a:blip>
          <a:srcRect t="926" b="14168"/>
          <a:stretch/>
        </p:blipFill>
        <p:spPr>
          <a:xfrm>
            <a:off x="20" y="1046285"/>
            <a:ext cx="12191980" cy="3921370"/>
          </a:xfrm>
          <a:prstGeom prst="rect">
            <a:avLst/>
          </a:prstGeom>
        </p:spPr>
      </p:pic>
      <p:sp>
        <p:nvSpPr>
          <p:cNvPr id="26"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asellaDiTesto 15">
            <a:extLst>
              <a:ext uri="{FF2B5EF4-FFF2-40B4-BE49-F238E27FC236}">
                <a16:creationId xmlns:a16="http://schemas.microsoft.com/office/drawing/2014/main" id="{26B1CB23-B416-7F07-5662-5CD15D3A2ECF}"/>
              </a:ext>
            </a:extLst>
          </p:cNvPr>
          <p:cNvSpPr txBox="1"/>
          <p:nvPr/>
        </p:nvSpPr>
        <p:spPr>
          <a:xfrm>
            <a:off x="838200" y="2004446"/>
            <a:ext cx="10515600" cy="417689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1500" b="1" dirty="0" err="1">
                <a:solidFill>
                  <a:schemeClr val="bg1"/>
                </a:solidFill>
              </a:rPr>
              <a:t>Vestitevi</a:t>
            </a:r>
            <a:r>
              <a:rPr lang="en-US" sz="1500" b="1" dirty="0">
                <a:solidFill>
                  <a:schemeClr val="bg1"/>
                </a:solidFill>
              </a:rPr>
              <a:t> </a:t>
            </a:r>
            <a:r>
              <a:rPr lang="en-US" sz="1500" b="1" dirty="0" err="1">
                <a:solidFill>
                  <a:schemeClr val="bg1"/>
                </a:solidFill>
              </a:rPr>
              <a:t>nel</a:t>
            </a:r>
            <a:r>
              <a:rPr lang="en-US" sz="1500" b="1" dirty="0">
                <a:solidFill>
                  <a:schemeClr val="bg1"/>
                </a:solidFill>
              </a:rPr>
              <a:t> modo giusto</a:t>
            </a:r>
            <a:endParaRPr lang="en-US" sz="1500" dirty="0">
              <a:solidFill>
                <a:schemeClr val="bg1"/>
              </a:solidFill>
            </a:endParaRPr>
          </a:p>
          <a:p>
            <a:pPr indent="-228600">
              <a:lnSpc>
                <a:spcPct val="90000"/>
              </a:lnSpc>
              <a:spcAft>
                <a:spcPts val="600"/>
              </a:spcAft>
              <a:buFont typeface="Arial" panose="020B0604020202020204" pitchFamily="34" charset="0"/>
              <a:buChar char="•"/>
            </a:pPr>
            <a:r>
              <a:rPr lang="en-US" sz="1500" dirty="0">
                <a:solidFill>
                  <a:schemeClr val="bg1"/>
                </a:solidFill>
              </a:rPr>
              <a:t>Un </a:t>
            </a:r>
            <a:r>
              <a:rPr lang="en-US" sz="1500" dirty="0" err="1">
                <a:solidFill>
                  <a:schemeClr val="bg1"/>
                </a:solidFill>
              </a:rPr>
              <a:t>aspetto</a:t>
            </a:r>
            <a:r>
              <a:rPr lang="en-US" sz="1500" dirty="0">
                <a:solidFill>
                  <a:schemeClr val="bg1"/>
                </a:solidFill>
              </a:rPr>
              <a:t> molto </a:t>
            </a:r>
            <a:r>
              <a:rPr lang="en-US" sz="1500" dirty="0" err="1">
                <a:solidFill>
                  <a:schemeClr val="bg1"/>
                </a:solidFill>
              </a:rPr>
              <a:t>spesso</a:t>
            </a:r>
            <a:r>
              <a:rPr lang="en-US" sz="1500" dirty="0">
                <a:solidFill>
                  <a:schemeClr val="bg1"/>
                </a:solidFill>
              </a:rPr>
              <a:t> </a:t>
            </a:r>
            <a:r>
              <a:rPr lang="en-US" sz="1500" dirty="0" err="1">
                <a:solidFill>
                  <a:schemeClr val="bg1"/>
                </a:solidFill>
              </a:rPr>
              <a:t>sottovalutato</a:t>
            </a:r>
            <a:r>
              <a:rPr lang="en-US" sz="1500" dirty="0">
                <a:solidFill>
                  <a:schemeClr val="bg1"/>
                </a:solidFill>
              </a:rPr>
              <a:t>, ma </a:t>
            </a:r>
            <a:r>
              <a:rPr lang="en-US" sz="1500" dirty="0" err="1">
                <a:solidFill>
                  <a:schemeClr val="bg1"/>
                </a:solidFill>
              </a:rPr>
              <a:t>che</a:t>
            </a:r>
            <a:r>
              <a:rPr lang="en-US" sz="1500" dirty="0">
                <a:solidFill>
                  <a:schemeClr val="bg1"/>
                </a:solidFill>
              </a:rPr>
              <a:t> </a:t>
            </a:r>
            <a:r>
              <a:rPr lang="en-US" sz="1500" dirty="0" err="1">
                <a:solidFill>
                  <a:schemeClr val="bg1"/>
                </a:solidFill>
              </a:rPr>
              <a:t>può</a:t>
            </a:r>
            <a:r>
              <a:rPr lang="en-US" sz="1500" dirty="0">
                <a:solidFill>
                  <a:schemeClr val="bg1"/>
                </a:solidFill>
              </a:rPr>
              <a:t> </a:t>
            </a:r>
            <a:r>
              <a:rPr lang="en-US" sz="1500" dirty="0" err="1">
                <a:solidFill>
                  <a:schemeClr val="bg1"/>
                </a:solidFill>
              </a:rPr>
              <a:t>condizionare</a:t>
            </a:r>
            <a:r>
              <a:rPr lang="en-US" sz="1500" dirty="0">
                <a:solidFill>
                  <a:schemeClr val="bg1"/>
                </a:solidFill>
              </a:rPr>
              <a:t> il </a:t>
            </a:r>
            <a:r>
              <a:rPr lang="en-US" sz="1500" dirty="0" err="1">
                <a:solidFill>
                  <a:schemeClr val="bg1"/>
                </a:solidFill>
              </a:rPr>
              <a:t>risultato</a:t>
            </a:r>
            <a:r>
              <a:rPr lang="en-US" sz="1500" dirty="0">
                <a:solidFill>
                  <a:schemeClr val="bg1"/>
                </a:solidFill>
              </a:rPr>
              <a:t> e </a:t>
            </a:r>
            <a:r>
              <a:rPr lang="en-US" sz="1500" dirty="0" err="1">
                <a:solidFill>
                  <a:schemeClr val="bg1"/>
                </a:solidFill>
              </a:rPr>
              <a:t>diminuire</a:t>
            </a:r>
            <a:r>
              <a:rPr lang="en-US" sz="1500" dirty="0">
                <a:solidFill>
                  <a:schemeClr val="bg1"/>
                </a:solidFill>
              </a:rPr>
              <a:t> </a:t>
            </a:r>
            <a:r>
              <a:rPr lang="en-US" sz="1500" dirty="0" err="1">
                <a:solidFill>
                  <a:schemeClr val="bg1"/>
                </a:solidFill>
              </a:rPr>
              <a:t>eventuali</a:t>
            </a:r>
            <a:r>
              <a:rPr lang="en-US" sz="1500" dirty="0">
                <a:solidFill>
                  <a:schemeClr val="bg1"/>
                </a:solidFill>
              </a:rPr>
              <a:t> </a:t>
            </a:r>
            <a:r>
              <a:rPr lang="en-US" sz="1500" dirty="0" err="1">
                <a:solidFill>
                  <a:schemeClr val="bg1"/>
                </a:solidFill>
              </a:rPr>
              <a:t>danni</a:t>
            </a:r>
            <a:r>
              <a:rPr lang="en-US" sz="1500" dirty="0">
                <a:solidFill>
                  <a:schemeClr val="bg1"/>
                </a:solidFill>
              </a:rPr>
              <a:t> </a:t>
            </a:r>
            <a:r>
              <a:rPr lang="en-US" sz="1500" dirty="0" err="1">
                <a:solidFill>
                  <a:schemeClr val="bg1"/>
                </a:solidFill>
              </a:rPr>
              <a:t>alla</a:t>
            </a:r>
            <a:r>
              <a:rPr lang="en-US" sz="1500" dirty="0">
                <a:solidFill>
                  <a:schemeClr val="bg1"/>
                </a:solidFill>
              </a:rPr>
              <a:t> salute, è </a:t>
            </a:r>
            <a:r>
              <a:rPr lang="en-US" sz="1500" dirty="0" err="1">
                <a:solidFill>
                  <a:schemeClr val="bg1"/>
                </a:solidFill>
              </a:rPr>
              <a:t>sicuramente</a:t>
            </a:r>
            <a:r>
              <a:rPr lang="en-US" sz="1500" dirty="0">
                <a:solidFill>
                  <a:schemeClr val="bg1"/>
                </a:solidFill>
              </a:rPr>
              <a:t> </a:t>
            </a:r>
            <a:r>
              <a:rPr lang="en-US" sz="1500" dirty="0" err="1">
                <a:solidFill>
                  <a:schemeClr val="bg1"/>
                </a:solidFill>
              </a:rPr>
              <a:t>l’abbigliamento</a:t>
            </a:r>
            <a:r>
              <a:rPr lang="en-US" sz="1500" dirty="0">
                <a:solidFill>
                  <a:schemeClr val="bg1"/>
                </a:solidFill>
              </a:rPr>
              <a:t>: </a:t>
            </a:r>
            <a:r>
              <a:rPr lang="en-US" sz="1500" dirty="0" err="1">
                <a:solidFill>
                  <a:schemeClr val="bg1"/>
                </a:solidFill>
              </a:rPr>
              <a:t>calzature</a:t>
            </a:r>
            <a:r>
              <a:rPr lang="en-US" sz="1500" dirty="0">
                <a:solidFill>
                  <a:schemeClr val="bg1"/>
                </a:solidFill>
              </a:rPr>
              <a:t> e </a:t>
            </a:r>
            <a:r>
              <a:rPr lang="en-US" sz="1500" dirty="0" err="1">
                <a:solidFill>
                  <a:schemeClr val="bg1"/>
                </a:solidFill>
              </a:rPr>
              <a:t>vestiario</a:t>
            </a:r>
            <a:r>
              <a:rPr lang="en-US" sz="1500" dirty="0">
                <a:solidFill>
                  <a:schemeClr val="bg1"/>
                </a:solidFill>
              </a:rPr>
              <a:t> </a:t>
            </a:r>
            <a:r>
              <a:rPr lang="en-US" sz="1500" dirty="0" err="1">
                <a:solidFill>
                  <a:schemeClr val="bg1"/>
                </a:solidFill>
              </a:rPr>
              <a:t>appropriato</a:t>
            </a:r>
            <a:r>
              <a:rPr lang="en-US" sz="1500" dirty="0">
                <a:solidFill>
                  <a:schemeClr val="bg1"/>
                </a:solidFill>
              </a:rPr>
              <a:t>.</a:t>
            </a:r>
          </a:p>
          <a:p>
            <a:pPr indent="-228600">
              <a:lnSpc>
                <a:spcPct val="90000"/>
              </a:lnSpc>
              <a:spcAft>
                <a:spcPts val="600"/>
              </a:spcAft>
              <a:buFont typeface="Arial" panose="020B0604020202020204" pitchFamily="34" charset="0"/>
              <a:buChar char="•"/>
            </a:pPr>
            <a:r>
              <a:rPr lang="en-US" sz="1500" b="1" dirty="0" err="1">
                <a:solidFill>
                  <a:schemeClr val="bg1"/>
                </a:solidFill>
              </a:rPr>
              <a:t>Biancheria</a:t>
            </a:r>
            <a:r>
              <a:rPr lang="en-US" sz="1500" b="1" dirty="0">
                <a:solidFill>
                  <a:schemeClr val="bg1"/>
                </a:solidFill>
              </a:rPr>
              <a:t> intima:</a:t>
            </a:r>
            <a:endParaRPr lang="en-US" sz="1500" dirty="0">
              <a:solidFill>
                <a:schemeClr val="bg1"/>
              </a:solidFill>
            </a:endParaRPr>
          </a:p>
          <a:p>
            <a:pPr marL="285750" indent="-228600">
              <a:lnSpc>
                <a:spcPct val="90000"/>
              </a:lnSpc>
              <a:spcAft>
                <a:spcPts val="600"/>
              </a:spcAft>
              <a:buFont typeface="Arial" panose="020B0604020202020204" pitchFamily="34" charset="0"/>
              <a:buChar char="•"/>
            </a:pPr>
            <a:r>
              <a:rPr lang="en-US" sz="1500" dirty="0">
                <a:solidFill>
                  <a:schemeClr val="bg1"/>
                </a:solidFill>
              </a:rPr>
              <a:t>A </a:t>
            </a:r>
            <a:r>
              <a:rPr lang="en-US" sz="1500" dirty="0" err="1">
                <a:solidFill>
                  <a:schemeClr val="bg1"/>
                </a:solidFill>
              </a:rPr>
              <a:t>contatto</a:t>
            </a:r>
            <a:r>
              <a:rPr lang="en-US" sz="1500" dirty="0">
                <a:solidFill>
                  <a:schemeClr val="bg1"/>
                </a:solidFill>
              </a:rPr>
              <a:t> con la </a:t>
            </a:r>
            <a:r>
              <a:rPr lang="en-US" sz="1500" dirty="0" err="1">
                <a:solidFill>
                  <a:schemeClr val="bg1"/>
                </a:solidFill>
              </a:rPr>
              <a:t>pelle</a:t>
            </a:r>
            <a:r>
              <a:rPr lang="en-US" sz="1500" dirty="0">
                <a:solidFill>
                  <a:schemeClr val="bg1"/>
                </a:solidFill>
              </a:rPr>
              <a:t> </a:t>
            </a:r>
            <a:r>
              <a:rPr lang="en-US" sz="1500" dirty="0" err="1">
                <a:solidFill>
                  <a:schemeClr val="bg1"/>
                </a:solidFill>
              </a:rPr>
              <a:t>deve</a:t>
            </a:r>
            <a:r>
              <a:rPr lang="en-US" sz="1500" dirty="0">
                <a:solidFill>
                  <a:schemeClr val="bg1"/>
                </a:solidFill>
              </a:rPr>
              <a:t> </a:t>
            </a:r>
            <a:r>
              <a:rPr lang="en-US" sz="1500" dirty="0" err="1">
                <a:solidFill>
                  <a:schemeClr val="bg1"/>
                </a:solidFill>
              </a:rPr>
              <a:t>esserci</a:t>
            </a:r>
            <a:r>
              <a:rPr lang="en-US" sz="1500" dirty="0">
                <a:solidFill>
                  <a:schemeClr val="bg1"/>
                </a:solidFill>
              </a:rPr>
              <a:t> un capo </a:t>
            </a:r>
            <a:r>
              <a:rPr lang="en-US" sz="1500" dirty="0" err="1">
                <a:solidFill>
                  <a:schemeClr val="bg1"/>
                </a:solidFill>
              </a:rPr>
              <a:t>tecnico</a:t>
            </a:r>
            <a:r>
              <a:rPr lang="en-US" sz="1500" dirty="0">
                <a:solidFill>
                  <a:schemeClr val="bg1"/>
                </a:solidFill>
              </a:rPr>
              <a:t> </a:t>
            </a:r>
            <a:r>
              <a:rPr lang="en-US" sz="1500" dirty="0" err="1">
                <a:solidFill>
                  <a:schemeClr val="bg1"/>
                </a:solidFill>
              </a:rPr>
              <a:t>che</a:t>
            </a:r>
            <a:r>
              <a:rPr lang="en-US" sz="1500" dirty="0">
                <a:solidFill>
                  <a:schemeClr val="bg1"/>
                </a:solidFill>
              </a:rPr>
              <a:t> </a:t>
            </a:r>
            <a:r>
              <a:rPr lang="en-US" sz="1500" dirty="0" err="1">
                <a:solidFill>
                  <a:schemeClr val="bg1"/>
                </a:solidFill>
              </a:rPr>
              <a:t>consenta</a:t>
            </a:r>
            <a:r>
              <a:rPr lang="en-US" sz="1500" dirty="0">
                <a:solidFill>
                  <a:schemeClr val="bg1"/>
                </a:solidFill>
              </a:rPr>
              <a:t> </a:t>
            </a:r>
            <a:r>
              <a:rPr lang="en-US" sz="1500" dirty="0" err="1">
                <a:solidFill>
                  <a:schemeClr val="bg1"/>
                </a:solidFill>
              </a:rPr>
              <a:t>l’assorbimento</a:t>
            </a:r>
            <a:r>
              <a:rPr lang="en-US" sz="1500" dirty="0">
                <a:solidFill>
                  <a:schemeClr val="bg1"/>
                </a:solidFill>
              </a:rPr>
              <a:t> e </a:t>
            </a:r>
            <a:r>
              <a:rPr lang="en-US" sz="1500" dirty="0" err="1">
                <a:solidFill>
                  <a:schemeClr val="bg1"/>
                </a:solidFill>
              </a:rPr>
              <a:t>smaltimento</a:t>
            </a:r>
            <a:r>
              <a:rPr lang="en-US" sz="1500" dirty="0">
                <a:solidFill>
                  <a:schemeClr val="bg1"/>
                </a:solidFill>
              </a:rPr>
              <a:t> del </a:t>
            </a:r>
            <a:r>
              <a:rPr lang="en-US" sz="1500" dirty="0" err="1">
                <a:solidFill>
                  <a:schemeClr val="bg1"/>
                </a:solidFill>
              </a:rPr>
              <a:t>sudore</a:t>
            </a:r>
            <a:r>
              <a:rPr lang="en-US" sz="1500" dirty="0">
                <a:solidFill>
                  <a:schemeClr val="bg1"/>
                </a:solidFill>
              </a:rPr>
              <a:t>. Se </a:t>
            </a:r>
            <a:r>
              <a:rPr lang="en-US" sz="1500" dirty="0" err="1">
                <a:solidFill>
                  <a:schemeClr val="bg1"/>
                </a:solidFill>
              </a:rPr>
              <a:t>si</a:t>
            </a:r>
            <a:r>
              <a:rPr lang="en-US" sz="1500" dirty="0">
                <a:solidFill>
                  <a:schemeClr val="bg1"/>
                </a:solidFill>
              </a:rPr>
              <a:t> </a:t>
            </a:r>
            <a:r>
              <a:rPr lang="en-US" sz="1500" dirty="0" err="1">
                <a:solidFill>
                  <a:schemeClr val="bg1"/>
                </a:solidFill>
              </a:rPr>
              <a:t>va</a:t>
            </a:r>
            <a:r>
              <a:rPr lang="en-US" sz="1500" dirty="0">
                <a:solidFill>
                  <a:schemeClr val="bg1"/>
                </a:solidFill>
              </a:rPr>
              <a:t> in </a:t>
            </a:r>
            <a:r>
              <a:rPr lang="en-US" sz="1500" dirty="0" err="1">
                <a:solidFill>
                  <a:schemeClr val="bg1"/>
                </a:solidFill>
              </a:rPr>
              <a:t>bicicletta</a:t>
            </a:r>
            <a:r>
              <a:rPr lang="en-US" sz="1500" dirty="0">
                <a:solidFill>
                  <a:schemeClr val="bg1"/>
                </a:solidFill>
              </a:rPr>
              <a:t> è </a:t>
            </a:r>
            <a:r>
              <a:rPr lang="en-US" sz="1500" dirty="0" err="1">
                <a:solidFill>
                  <a:schemeClr val="bg1"/>
                </a:solidFill>
              </a:rPr>
              <a:t>importante</a:t>
            </a:r>
            <a:r>
              <a:rPr lang="en-US" sz="1500" dirty="0">
                <a:solidFill>
                  <a:schemeClr val="bg1"/>
                </a:solidFill>
              </a:rPr>
              <a:t> un </a:t>
            </a:r>
            <a:r>
              <a:rPr lang="en-US" sz="1500" dirty="0" err="1">
                <a:solidFill>
                  <a:schemeClr val="bg1"/>
                </a:solidFill>
              </a:rPr>
              <a:t>pantaloncino</a:t>
            </a:r>
            <a:r>
              <a:rPr lang="en-US" sz="1500" dirty="0">
                <a:solidFill>
                  <a:schemeClr val="bg1"/>
                </a:solidFill>
              </a:rPr>
              <a:t> </a:t>
            </a:r>
            <a:r>
              <a:rPr lang="en-US" sz="1500" dirty="0" err="1">
                <a:solidFill>
                  <a:schemeClr val="bg1"/>
                </a:solidFill>
              </a:rPr>
              <a:t>imbottito</a:t>
            </a:r>
            <a:r>
              <a:rPr lang="en-US" sz="1500" dirty="0">
                <a:solidFill>
                  <a:schemeClr val="bg1"/>
                </a:solidFill>
              </a:rPr>
              <a:t> per </a:t>
            </a:r>
            <a:r>
              <a:rPr lang="en-US" sz="1500" dirty="0" err="1">
                <a:solidFill>
                  <a:schemeClr val="bg1"/>
                </a:solidFill>
              </a:rPr>
              <a:t>maschi</a:t>
            </a:r>
            <a:r>
              <a:rPr lang="en-US" sz="1500" dirty="0">
                <a:solidFill>
                  <a:schemeClr val="bg1"/>
                </a:solidFill>
              </a:rPr>
              <a:t> e </a:t>
            </a:r>
            <a:r>
              <a:rPr lang="en-US" sz="1500" dirty="0" err="1">
                <a:solidFill>
                  <a:schemeClr val="bg1"/>
                </a:solidFill>
              </a:rPr>
              <a:t>femmine</a:t>
            </a:r>
            <a:r>
              <a:rPr lang="en-US" sz="1500" dirty="0">
                <a:solidFill>
                  <a:schemeClr val="bg1"/>
                </a:solidFill>
              </a:rPr>
              <a:t>.</a:t>
            </a:r>
          </a:p>
          <a:p>
            <a:pPr marL="285750" indent="-228600">
              <a:lnSpc>
                <a:spcPct val="90000"/>
              </a:lnSpc>
              <a:spcAft>
                <a:spcPts val="600"/>
              </a:spcAft>
              <a:buFont typeface="Arial" panose="020B0604020202020204" pitchFamily="34" charset="0"/>
              <a:buChar char="•"/>
            </a:pPr>
            <a:r>
              <a:rPr lang="en-US" sz="1500">
                <a:solidFill>
                  <a:schemeClr val="bg1"/>
                </a:solidFill>
              </a:rPr>
              <a:t>Le donne devono indossare un reggiseno tecnico per il giusto sostegno e traspirazione.</a:t>
            </a:r>
          </a:p>
          <a:p>
            <a:pPr indent="-228600">
              <a:lnSpc>
                <a:spcPct val="90000"/>
              </a:lnSpc>
              <a:spcAft>
                <a:spcPts val="600"/>
              </a:spcAft>
              <a:buFont typeface="Arial" panose="020B0604020202020204" pitchFamily="34" charset="0"/>
              <a:buChar char="•"/>
            </a:pPr>
            <a:r>
              <a:rPr lang="en-US" sz="1500" b="1">
                <a:solidFill>
                  <a:schemeClr val="bg1"/>
                </a:solidFill>
              </a:rPr>
              <a:t>Vestiario:</a:t>
            </a:r>
            <a:endParaRPr lang="en-US" sz="1500">
              <a:solidFill>
                <a:schemeClr val="bg1"/>
              </a:solidFill>
            </a:endParaRPr>
          </a:p>
          <a:p>
            <a:pPr marL="285750" indent="-228600">
              <a:lnSpc>
                <a:spcPct val="90000"/>
              </a:lnSpc>
              <a:spcAft>
                <a:spcPts val="600"/>
              </a:spcAft>
              <a:buFont typeface="Arial" panose="020B0604020202020204" pitchFamily="34" charset="0"/>
              <a:buChar char="•"/>
            </a:pPr>
            <a:r>
              <a:rPr lang="en-US" sz="1500">
                <a:solidFill>
                  <a:schemeClr val="bg1"/>
                </a:solidFill>
              </a:rPr>
              <a:t>L'abbigliamento deve garantire un’adeguata protezione dagli eventi atmosferici ed essere idoneo alla temperatura esterna e all'intensità dell'attività che si sta svolgendo.</a:t>
            </a:r>
          </a:p>
          <a:p>
            <a:pPr marL="285750" indent="-228600">
              <a:lnSpc>
                <a:spcPct val="90000"/>
              </a:lnSpc>
              <a:spcAft>
                <a:spcPts val="600"/>
              </a:spcAft>
              <a:buFont typeface="Arial" panose="020B0604020202020204" pitchFamily="34" charset="0"/>
              <a:buChar char="•"/>
            </a:pPr>
            <a:r>
              <a:rPr lang="en-US" sz="1500">
                <a:solidFill>
                  <a:schemeClr val="bg1"/>
                </a:solidFill>
              </a:rPr>
              <a:t>L’abbigliamento non deve favorire la sudorazione, perciò evitate di fasciarvi di plastica che vi fa </a:t>
            </a:r>
            <a:r>
              <a:rPr lang="en-US" sz="1500" b="1">
                <a:solidFill>
                  <a:schemeClr val="bg1"/>
                </a:solidFill>
                <a:hlinkClick r:id="rId3"/>
              </a:rPr>
              <a:t>sudare molto </a:t>
            </a:r>
            <a:r>
              <a:rPr lang="en-US" sz="1500">
                <a:solidFill>
                  <a:schemeClr val="bg1"/>
                </a:solidFill>
              </a:rPr>
              <a:t>e perdere tanta acqua e sali minerali, ma nemmeno un grammo di grasso.</a:t>
            </a:r>
          </a:p>
          <a:p>
            <a:pPr indent="-228600">
              <a:lnSpc>
                <a:spcPct val="90000"/>
              </a:lnSpc>
              <a:spcAft>
                <a:spcPts val="600"/>
              </a:spcAft>
              <a:buFont typeface="Arial" panose="020B0604020202020204" pitchFamily="34" charset="0"/>
              <a:buChar char="•"/>
            </a:pPr>
            <a:r>
              <a:rPr lang="en-US" sz="1500" b="1">
                <a:solidFill>
                  <a:schemeClr val="bg1"/>
                </a:solidFill>
              </a:rPr>
              <a:t>Scarpe:</a:t>
            </a:r>
            <a:endParaRPr lang="en-US" sz="1500">
              <a:solidFill>
                <a:schemeClr val="bg1"/>
              </a:solidFill>
            </a:endParaRPr>
          </a:p>
          <a:p>
            <a:pPr marL="285750" indent="-228600">
              <a:lnSpc>
                <a:spcPct val="90000"/>
              </a:lnSpc>
              <a:spcAft>
                <a:spcPts val="600"/>
              </a:spcAft>
              <a:buFont typeface="Arial" panose="020B0604020202020204" pitchFamily="34" charset="0"/>
              <a:buChar char="•"/>
            </a:pPr>
            <a:r>
              <a:rPr lang="en-US" sz="1500">
                <a:solidFill>
                  <a:schemeClr val="bg1"/>
                </a:solidFill>
              </a:rPr>
              <a:t>La consulenza di un esperto nella scelta della calzatura può essere necessaria, poiché le funzioni che svolge una buona scarpa sportiva sono tante: protegge il piede da infortuni evitando distorsioni o altre lesioni, rende più comodo e confortevole il movimento, potenzia il gesto atletico.</a:t>
            </a:r>
          </a:p>
          <a:p>
            <a:pPr indent="-228600">
              <a:lnSpc>
                <a:spcPct val="90000"/>
              </a:lnSpc>
              <a:spcAft>
                <a:spcPts val="600"/>
              </a:spcAft>
              <a:buFont typeface="Arial" panose="020B0604020202020204" pitchFamily="34" charset="0"/>
              <a:buChar char="•"/>
            </a:pPr>
            <a:endParaRPr lang="en-US" sz="1500">
              <a:solidFill>
                <a:schemeClr val="bg1"/>
              </a:solidFill>
            </a:endParaRPr>
          </a:p>
        </p:txBody>
      </p:sp>
    </p:spTree>
    <p:extLst>
      <p:ext uri="{BB962C8B-B14F-4D97-AF65-F5344CB8AC3E}">
        <p14:creationId xmlns:p14="http://schemas.microsoft.com/office/powerpoint/2010/main" val="4069715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Immagine che contiene calcio/football americano, erba, calcio, palla&#10;&#10;Descrizione generata automaticamente">
            <a:extLst>
              <a:ext uri="{FF2B5EF4-FFF2-40B4-BE49-F238E27FC236}">
                <a16:creationId xmlns:a16="http://schemas.microsoft.com/office/drawing/2014/main" id="{A4BE9473-C428-9136-42EC-F84502F30A71}"/>
              </a:ext>
            </a:extLst>
          </p:cNvPr>
          <p:cNvPicPr>
            <a:picLocks noChangeAspect="1"/>
          </p:cNvPicPr>
          <p:nvPr/>
        </p:nvPicPr>
        <p:blipFill rotWithShape="1">
          <a:blip r:embed="rId2">
            <a:alphaModFix amt="40000"/>
            <a:extLst>
              <a:ext uri="{837473B0-CC2E-450A-ABE3-18F120FF3D39}">
                <a1611:picAttrSrcUrl xmlns:a1611="http://schemas.microsoft.com/office/drawing/2016/11/main" r:id="rId3"/>
              </a:ext>
            </a:extLst>
          </a:blip>
          <a:srcRect r="16001" b="1"/>
          <a:stretch/>
        </p:blipFill>
        <p:spPr>
          <a:xfrm>
            <a:off x="20" y="1282"/>
            <a:ext cx="12191980" cy="6856718"/>
          </a:xfrm>
          <a:prstGeom prst="rect">
            <a:avLst/>
          </a:prstGeom>
        </p:spPr>
      </p:pic>
      <p:sp>
        <p:nvSpPr>
          <p:cNvPr id="15"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asellaDiTesto 4">
            <a:extLst>
              <a:ext uri="{FF2B5EF4-FFF2-40B4-BE49-F238E27FC236}">
                <a16:creationId xmlns:a16="http://schemas.microsoft.com/office/drawing/2014/main" id="{8B500C82-4B80-6F59-C304-5BB8E63C89EF}"/>
              </a:ext>
            </a:extLst>
          </p:cNvPr>
          <p:cNvSpPr txBox="1"/>
          <p:nvPr/>
        </p:nvSpPr>
        <p:spPr>
          <a:xfrm>
            <a:off x="838200" y="2004446"/>
            <a:ext cx="10515600" cy="417689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000" b="1">
                <a:solidFill>
                  <a:schemeClr val="bg1"/>
                </a:solidFill>
              </a:rPr>
              <a:t>Aiutatevi con l’alimentazione</a:t>
            </a:r>
          </a:p>
          <a:p>
            <a:pPr indent="-228600">
              <a:lnSpc>
                <a:spcPct val="90000"/>
              </a:lnSpc>
              <a:spcAft>
                <a:spcPts val="600"/>
              </a:spcAft>
              <a:buFont typeface="Arial" panose="020B0604020202020204" pitchFamily="34" charset="0"/>
              <a:buChar char="•"/>
            </a:pPr>
            <a:r>
              <a:rPr lang="en-US" sz="2000">
                <a:solidFill>
                  <a:schemeClr val="bg1"/>
                </a:solidFill>
              </a:rPr>
              <a:t>Abbiamo ricordato che sport e attività fisica garantiscono i maggiori benefici se accompagnati da un’equilibrata alimentazione; ma quali nutrienti favoriscono l’utilizzo della serotonina (detto anche ormone del buon umore) e in quali alimenti si trovano? Tra i nutrienti che favoriscono il buon umore troviamo i carboidrati, pane e pasta, meglio se integrali. Alcuni studi hanno dimostrato che l’aminoacido triptofano, costituente delle proteine soprattutto di origine animale, incrementa la produzione di serotonina agendo con alcune vitamine del gruppo B. Gli aminoacidi essenziali, tra i quali il triptofano e la vitamina B, sono presenti in ottime quantità nel latte e nel Grana Padano D.O.P, che è un concentrato di latte. Per la dopamina, invece, sembrano utili sostanze come la feniletilamina, contenute nel cacao e più presenti nel cioccolato fondente. Un buon piatto di pasta al pomodoro con olio extravergine di oliva e una spolverata di Grana Padano D.O.P, più un dessert al cacao possono quindi dare una mano a raggiungere un pizzico di felicità in più.</a:t>
            </a:r>
          </a:p>
        </p:txBody>
      </p:sp>
      <p:sp>
        <p:nvSpPr>
          <p:cNvPr id="3" name="CasellaDiTesto 2">
            <a:extLst>
              <a:ext uri="{FF2B5EF4-FFF2-40B4-BE49-F238E27FC236}">
                <a16:creationId xmlns:a16="http://schemas.microsoft.com/office/drawing/2014/main" id="{509183F6-3131-82A5-C80E-2CF63C186508}"/>
              </a:ext>
            </a:extLst>
          </p:cNvPr>
          <p:cNvSpPr txBox="1"/>
          <p:nvPr/>
        </p:nvSpPr>
        <p:spPr>
          <a:xfrm>
            <a:off x="9142768" y="6657945"/>
            <a:ext cx="3049232"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Questa foto</a:t>
            </a:r>
            <a:r>
              <a:rPr lang="en-US" sz="700">
                <a:solidFill>
                  <a:srgbClr val="FFFFFF"/>
                </a:solidFill>
              </a:rPr>
              <a:t> di Autore sconosciuto è concessa in licenza secondo </a:t>
            </a:r>
            <a:r>
              <a:rPr lang="en-US" sz="700">
                <a:solidFill>
                  <a:srgbClr val="FFFFFF"/>
                </a:solidFill>
                <a:hlinkClick r:id="rId4">
                  <a:extLst>
                    <a:ext uri="{A12FA001-AC4F-418D-AE19-62706E023703}">
                      <ahyp:hlinkClr xmlns:ahyp="http://schemas.microsoft.com/office/drawing/2018/hyperlinkcolor" val="tx"/>
                    </a:ext>
                  </a:extLst>
                </a:hlinkClick>
              </a:rPr>
              <a:t>CC BY-SA-NC</a:t>
            </a:r>
            <a:r>
              <a:rPr lang="en-US" sz="700">
                <a:solidFill>
                  <a:srgbClr val="FFFFFF"/>
                </a:solidFill>
              </a:rPr>
              <a:t>.</a:t>
            </a:r>
          </a:p>
        </p:txBody>
      </p:sp>
    </p:spTree>
    <p:extLst>
      <p:ext uri="{BB962C8B-B14F-4D97-AF65-F5344CB8AC3E}">
        <p14:creationId xmlns:p14="http://schemas.microsoft.com/office/powerpoint/2010/main" val="2333981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12">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magine 1" descr="Immagine che contiene palla, calcio/football americano, attrezzature sportive, calcio&#10;&#10;Descrizione generata automaticamente">
            <a:extLst>
              <a:ext uri="{FF2B5EF4-FFF2-40B4-BE49-F238E27FC236}">
                <a16:creationId xmlns:a16="http://schemas.microsoft.com/office/drawing/2014/main" id="{141DE662-FFE3-B55E-04A5-CB5C52E4D32C}"/>
              </a:ext>
            </a:extLst>
          </p:cNvPr>
          <p:cNvPicPr>
            <a:picLocks noChangeAspect="1"/>
          </p:cNvPicPr>
          <p:nvPr/>
        </p:nvPicPr>
        <p:blipFill rotWithShape="1">
          <a:blip r:embed="rId2">
            <a:alphaModFix amt="40000"/>
            <a:extLst>
              <a:ext uri="{837473B0-CC2E-450A-ABE3-18F120FF3D39}">
                <a1611:picAttrSrcUrl xmlns:a1611="http://schemas.microsoft.com/office/drawing/2016/11/main" r:id="rId3"/>
              </a:ext>
            </a:extLst>
          </a:blip>
          <a:srcRect l="6980" r="12130" b="-1"/>
          <a:stretch/>
        </p:blipFill>
        <p:spPr>
          <a:xfrm>
            <a:off x="20" y="1282"/>
            <a:ext cx="12191980" cy="6856718"/>
          </a:xfrm>
          <a:prstGeom prst="rect">
            <a:avLst/>
          </a:prstGeom>
        </p:spPr>
      </p:pic>
      <p:sp>
        <p:nvSpPr>
          <p:cNvPr id="11"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sellaDiTesto 5">
            <a:extLst>
              <a:ext uri="{FF2B5EF4-FFF2-40B4-BE49-F238E27FC236}">
                <a16:creationId xmlns:a16="http://schemas.microsoft.com/office/drawing/2014/main" id="{B5BF688A-FDC6-92E5-C483-2958251B9816}"/>
              </a:ext>
            </a:extLst>
          </p:cNvPr>
          <p:cNvSpPr txBox="1"/>
          <p:nvPr/>
        </p:nvSpPr>
        <p:spPr>
          <a:xfrm>
            <a:off x="838200" y="2004446"/>
            <a:ext cx="10515600" cy="4176897"/>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indent="-228600">
              <a:lnSpc>
                <a:spcPct val="90000"/>
              </a:lnSpc>
              <a:spcAft>
                <a:spcPts val="600"/>
              </a:spcAft>
              <a:buFont typeface="Arial" panose="020B0604020202020204" pitchFamily="34" charset="0"/>
              <a:buChar char="•"/>
            </a:pPr>
            <a:r>
              <a:rPr lang="en-US" sz="2200" b="1">
                <a:solidFill>
                  <a:schemeClr val="bg1"/>
                </a:solidFill>
              </a:rPr>
              <a:t>Conclusioni</a:t>
            </a:r>
            <a:endParaRPr lang="en-US" sz="2200">
              <a:solidFill>
                <a:schemeClr val="bg1"/>
              </a:solidFill>
            </a:endParaRPr>
          </a:p>
          <a:p>
            <a:pPr indent="-228600">
              <a:lnSpc>
                <a:spcPct val="90000"/>
              </a:lnSpc>
              <a:spcAft>
                <a:spcPts val="600"/>
              </a:spcAft>
              <a:buFont typeface="Arial" panose="020B0604020202020204" pitchFamily="34" charset="0"/>
              <a:buChar char="•"/>
            </a:pPr>
            <a:r>
              <a:rPr lang="en-US" sz="2200">
                <a:solidFill>
                  <a:schemeClr val="bg1"/>
                </a:solidFill>
              </a:rPr>
              <a:t>La felicità che ci regala l'attività fisica passa, quindi, anche da come la si svolge. Chi già si allena correttamente conosce benissimo la differenza tra come ci si sente quando la si fa rispetto a quando non ci si muove. Chi fa regolarmente attività fisica guadagna salute e, forse, è anche per questo che è più felice. Non perdiamo quindi l’occasione per essere un po’ più felici e sani, giù dalla poltrona, pronti, via.</a:t>
            </a:r>
          </a:p>
          <a:p>
            <a:pPr indent="-228600">
              <a:lnSpc>
                <a:spcPct val="90000"/>
              </a:lnSpc>
              <a:spcAft>
                <a:spcPts val="600"/>
              </a:spcAft>
              <a:buFont typeface="Arial" panose="020B0604020202020204" pitchFamily="34" charset="0"/>
              <a:buChar char="•"/>
            </a:pPr>
            <a:endParaRPr lang="en-US" sz="2200">
              <a:solidFill>
                <a:schemeClr val="bg1"/>
              </a:solidFill>
            </a:endParaRPr>
          </a:p>
        </p:txBody>
      </p:sp>
      <p:sp>
        <p:nvSpPr>
          <p:cNvPr id="3" name="CasellaDiTesto 2">
            <a:extLst>
              <a:ext uri="{FF2B5EF4-FFF2-40B4-BE49-F238E27FC236}">
                <a16:creationId xmlns:a16="http://schemas.microsoft.com/office/drawing/2014/main" id="{80671604-D334-1EFF-2773-CE59B814C548}"/>
              </a:ext>
            </a:extLst>
          </p:cNvPr>
          <p:cNvSpPr txBox="1"/>
          <p:nvPr/>
        </p:nvSpPr>
        <p:spPr>
          <a:xfrm>
            <a:off x="9123532" y="6657945"/>
            <a:ext cx="306846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Questa foto</a:t>
            </a:r>
            <a:r>
              <a:rPr lang="en-US" sz="700">
                <a:solidFill>
                  <a:srgbClr val="FFFFFF"/>
                </a:solidFill>
              </a:rPr>
              <a:t> di Autore sconosciuto è concessa in licenza secondo </a:t>
            </a:r>
            <a:r>
              <a:rPr lang="en-US" sz="700">
                <a:solidFill>
                  <a:srgbClr val="FFFFFF"/>
                </a:solidFill>
                <a:hlinkClick r:id="rId4">
                  <a:extLst>
                    <a:ext uri="{A12FA001-AC4F-418D-AE19-62706E023703}">
                      <ahyp:hlinkClr xmlns:ahyp="http://schemas.microsoft.com/office/drawing/2018/hyperlinkcolor" val="tx"/>
                    </a:ext>
                  </a:extLst>
                </a:hlinkClick>
              </a:rPr>
              <a:t>CC BY-NC-ND</a:t>
            </a:r>
            <a:r>
              <a:rPr lang="en-US" sz="700">
                <a:solidFill>
                  <a:srgbClr val="FFFFFF"/>
                </a:solidFill>
              </a:rPr>
              <a:t>.</a:t>
            </a:r>
          </a:p>
        </p:txBody>
      </p:sp>
    </p:spTree>
    <p:extLst>
      <p:ext uri="{BB962C8B-B14F-4D97-AF65-F5344CB8AC3E}">
        <p14:creationId xmlns:p14="http://schemas.microsoft.com/office/powerpoint/2010/main" val="222980715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890</Words>
  <Application>Microsoft Office PowerPoint</Application>
  <PresentationFormat>Widescreen</PresentationFormat>
  <Paragraphs>53</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Tema di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biasetto sabrina</dc:creator>
  <cp:lastModifiedBy>Giada Correani</cp:lastModifiedBy>
  <cp:revision>112</cp:revision>
  <dcterms:created xsi:type="dcterms:W3CDTF">2024-01-10T14:08:06Z</dcterms:created>
  <dcterms:modified xsi:type="dcterms:W3CDTF">2024-02-21T18:42:45Z</dcterms:modified>
</cp:coreProperties>
</file>