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66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2ABDB34-B1EF-4545-943E-862AC8281CC0}" type="datetimeFigureOut">
              <a:rPr lang="it-IT" smtClean="0"/>
              <a:pPr/>
              <a:t>13/04/2023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2E54636-B390-4327-BAF2-A4B514ED5E3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La storia astigiana di Rita Levi Montalcini - La Nuova Provinc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7144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643570" y="-500090"/>
            <a:ext cx="4714908" cy="1643074"/>
          </a:xfrm>
        </p:spPr>
        <p:txBody>
          <a:bodyPr>
            <a:normAutofit/>
          </a:bodyPr>
          <a:lstStyle/>
          <a:p>
            <a:r>
              <a:rPr lang="it-IT" sz="5000" dirty="0" smtClean="0">
                <a:latin typeface="Copperplate Gothic Bold" pitchFamily="34" charset="0"/>
              </a:rPr>
              <a:t>La Donna </a:t>
            </a:r>
            <a:endParaRPr lang="it-IT" sz="5000" dirty="0">
              <a:latin typeface="Copperplate Gothic Bold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643142" y="5105400"/>
            <a:ext cx="6500858" cy="1752600"/>
          </a:xfrm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&lt;&lt;Le Donne che hanno cambiato il mondo, non hanno mai avuto bisogno di “mostrare” nulla, se non la loro intelligenza”.&gt;&gt; – Rita Levi Montalcini</a:t>
            </a:r>
            <a:endParaRPr lang="it-IT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428596" y="-28577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4400" dirty="0" smtClean="0">
                <a:latin typeface="Copperplate Gothic Bold" pitchFamily="34" charset="0"/>
              </a:rPr>
              <a:t>La donna nel passato</a:t>
            </a:r>
            <a:endParaRPr lang="it-IT" sz="4400" dirty="0">
              <a:latin typeface="Copperplate Gothic Bold" pitchFamily="34" charset="0"/>
            </a:endParaRPr>
          </a:p>
        </p:txBody>
      </p:sp>
      <p:sp>
        <p:nvSpPr>
          <p:cNvPr id="7" name="Segnaposto testo 6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 Per decenni la nostra società ha inculcato in tutte le generazioni la convinzione che le donne siano inferiori agli uomini. Per anni sono state private dell’istruzione e della possibilità di avere un futuro prosperoso in numerosi campi, come la letteratura.</a:t>
            </a:r>
            <a:endParaRPr lang="it-I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egnaposto contenuto 8"/>
          <p:cNvSpPr>
            <a:spLocks noGrp="1"/>
          </p:cNvSpPr>
          <p:nvPr>
            <p:ph sz="quarter" idx="2"/>
          </p:nvPr>
        </p:nvSpPr>
        <p:spPr>
          <a:xfrm>
            <a:off x="4643438" y="1000108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La fine dell’ ‘800 e gli inizi del ‘900 rappresentano un periodo di fermento e di grandi cambiamenti per le donne, che portano alla nascita dei primi movimenti per l’emancipazione femminile, le donne si riuniscono e parlano di diritti, battagli e oppressioni.</a:t>
            </a:r>
            <a:endParaRPr lang="it-I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Sof'ja Vasil'evna Kovalevskaja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429000"/>
            <a:ext cx="2914499" cy="32426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4932040" y="5668955"/>
            <a:ext cx="4211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Sonja Kovalevskaja, prima donna al mondo ad ottenere una cattedra universitaria nel 1874.</a:t>
            </a:r>
            <a:endParaRPr lang="it-IT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iammetta: amore misterioso di Giovanni Boccaccio - LeggoCassino.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286124"/>
            <a:ext cx="4677523" cy="3200411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>
                <a:latin typeface="Copperplate Gothic Bold" pitchFamily="34" charset="0"/>
              </a:rPr>
              <a:t>La figura femminile</a:t>
            </a:r>
            <a:endParaRPr lang="it-IT" sz="4400" dirty="0">
              <a:latin typeface="Copperplate Gothic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43890" cy="4525963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   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La figura femminile è stata la protagonista di opere di grande rilevanza sia nell’arte sia nella letteratura.</a:t>
            </a:r>
            <a:endParaRPr lang="it-IT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hi era la Venere di Botticelli? | Viaggiatori Ignorant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2571744"/>
            <a:ext cx="4548177" cy="2728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-35721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4400" dirty="0" smtClean="0">
                <a:latin typeface="Copperplate Gothic Bold" pitchFamily="34" charset="0"/>
                <a:cs typeface="Times New Roman" pitchFamily="18" charset="0"/>
              </a:rPr>
              <a:t>Il mondo romano: Lesbia</a:t>
            </a:r>
            <a:endParaRPr lang="it-IT" sz="4400" dirty="0">
              <a:latin typeface="Copperplate Gothic Bold" pitchFamily="34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28596" y="928670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La Musa ispiratrice delle liriche di Catullo fu Lesbia, pseudonimo scelto per omaggiare la poetessa greca Saffo.                                  Si ritiene che ella fosse Clodia, moglie di Q. Celere e sorella di Publio Clodio.</a:t>
            </a:r>
            <a:endParaRPr lang="it-I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786314" y="928670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    Ella viene descritta come donna ideale, protagonista di un intenso amore; ma viene anche descritta in modo molto realista con gli occhi dell’amante deluso. Emerge il ritratto di una donna molto affascinante che attrae in modo ossessivo il giovane ed inesperto Catullo e che tormenta con il suo modo di vivere l’amore.</a:t>
            </a:r>
            <a:endParaRPr lang="it-I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Lesbia, mio disperato eterno amore - Il Sole 24 O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3429000"/>
            <a:ext cx="3214710" cy="3214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643106" y="0"/>
            <a:ext cx="11111650" cy="1124744"/>
          </a:xfrm>
        </p:spPr>
        <p:txBody>
          <a:bodyPr/>
          <a:lstStyle/>
          <a:p>
            <a:pPr algn="ctr"/>
            <a:r>
              <a:rPr lang="it-IT" sz="4400" dirty="0" smtClean="0">
                <a:latin typeface="Copperplate Gothic Bold" pitchFamily="34" charset="0"/>
              </a:rPr>
              <a:t>Il mondo romano: </a:t>
            </a:r>
            <a:r>
              <a:rPr lang="it-IT" sz="4400" dirty="0" err="1" smtClean="0">
                <a:latin typeface="Copperplate Gothic Bold" pitchFamily="34" charset="0"/>
              </a:rPr>
              <a:t>Didone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357686" y="1357274"/>
            <a:ext cx="4214842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Ella fuggì da Tiro a causa di una frattura col fratello, ciò le procurò il nome di “Didone la fuggitiva”. Dopo anni di peregrinazioni costruì una nuova patria, Cartagine, sulle coste africane.           </a:t>
            </a:r>
          </a:p>
          <a:p>
            <a:pPr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  L’amore tra Enea e la regina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Didone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viene raccontato da Virgilio nel Libro IV dell’Eneide.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Del suicidio di Didone: dalla follia d'amore alle ragionevoli convenienze |  Dialoghi Mediterrane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43050"/>
            <a:ext cx="3797813" cy="35246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500034" y="285728"/>
            <a:ext cx="3657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   Didone accoglie nella sua reggia l’eroe troiano con i suoi compagni di viaggio, è generosa e si pone come una vera e propria protettrice. Grazie all’intervento di Cupido, tra Enea e Didone scoppia l’amore, perciò viene meno al patto di fedeltà giurato al marito defunto Sicheo.</a:t>
            </a:r>
            <a:endParaRPr lang="it-IT" sz="2200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357686" y="285728"/>
            <a:ext cx="3657600" cy="4572000"/>
          </a:xfrm>
        </p:spPr>
        <p:txBody>
          <a:bodyPr/>
          <a:lstStyle/>
          <a:p>
            <a:pPr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Dopo un lungo periodo di forte passione, Didone viene abbandonata da Enea. Distrutta dal tradimento si toglie la vita, maledicendo l’intera stirpe che poi Enea avrebbe fondato, quella romana.</a:t>
            </a:r>
            <a:endParaRPr lang="it-IT" sz="2200" dirty="0"/>
          </a:p>
        </p:txBody>
      </p:sp>
      <p:pic>
        <p:nvPicPr>
          <p:cNvPr id="22530" name="Picture 2" descr="Descrizione: Didone (Eneide) - Riassunto • Scuolissima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4071942"/>
            <a:ext cx="4968934" cy="2600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dirty="0" smtClean="0">
                <a:latin typeface="Copperplate Gothic Bold" pitchFamily="34" charset="0"/>
              </a:rPr>
              <a:t>Il mondo romano: </a:t>
            </a:r>
            <a:r>
              <a:rPr lang="it-IT" sz="4400" dirty="0" err="1" smtClean="0">
                <a:latin typeface="Copperplate Gothic Bold" pitchFamily="34" charset="0"/>
              </a:rPr>
              <a:t>Sulpicia</a:t>
            </a:r>
            <a:endParaRPr lang="it-IT" sz="4400" dirty="0">
              <a:latin typeface="Copperplate Gothic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0" y="1643026"/>
            <a:ext cx="4467196" cy="52149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   Scrisse poesie d’amore per un certo Cerinto, di cui non si conosce l’identità ma certo dovette trattarsi di un amore proibito a causa della disparità sociale tra i due. Sulpicia non si vergognò mai di manifestare i suoi sentimenti.          È la voce di una donna libera e di una storia d’amore vissuta in modo, per quei tempi, del tutto inconsueto, di una donna che ha osato così apertamente sfidare le convenzioni.</a:t>
            </a:r>
            <a:endParaRPr lang="it-I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Quotidiano Nazionale | E' giunto amore finalmente. Sulpicia - Cultura -  quotidiano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8436" name="AutoShape 4" descr="Quotidiano Nazionale | E' giunto amore finalmente. Sulpicia - Cultura -  quotidiano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" name="Immagine 6" descr="sulpic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1285860"/>
            <a:ext cx="3525465" cy="4862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72452" cy="1143000"/>
          </a:xfrm>
        </p:spPr>
        <p:txBody>
          <a:bodyPr>
            <a:noAutofit/>
          </a:bodyPr>
          <a:lstStyle/>
          <a:p>
            <a:r>
              <a:rPr lang="it-IT" sz="4000" dirty="0" smtClean="0">
                <a:latin typeface="Copperplate Gothic Bold" pitchFamily="34" charset="0"/>
              </a:rPr>
              <a:t>La Donna nella letteratura italiana</a:t>
            </a:r>
            <a:endParaRPr lang="it-IT" sz="4000" dirty="0">
              <a:latin typeface="Copperplate Gothic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0" y="1571612"/>
            <a:ext cx="3657600" cy="4572000"/>
          </a:xfrm>
        </p:spPr>
        <p:txBody>
          <a:bodyPr>
            <a:normAutofit lnSpcReduction="10000"/>
          </a:bodyPr>
          <a:lstStyle/>
          <a:p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Dante: inserisce nella “Divina Commedia” un numero molto vasto di personaggi femminili;</a:t>
            </a:r>
          </a:p>
          <a:p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D’Annunzio: ne “La Pioggia del Pineto” inserisce la figura di Ermione, ne “Il Piacere” inserisce le figure di Elena e Maria;</a:t>
            </a:r>
          </a:p>
          <a:p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Verga: ne “I Malavoglia” inserisce varie figure femminili tipiche della società del suo tempo.</a:t>
            </a:r>
          </a:p>
        </p:txBody>
      </p:sp>
      <p:pic>
        <p:nvPicPr>
          <p:cNvPr id="1026" name="Picture 2" descr="La donna nella letteratura italiana-1a | Incontri Terza Et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1785926"/>
            <a:ext cx="5017469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it-IT" sz="4400" dirty="0" smtClean="0">
                <a:latin typeface="Copperplate Gothic Bold" pitchFamily="34" charset="0"/>
              </a:rPr>
              <a:t>Dante e Beatrice</a:t>
            </a:r>
            <a:endParaRPr lang="it-IT" sz="4400" dirty="0">
              <a:latin typeface="Copperplate Gothic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365760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it-IT" sz="2300" dirty="0" smtClean="0">
                <a:latin typeface="Times New Roman" pitchFamily="18" charset="0"/>
                <a:cs typeface="Times New Roman" pitchFamily="18" charset="0"/>
              </a:rPr>
              <a:t>Beatrice, vero nome Bice Portinari, era la figlia di Folco Portinari. Nata a Firenze, morì nel 1290 dopo un parto complicato. </a:t>
            </a:r>
            <a:endParaRPr lang="it-IT" sz="2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5143504" y="1000108"/>
            <a:ext cx="365760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200" dirty="0" smtClean="0"/>
              <a:t>  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Da una parte rappresenta l’ideale stilnovista della bellezza che muove il cuore del poeta, mentre nella “Commedia” è la rappresentazione della teologia cristiana.  Dante ci presenta il ritratto di una donna incredibilmente forte, consapevole della sua bellezza, ma anche dotata di grande intelligenza, gentilezza e nobiltà d’animo.</a:t>
            </a:r>
            <a:endParaRPr lang="it-IT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Dante e Beatrice, la storia vera dell'amore più famoso della letteratura 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714752"/>
            <a:ext cx="5072098" cy="2853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285720" y="214290"/>
            <a:ext cx="3657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    </a:t>
            </a:r>
            <a:r>
              <a:rPr lang="it-IT" sz="2300" dirty="0" smtClean="0">
                <a:latin typeface="Times New Roman" pitchFamily="18" charset="0"/>
                <a:cs typeface="Times New Roman" pitchFamily="18" charset="0"/>
              </a:rPr>
              <a:t>I sentimenti di tristezza dati dalla scomparsa della donna, nella prima parte della produzione dantesca, portano alla formazione di quella figura che sarà di rilievo nella “Commedia”: Beatrice diventa, sia nella storia di Dante uomo che di Dante poeta, una guida sicura.</a:t>
            </a:r>
            <a:endParaRPr lang="it-IT" sz="2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429124" y="285728"/>
            <a:ext cx="3657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   </a:t>
            </a:r>
            <a:r>
              <a:rPr lang="it-IT" sz="2300" dirty="0" smtClean="0">
                <a:latin typeface="Times New Roman" pitchFamily="18" charset="0"/>
                <a:cs typeface="Times New Roman" pitchFamily="18" charset="0"/>
              </a:rPr>
              <a:t>La sua storia ha mosso e ispirato tutta la vita di Dante, guidandolo in ogni scelta come un angelo dalla incredibile bellezza.</a:t>
            </a:r>
            <a:endParaRPr lang="it-IT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La Beatrice di Dante che visse due volte - la Repubbli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849940"/>
            <a:ext cx="4857784" cy="2736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0"/>
            <a:ext cx="7467600" cy="1143000"/>
          </a:xfrm>
        </p:spPr>
        <p:txBody>
          <a:bodyPr/>
          <a:lstStyle/>
          <a:p>
            <a:pPr algn="ctr"/>
            <a:r>
              <a:rPr lang="it-IT" sz="3200" dirty="0" smtClean="0">
                <a:latin typeface="Copperplate Gothic Bold" pitchFamily="34" charset="0"/>
              </a:rPr>
              <a:t> </a:t>
            </a:r>
            <a:r>
              <a:rPr lang="it-IT" sz="4400" dirty="0" smtClean="0">
                <a:latin typeface="Copperplate Gothic Bold" pitchFamily="34" charset="0"/>
              </a:rPr>
              <a:t>D’Annunzio ed Ermione</a:t>
            </a:r>
            <a:endParaRPr lang="it-IT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0" y="1357298"/>
            <a:ext cx="3657600" cy="4572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2300" dirty="0" smtClean="0"/>
              <a:t>   </a:t>
            </a:r>
            <a:r>
              <a:rPr lang="it-IT" sz="2300" dirty="0" smtClean="0">
                <a:latin typeface="Times New Roman" pitchFamily="18" charset="0"/>
                <a:cs typeface="Times New Roman" pitchFamily="18" charset="0"/>
              </a:rPr>
              <a:t>La donna viene chiamata “Ermione”, un nome che ricorda un personaggio della mitologia greca, sposata e abbandonata da Oreste: D’Annunzio è come Oreste che torna a lei e alla Natura dopo aver dimenticato di contemplare questo mondo incontaminato, perso nella vita caotica e mondana della città.</a:t>
            </a:r>
            <a:endParaRPr lang="it-IT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GABRIELE D'ANNUNZIO poesia LA PIOGGIA NEL PINETO testo I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1928802"/>
            <a:ext cx="4739587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>
                <a:latin typeface="Copperplate Gothic Bold" pitchFamily="34" charset="0"/>
              </a:rPr>
              <a:t>La Pioggia del Pineto</a:t>
            </a:r>
            <a:endParaRPr lang="it-IT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it-IT" sz="2100" dirty="0" smtClean="0">
                <a:latin typeface="Times New Roman" pitchFamily="18" charset="0"/>
                <a:cs typeface="Times New Roman" pitchFamily="18" charset="0"/>
              </a:rPr>
              <a:t>Il tema centrale della poesia è l’amore del poeta per Eleonora Duse. Qui la donna amata accompagna il poeta durante una passeggiata estiva in campagna finché un temporale non li sorprende, lasciandoli soli e intimi nel pineto, sotto l’acqua che cade e che crea un’atmosfera surreale.</a:t>
            </a:r>
            <a:endParaRPr lang="it-IT" sz="2100" dirty="0"/>
          </a:p>
        </p:txBody>
      </p:sp>
      <p:pic>
        <p:nvPicPr>
          <p:cNvPr id="25604" name="Picture 4" descr="Aletheia: Eleonora Duse e Gabriele D'Annunzio - Amore da Artis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643050"/>
            <a:ext cx="3833646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>
                <a:latin typeface="Copperplate Gothic Bold" pitchFamily="34" charset="0"/>
              </a:rPr>
              <a:t>Verga: I Malavoglia </a:t>
            </a:r>
            <a:endParaRPr lang="it-IT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500034" y="1928802"/>
            <a:ext cx="3657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1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it-IT" sz="2300" dirty="0" smtClean="0">
                <a:latin typeface="Times New Roman" pitchFamily="18" charset="0"/>
                <a:cs typeface="Times New Roman" pitchFamily="18" charset="0"/>
              </a:rPr>
              <a:t>“I Malavoglia” è il capolavoro letterario dell’intellettuale siciliano Giovanni Verga. </a:t>
            </a:r>
          </a:p>
          <a:p>
            <a:pPr>
              <a:buNone/>
            </a:pPr>
            <a:r>
              <a:rPr lang="it-IT" sz="2300" dirty="0" smtClean="0">
                <a:latin typeface="Times New Roman" pitchFamily="18" charset="0"/>
                <a:cs typeface="Times New Roman" pitchFamily="18" charset="0"/>
              </a:rPr>
              <a:t>    I personaggi rappresentati sono persone </a:t>
            </a:r>
            <a:r>
              <a:rPr lang="it-IT" sz="2300" dirty="0" smtClean="0">
                <a:latin typeface="Times New Roman" pitchFamily="18" charset="0"/>
                <a:cs typeface="Times New Roman" pitchFamily="18" charset="0"/>
              </a:rPr>
              <a:t>semplici </a:t>
            </a:r>
            <a:r>
              <a:rPr lang="it-IT" sz="2300" dirty="0" smtClean="0">
                <a:latin typeface="Times New Roman" pitchFamily="18" charset="0"/>
                <a:cs typeface="Times New Roman" pitchFamily="18" charset="0"/>
              </a:rPr>
              <a:t>e vengono ripercorse le loro vicende personali.</a:t>
            </a:r>
            <a:endParaRPr lang="it-IT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I MALAVOGLIA Giovanni Verga Recensioni Libri e News unLib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785926"/>
            <a:ext cx="4162259" cy="4143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>
                <a:latin typeface="Copperplate Gothic Bold" pitchFamily="34" charset="0"/>
              </a:rPr>
              <a:t>Personaggi femminili</a:t>
            </a:r>
            <a:endParaRPr lang="it-IT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Maruzza: moglie di Bastianazzo, soprannominata la Longa. Dopo le due perdite rispettivamente del marito e del figlio Luca, è la terza in casa Toscano a morire, quando, già fiacca ed indebolita dai lutti familiari, è colpita dal colera.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Mena: figlia di Bastianazzo, detta Sant'Agata, semplice, operosa, dedita alla famiglia. dopo la rovina della famiglia Resta con il fratello Alessi e la cognata Nunziata ad occuparsi della riscattata Casa del Nespolo, a fare da mamma ai figli di Alessi e Nunziata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Lia: la più piccola della famiglia Malavoglia.                     In seguito alla caduta in miseria e disgrazia della propria famiglia emigrerà per diventare una prostituta.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I Malavoglia - Giovanni Verga - San Paolo Edizioni - Libro Librerie  Università Cattolica del Sacro Cuo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3214686"/>
            <a:ext cx="2451023" cy="34194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143108" y="1428736"/>
            <a:ext cx="6172200" cy="2857520"/>
          </a:xfrm>
        </p:spPr>
        <p:txBody>
          <a:bodyPr>
            <a:normAutofit/>
          </a:bodyPr>
          <a:lstStyle/>
          <a:p>
            <a:pPr algn="ctr"/>
            <a:r>
              <a:rPr lang="it-IT" sz="5400" dirty="0" smtClean="0"/>
              <a:t>Grazie per l’attenzione!!</a:t>
            </a:r>
            <a:endParaRPr lang="it-IT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222</TotalTime>
  <Words>1000</Words>
  <Application>Microsoft Office PowerPoint</Application>
  <PresentationFormat>Presentazione su schermo (4:3)</PresentationFormat>
  <Paragraphs>39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Century Schoolbook</vt:lpstr>
      <vt:lpstr>Copperplate Gothic Bold</vt:lpstr>
      <vt:lpstr>Times New Roman</vt:lpstr>
      <vt:lpstr>Wingdings</vt:lpstr>
      <vt:lpstr>Wingdings 2</vt:lpstr>
      <vt:lpstr>Loggia</vt:lpstr>
      <vt:lpstr>La Donna </vt:lpstr>
      <vt:lpstr>La donna nel passato</vt:lpstr>
      <vt:lpstr>La figura femminile</vt:lpstr>
      <vt:lpstr>Il mondo romano: Lesbia</vt:lpstr>
      <vt:lpstr>Il mondo romano: Didone </vt:lpstr>
      <vt:lpstr>Presentazione standard di PowerPoint</vt:lpstr>
      <vt:lpstr>Il mondo romano: Sulpicia</vt:lpstr>
      <vt:lpstr>La Donna nella letteratura italiana</vt:lpstr>
      <vt:lpstr>Dante e Beatrice</vt:lpstr>
      <vt:lpstr>Presentazione standard di PowerPoint</vt:lpstr>
      <vt:lpstr> D’Annunzio ed Ermione</vt:lpstr>
      <vt:lpstr>La Pioggia del Pineto</vt:lpstr>
      <vt:lpstr>Verga: I Malavoglia </vt:lpstr>
      <vt:lpstr>Personaggi femminili</vt:lpstr>
      <vt:lpstr>Grazie per l’attenzione!!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Donna</dc:title>
  <dc:creator>p</dc:creator>
  <cp:lastModifiedBy>Hp</cp:lastModifiedBy>
  <cp:revision>26</cp:revision>
  <dcterms:created xsi:type="dcterms:W3CDTF">2023-03-24T16:08:27Z</dcterms:created>
  <dcterms:modified xsi:type="dcterms:W3CDTF">2023-04-13T16:16:19Z</dcterms:modified>
</cp:coreProperties>
</file>