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8" r:id="rId2"/>
    <p:sldId id="257" r:id="rId3"/>
    <p:sldId id="262" r:id="rId4"/>
    <p:sldId id="260" r:id="rId5"/>
    <p:sldId id="261" r:id="rId6"/>
    <p:sldId id="264" r:id="rId7"/>
    <p:sldId id="265" r:id="rId8"/>
    <p:sldId id="266" r:id="rId9"/>
    <p:sldId id="267" r:id="rId10"/>
    <p:sldId id="268" r:id="rId11"/>
    <p:sldId id="270" r:id="rId12"/>
    <p:sldId id="269" r:id="rId13"/>
    <p:sldId id="271" r:id="rId14"/>
    <p:sldId id="259" r:id="rId15"/>
    <p:sldId id="263" r:id="rId1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DCE884-4B03-4907-BE34-F56074DBA829}" type="datetimeFigureOut">
              <a:rPr lang="it-IT" smtClean="0"/>
              <a:pPr/>
              <a:t>19/02/2023</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9962D7-9FD6-4110-B547-FD922B06EFFB}" type="slidenum">
              <a:rPr lang="it-IT" smtClean="0"/>
              <a:pPr/>
              <a:t>‹N›</a:t>
            </a:fld>
            <a:endParaRPr lang="it-IT"/>
          </a:p>
        </p:txBody>
      </p:sp>
    </p:spTree>
    <p:extLst>
      <p:ext uri="{BB962C8B-B14F-4D97-AF65-F5344CB8AC3E}">
        <p14:creationId xmlns:p14="http://schemas.microsoft.com/office/powerpoint/2010/main" val="1907127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B29962D7-9FD6-4110-B547-FD922B06EFFB}" type="slidenum">
              <a:rPr lang="it-IT" smtClean="0"/>
              <a:pPr/>
              <a:t>11</a:t>
            </a:fld>
            <a:endParaRPr lang="it-IT"/>
          </a:p>
        </p:txBody>
      </p:sp>
    </p:spTree>
    <p:extLst>
      <p:ext uri="{BB962C8B-B14F-4D97-AF65-F5344CB8AC3E}">
        <p14:creationId xmlns:p14="http://schemas.microsoft.com/office/powerpoint/2010/main" val="3949671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4FE2883-502D-4277-B794-21061887778C}" type="datetimeFigureOut">
              <a:rPr lang="it-IT" smtClean="0"/>
              <a:pPr/>
              <a:t>19/02/2023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38A373-E392-41DA-B6B5-9815FE70804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E2883-502D-4277-B794-21061887778C}" type="datetimeFigureOut">
              <a:rPr lang="it-IT" smtClean="0"/>
              <a:pPr/>
              <a:t>19/02/2023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8A373-E392-41DA-B6B5-9815FE708046}"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magine 16" descr="index.jpg"/>
          <p:cNvPicPr>
            <a:picLocks noChangeAspect="1"/>
          </p:cNvPicPr>
          <p:nvPr/>
        </p:nvPicPr>
        <p:blipFill>
          <a:blip r:embed="rId2" cstate="print"/>
          <a:stretch>
            <a:fillRect/>
          </a:stretch>
        </p:blipFill>
        <p:spPr>
          <a:xfrm>
            <a:off x="0" y="0"/>
            <a:ext cx="9144000" cy="6858000"/>
          </a:xfrm>
          <a:prstGeom prst="rect">
            <a:avLst/>
          </a:prstGeom>
        </p:spPr>
      </p:pic>
      <p:sp>
        <p:nvSpPr>
          <p:cNvPr id="2" name="Titolo 1"/>
          <p:cNvSpPr>
            <a:spLocks noGrp="1"/>
          </p:cNvSpPr>
          <p:nvPr>
            <p:ph type="ctrTitle"/>
          </p:nvPr>
        </p:nvSpPr>
        <p:spPr>
          <a:xfrm>
            <a:off x="642910" y="2928934"/>
            <a:ext cx="7772400" cy="1470025"/>
          </a:xfrm>
        </p:spPr>
        <p:txBody>
          <a:bodyPr>
            <a:normAutofit/>
          </a:bodyPr>
          <a:lstStyle/>
          <a:p>
            <a:r>
              <a:rPr lang="it-IT" sz="5400" dirty="0" smtClean="0">
                <a:solidFill>
                  <a:schemeClr val="bg1"/>
                </a:solidFill>
                <a:latin typeface="Bodoni MT Black" pitchFamily="18" charset="0"/>
              </a:rPr>
              <a:t>La sicurezza online</a:t>
            </a:r>
            <a:endParaRPr lang="it-IT" sz="5400" dirty="0">
              <a:solidFill>
                <a:schemeClr val="bg1"/>
              </a:solidFill>
              <a:latin typeface="Bodoni MT Black" pitchFamily="18" charset="0"/>
            </a:endParaRPr>
          </a:p>
        </p:txBody>
      </p:sp>
      <p:sp>
        <p:nvSpPr>
          <p:cNvPr id="4098" name="AutoShape 2"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00" name="AutoShape 4"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02" name="AutoShape 6"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04" name="AutoShape 8"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06" name="AutoShape 10"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08" name="AutoShape 12"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10" name="AutoShape 14"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12" name="AutoShape 16"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14" name="AutoShape 18"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16" name="AutoShape 20"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18" name="AutoShape 22"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4120" name="AutoShape 24" descr="blob:https://web.whatsapp.com/a47c9f14-65ec-438c-a762-6ac027babe9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title"/>
          </p:nvPr>
        </p:nvSpPr>
        <p:spPr/>
        <p:txBody>
          <a:bodyPr>
            <a:normAutofit fontScale="90000"/>
          </a:bodyPr>
          <a:lstStyle/>
          <a:p>
            <a:r>
              <a:rPr lang="it-IT" dirty="0" smtClean="0">
                <a:solidFill>
                  <a:schemeClr val="bg1">
                    <a:lumMod val="85000"/>
                  </a:schemeClr>
                </a:solidFill>
                <a:latin typeface="Algerian" pitchFamily="82" charset="0"/>
                <a:cs typeface="Times New Roman" pitchFamily="18" charset="0"/>
              </a:rPr>
              <a:t>Cure per la dipendenza dai social e da internet</a:t>
            </a:r>
            <a:endParaRPr lang="it-IT" dirty="0">
              <a:solidFill>
                <a:schemeClr val="bg1">
                  <a:lumMod val="85000"/>
                </a:schemeClr>
              </a:solidFill>
              <a:latin typeface="Algerian" pitchFamily="82" charset="0"/>
              <a:cs typeface="Times New Roman" pitchFamily="18" charset="0"/>
            </a:endParaRPr>
          </a:p>
        </p:txBody>
      </p:sp>
      <p:sp>
        <p:nvSpPr>
          <p:cNvPr id="3" name="Segnaposto contenuto 2"/>
          <p:cNvSpPr>
            <a:spLocks noGrp="1"/>
          </p:cNvSpPr>
          <p:nvPr>
            <p:ph sz="half" idx="1"/>
          </p:nvPr>
        </p:nvSpPr>
        <p:spPr>
          <a:xfrm>
            <a:off x="457200" y="1600200"/>
            <a:ext cx="8115328" cy="4525963"/>
          </a:xfrm>
        </p:spPr>
        <p:txBody>
          <a:bodyPr/>
          <a:lstStyle/>
          <a:p>
            <a:pPr>
              <a:buNone/>
            </a:pPr>
            <a:r>
              <a:rPr lang="it-IT" dirty="0" smtClean="0">
                <a:solidFill>
                  <a:schemeClr val="bg1"/>
                </a:solidFill>
                <a:latin typeface="Times New Roman" pitchFamily="18" charset="0"/>
                <a:cs typeface="Times New Roman" pitchFamily="18" charset="0"/>
              </a:rPr>
              <a:t>    Gli </a:t>
            </a:r>
            <a:r>
              <a:rPr lang="it-IT" dirty="0">
                <a:solidFill>
                  <a:schemeClr val="bg1"/>
                </a:solidFill>
                <a:latin typeface="Times New Roman" pitchFamily="18" charset="0"/>
                <a:cs typeface="Times New Roman" pitchFamily="18" charset="0"/>
              </a:rPr>
              <a:t>psicofarmaci non possono essere considerati la cura della dipendenza da internet</a:t>
            </a:r>
            <a:r>
              <a:rPr lang="it-IT" dirty="0" smtClean="0">
                <a:solidFill>
                  <a:schemeClr val="bg1"/>
                </a:solidFill>
                <a:latin typeface="Times New Roman" pitchFamily="18" charset="0"/>
                <a:cs typeface="Times New Roman" pitchFamily="18" charset="0"/>
              </a:rPr>
              <a:t>. </a:t>
            </a:r>
          </a:p>
          <a:p>
            <a:pPr>
              <a:buNone/>
            </a:pPr>
            <a:r>
              <a:rPr lang="it-IT" dirty="0">
                <a:solidFill>
                  <a:schemeClr val="bg1"/>
                </a:solidFill>
                <a:latin typeface="Times New Roman" pitchFamily="18" charset="0"/>
                <a:cs typeface="Times New Roman" pitchFamily="18" charset="0"/>
              </a:rPr>
              <a:t> </a:t>
            </a:r>
            <a:r>
              <a:rPr lang="it-IT" dirty="0" smtClean="0">
                <a:solidFill>
                  <a:schemeClr val="bg1"/>
                </a:solidFill>
                <a:latin typeface="Times New Roman" pitchFamily="18" charset="0"/>
                <a:cs typeface="Times New Roman" pitchFamily="18" charset="0"/>
              </a:rPr>
              <a:t>   La </a:t>
            </a:r>
            <a:r>
              <a:rPr lang="it-IT" dirty="0">
                <a:solidFill>
                  <a:schemeClr val="bg1"/>
                </a:solidFill>
                <a:latin typeface="Times New Roman" pitchFamily="18" charset="0"/>
                <a:cs typeface="Times New Roman" pitchFamily="18" charset="0"/>
              </a:rPr>
              <a:t>cura più efficace per chi soffre di dipendenza da internet risulta essere la </a:t>
            </a:r>
            <a:r>
              <a:rPr lang="it-IT" dirty="0" smtClean="0">
                <a:solidFill>
                  <a:schemeClr val="bg1"/>
                </a:solidFill>
                <a:latin typeface="Times New Roman" pitchFamily="18" charset="0"/>
                <a:cs typeface="Times New Roman" pitchFamily="18" charset="0"/>
              </a:rPr>
              <a:t>psicoterapia</a:t>
            </a:r>
            <a:r>
              <a:rPr lang="it-IT" dirty="0">
                <a:solidFill>
                  <a:schemeClr val="bg1"/>
                </a:solidFill>
                <a:latin typeface="Times New Roman" pitchFamily="18" charset="0"/>
                <a:cs typeface="Times New Roman" pitchFamily="18" charset="0"/>
              </a:rPr>
              <a:t> </a:t>
            </a:r>
            <a:r>
              <a:rPr lang="it-IT" dirty="0" smtClean="0">
                <a:solidFill>
                  <a:schemeClr val="bg1"/>
                </a:solidFill>
                <a:latin typeface="Times New Roman" pitchFamily="18" charset="0"/>
                <a:cs typeface="Times New Roman" pitchFamily="18" charset="0"/>
              </a:rPr>
              <a:t>che può costituire un valido aiuto per sostenere ed aiutare la persona ad uscire dalla dipendenza.</a:t>
            </a:r>
            <a:endParaRPr lang="it-IT" dirty="0">
              <a:solidFill>
                <a:schemeClr val="bg1"/>
              </a:solidFill>
              <a:latin typeface="Times New Roman" pitchFamily="18" charset="0"/>
              <a:cs typeface="Times New Roman" pitchFamily="18" charset="0"/>
            </a:endParaRPr>
          </a:p>
          <a:p>
            <a:pPr>
              <a:buNone/>
            </a:pPr>
            <a:endParaRPr lang="it-IT" dirty="0">
              <a:solidFill>
                <a:schemeClr val="bg1"/>
              </a:solidFill>
              <a:latin typeface="Times New Roman" pitchFamily="18" charset="0"/>
              <a:cs typeface="Times New Roman" pitchFamily="18" charset="0"/>
            </a:endParaRPr>
          </a:p>
        </p:txBody>
      </p:sp>
    </p:spTree>
  </p:cSld>
  <p:clrMapOvr>
    <a:masterClrMapping/>
  </p:clrMapOvr>
  <p:transition>
    <p:push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p:cNvPicPr>
            <a:picLocks noChangeAspect="1"/>
          </p:cNvPicPr>
          <p:nvPr/>
        </p:nvPicPr>
        <p:blipFill>
          <a:blip r:embed="rId3" cstate="print"/>
          <a:stretch>
            <a:fillRect/>
          </a:stretch>
        </p:blipFill>
        <p:spPr>
          <a:xfrm>
            <a:off x="0" y="0"/>
            <a:ext cx="9144000" cy="6858001"/>
          </a:xfrm>
          <a:prstGeom prst="rect">
            <a:avLst/>
          </a:prstGeom>
        </p:spPr>
      </p:pic>
      <p:sp>
        <p:nvSpPr>
          <p:cNvPr id="2" name="Titolo 1"/>
          <p:cNvSpPr>
            <a:spLocks noGrp="1"/>
          </p:cNvSpPr>
          <p:nvPr>
            <p:ph type="title"/>
          </p:nvPr>
        </p:nvSpPr>
        <p:spPr>
          <a:xfrm>
            <a:off x="457199" y="-14655"/>
            <a:ext cx="8229600" cy="1143000"/>
          </a:xfrm>
        </p:spPr>
        <p:txBody>
          <a:bodyPr>
            <a:normAutofit/>
          </a:bodyPr>
          <a:lstStyle/>
          <a:p>
            <a:r>
              <a:rPr lang="it-IT" sz="4000" dirty="0">
                <a:solidFill>
                  <a:schemeClr val="bg1">
                    <a:lumMod val="85000"/>
                  </a:schemeClr>
                </a:solidFill>
                <a:latin typeface="Algerian" pitchFamily="82" charset="0"/>
                <a:cs typeface="Times New Roman" pitchFamily="18" charset="0"/>
              </a:rPr>
              <a:t>La psicologia nei social </a:t>
            </a:r>
          </a:p>
        </p:txBody>
      </p:sp>
      <p:sp>
        <p:nvSpPr>
          <p:cNvPr id="3" name="Segnaposto contenuto 2"/>
          <p:cNvSpPr>
            <a:spLocks noGrp="1"/>
          </p:cNvSpPr>
          <p:nvPr>
            <p:ph sz="half" idx="1"/>
          </p:nvPr>
        </p:nvSpPr>
        <p:spPr>
          <a:xfrm>
            <a:off x="251519" y="908720"/>
            <a:ext cx="8435280" cy="5359326"/>
          </a:xfrm>
        </p:spPr>
        <p:txBody>
          <a:bodyPr>
            <a:noAutofit/>
          </a:bodyPr>
          <a:lstStyle/>
          <a:p>
            <a:r>
              <a:rPr lang="it-IT" dirty="0">
                <a:solidFill>
                  <a:schemeClr val="bg1"/>
                </a:solidFill>
                <a:latin typeface="Times New Roman" pitchFamily="18" charset="0"/>
                <a:cs typeface="Times New Roman" pitchFamily="18" charset="0"/>
              </a:rPr>
              <a:t>I social sono il risultato dell’evoluzione della tecnologia </a:t>
            </a:r>
            <a:r>
              <a:rPr lang="it-IT" dirty="0" smtClean="0">
                <a:solidFill>
                  <a:schemeClr val="bg1"/>
                </a:solidFill>
                <a:latin typeface="Times New Roman" pitchFamily="18" charset="0"/>
                <a:cs typeface="Times New Roman" pitchFamily="18" charset="0"/>
              </a:rPr>
              <a:t>persuasiva.</a:t>
            </a:r>
          </a:p>
          <a:p>
            <a:r>
              <a:rPr lang="it-IT" dirty="0" smtClean="0">
                <a:solidFill>
                  <a:schemeClr val="bg1"/>
                </a:solidFill>
                <a:latin typeface="Times New Roman" pitchFamily="18" charset="0"/>
                <a:cs typeface="Times New Roman" pitchFamily="18" charset="0"/>
              </a:rPr>
              <a:t>Sfruttano </a:t>
            </a:r>
            <a:r>
              <a:rPr lang="it-IT" dirty="0">
                <a:solidFill>
                  <a:schemeClr val="bg1"/>
                </a:solidFill>
                <a:latin typeface="Times New Roman" pitchFamily="18" charset="0"/>
                <a:cs typeface="Times New Roman" pitchFamily="18" charset="0"/>
              </a:rPr>
              <a:t>il rinforzo intermittente positivo, tecnica che consiste nel premiare e ricompensare un determinato comportamento in modo casuale per promuoverne la </a:t>
            </a:r>
            <a:r>
              <a:rPr lang="it-IT" dirty="0" smtClean="0">
                <a:solidFill>
                  <a:schemeClr val="bg1"/>
                </a:solidFill>
                <a:latin typeface="Times New Roman" pitchFamily="18" charset="0"/>
                <a:cs typeface="Times New Roman" pitchFamily="18" charset="0"/>
              </a:rPr>
              <a:t>ripetizione.</a:t>
            </a:r>
            <a:endParaRPr lang="it-IT" dirty="0">
              <a:solidFill>
                <a:schemeClr val="bg1"/>
              </a:solidFill>
              <a:latin typeface="Times New Roman" pitchFamily="18" charset="0"/>
              <a:cs typeface="Times New Roman" pitchFamily="18" charset="0"/>
            </a:endParaRPr>
          </a:p>
          <a:p>
            <a:r>
              <a:rPr lang="it-IT" dirty="0" smtClean="0">
                <a:solidFill>
                  <a:schemeClr val="bg1"/>
                </a:solidFill>
                <a:latin typeface="Times New Roman" pitchFamily="18" charset="0"/>
                <a:cs typeface="Times New Roman" pitchFamily="18" charset="0"/>
              </a:rPr>
              <a:t>Grazie alla dopamina, un </a:t>
            </a:r>
            <a:r>
              <a:rPr lang="it-IT" dirty="0">
                <a:solidFill>
                  <a:schemeClr val="bg1"/>
                </a:solidFill>
                <a:latin typeface="Times New Roman" pitchFamily="18" charset="0"/>
                <a:cs typeface="Times New Roman" pitchFamily="18" charset="0"/>
              </a:rPr>
              <a:t>rafforzamento occasionale dei premi crea un legame biochimico ed emozionale molto più forte di un rafforzamento continuo perché </a:t>
            </a:r>
            <a:r>
              <a:rPr lang="it-IT" dirty="0" smtClean="0">
                <a:solidFill>
                  <a:schemeClr val="bg1"/>
                </a:solidFill>
                <a:latin typeface="Times New Roman" pitchFamily="18" charset="0"/>
                <a:cs typeface="Times New Roman" pitchFamily="18" charset="0"/>
              </a:rPr>
              <a:t>porta </a:t>
            </a:r>
            <a:r>
              <a:rPr lang="it-IT" dirty="0">
                <a:solidFill>
                  <a:schemeClr val="bg1"/>
                </a:solidFill>
                <a:latin typeface="Times New Roman" pitchFamily="18" charset="0"/>
                <a:cs typeface="Times New Roman" pitchFamily="18" charset="0"/>
              </a:rPr>
              <a:t>alla ricerca di quella </a:t>
            </a:r>
            <a:r>
              <a:rPr lang="it-IT" dirty="0" smtClean="0">
                <a:solidFill>
                  <a:schemeClr val="bg1"/>
                </a:solidFill>
                <a:latin typeface="Times New Roman" pitchFamily="18" charset="0"/>
                <a:cs typeface="Times New Roman" pitchFamily="18" charset="0"/>
              </a:rPr>
              <a:t>ricompensa.</a:t>
            </a:r>
            <a:endParaRPr lang="it-IT" dirty="0">
              <a:solidFill>
                <a:schemeClr val="bg1"/>
              </a:solidFill>
              <a:latin typeface="Times New Roman" pitchFamily="18" charset="0"/>
              <a:cs typeface="Times New Roman" pitchFamily="18" charset="0"/>
            </a:endParaRPr>
          </a:p>
        </p:txBody>
      </p:sp>
    </p:spTree>
  </p:cSld>
  <p:clrMapOvr>
    <a:masterClrMapping/>
  </p:clrMapOvr>
  <p:transition>
    <p:wipe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ctrTitle"/>
          </p:nvPr>
        </p:nvSpPr>
        <p:spPr>
          <a:xfrm>
            <a:off x="642910" y="214290"/>
            <a:ext cx="7772400" cy="1470025"/>
          </a:xfrm>
        </p:spPr>
        <p:txBody>
          <a:bodyPr/>
          <a:lstStyle/>
          <a:p>
            <a:r>
              <a:rPr lang="it-IT" dirty="0" smtClean="0">
                <a:solidFill>
                  <a:schemeClr val="bg1">
                    <a:lumMod val="85000"/>
                  </a:schemeClr>
                </a:solidFill>
                <a:latin typeface="Algerian" pitchFamily="82" charset="0"/>
              </a:rPr>
              <a:t>The social dilemma</a:t>
            </a:r>
            <a:endParaRPr lang="it-IT" dirty="0">
              <a:solidFill>
                <a:schemeClr val="bg1">
                  <a:lumMod val="85000"/>
                </a:schemeClr>
              </a:solidFill>
              <a:latin typeface="Algerian" pitchFamily="82" charset="0"/>
            </a:endParaRPr>
          </a:p>
        </p:txBody>
      </p:sp>
      <p:sp>
        <p:nvSpPr>
          <p:cNvPr id="3" name="Sottotitolo 2"/>
          <p:cNvSpPr>
            <a:spLocks noGrp="1"/>
          </p:cNvSpPr>
          <p:nvPr>
            <p:ph type="subTitle" idx="1"/>
          </p:nvPr>
        </p:nvSpPr>
        <p:spPr>
          <a:xfrm>
            <a:off x="444796" y="1371630"/>
            <a:ext cx="8168627" cy="1752600"/>
          </a:xfrm>
        </p:spPr>
        <p:txBody>
          <a:bodyPr>
            <a:normAutofit fontScale="92500" lnSpcReduction="10000"/>
          </a:bodyPr>
          <a:lstStyle/>
          <a:p>
            <a:r>
              <a:rPr lang="it-IT" dirty="0">
                <a:solidFill>
                  <a:schemeClr val="bg1"/>
                </a:solidFill>
                <a:latin typeface="Times New Roman" pitchFamily="18" charset="0"/>
                <a:cs typeface="Times New Roman" pitchFamily="18" charset="0"/>
              </a:rPr>
              <a:t>Un </a:t>
            </a:r>
            <a:r>
              <a:rPr lang="it-IT" dirty="0" err="1">
                <a:solidFill>
                  <a:schemeClr val="bg1"/>
                </a:solidFill>
                <a:latin typeface="Times New Roman" pitchFamily="18" charset="0"/>
                <a:cs typeface="Times New Roman" pitchFamily="18" charset="0"/>
              </a:rPr>
              <a:t>Docu</a:t>
            </a:r>
            <a:r>
              <a:rPr lang="it-IT" dirty="0">
                <a:solidFill>
                  <a:schemeClr val="bg1"/>
                </a:solidFill>
                <a:latin typeface="Times New Roman" pitchFamily="18" charset="0"/>
                <a:cs typeface="Times New Roman" pitchFamily="18" charset="0"/>
              </a:rPr>
              <a:t>-Film in cui ex-lavoratori delle più grandi società multimediali del mondo </a:t>
            </a:r>
            <a:r>
              <a:rPr lang="it-IT" dirty="0" smtClean="0">
                <a:solidFill>
                  <a:schemeClr val="bg1"/>
                </a:solidFill>
                <a:latin typeface="Times New Roman" pitchFamily="18" charset="0"/>
                <a:cs typeface="Times New Roman" pitchFamily="18" charset="0"/>
              </a:rPr>
              <a:t>odierno lanciano un allarme sugli strumenti che hanno creato e l’influenza pericolosa dei social network.</a:t>
            </a:r>
            <a:endParaRPr lang="it-IT" dirty="0">
              <a:solidFill>
                <a:schemeClr val="bg1"/>
              </a:solidFill>
              <a:latin typeface="Times New Roman" pitchFamily="18" charset="0"/>
              <a:cs typeface="Times New Roman" pitchFamily="18" charset="0"/>
            </a:endParaRPr>
          </a:p>
        </p:txBody>
      </p:sp>
      <p:sp>
        <p:nvSpPr>
          <p:cNvPr id="5" name="CasellaDiTesto 4"/>
          <p:cNvSpPr txBox="1"/>
          <p:nvPr/>
        </p:nvSpPr>
        <p:spPr>
          <a:xfrm>
            <a:off x="4355976" y="3789040"/>
            <a:ext cx="4996946" cy="2308324"/>
          </a:xfrm>
          <a:prstGeom prst="rect">
            <a:avLst/>
          </a:prstGeom>
          <a:noFill/>
        </p:spPr>
        <p:txBody>
          <a:bodyPr wrap="square" rtlCol="0">
            <a:spAutoFit/>
          </a:bodyPr>
          <a:lstStyle/>
          <a:p>
            <a:r>
              <a:rPr lang="it-IT" sz="2400" dirty="0">
                <a:solidFill>
                  <a:schemeClr val="bg1"/>
                </a:solidFill>
                <a:latin typeface="Times New Roman" pitchFamily="18" charset="0"/>
                <a:cs typeface="Times New Roman" pitchFamily="18" charset="0"/>
              </a:rPr>
              <a:t>«Non è la tecnologia ad essere una minaccia esistenziale, è la capacità della tecnologia di tirar fuori il peggio della società ed è la parte peggiore della società ad essere la minaccia»</a:t>
            </a:r>
          </a:p>
          <a:p>
            <a:r>
              <a:rPr lang="it-IT" sz="2400" dirty="0" smtClean="0">
                <a:solidFill>
                  <a:schemeClr val="bg1"/>
                </a:solidFill>
                <a:latin typeface="Times New Roman" pitchFamily="18" charset="0"/>
                <a:cs typeface="Times New Roman" pitchFamily="18" charset="0"/>
              </a:rPr>
              <a:t>                                    </a:t>
            </a:r>
            <a:r>
              <a:rPr lang="it-IT" sz="2400" dirty="0" err="1" smtClean="0">
                <a:solidFill>
                  <a:schemeClr val="bg1"/>
                </a:solidFill>
                <a:latin typeface="Times New Roman" pitchFamily="18" charset="0"/>
                <a:cs typeface="Times New Roman" pitchFamily="18" charset="0"/>
              </a:rPr>
              <a:t>Tristan</a:t>
            </a:r>
            <a:r>
              <a:rPr lang="it-IT" sz="2400" dirty="0" smtClean="0">
                <a:solidFill>
                  <a:schemeClr val="bg1"/>
                </a:solidFill>
                <a:latin typeface="Times New Roman" pitchFamily="18" charset="0"/>
                <a:cs typeface="Times New Roman" pitchFamily="18" charset="0"/>
              </a:rPr>
              <a:t> </a:t>
            </a:r>
            <a:r>
              <a:rPr lang="it-IT" sz="2400" dirty="0">
                <a:solidFill>
                  <a:schemeClr val="bg1"/>
                </a:solidFill>
                <a:latin typeface="Times New Roman" pitchFamily="18" charset="0"/>
                <a:cs typeface="Times New Roman" pitchFamily="18" charset="0"/>
              </a:rPr>
              <a:t>Harris </a:t>
            </a:r>
          </a:p>
        </p:txBody>
      </p:sp>
      <p:sp>
        <p:nvSpPr>
          <p:cNvPr id="6" name="CasellaDiTesto 5"/>
          <p:cNvSpPr txBox="1"/>
          <p:nvPr/>
        </p:nvSpPr>
        <p:spPr>
          <a:xfrm>
            <a:off x="0" y="3645024"/>
            <a:ext cx="4355976" cy="1815882"/>
          </a:xfrm>
          <a:prstGeom prst="rect">
            <a:avLst/>
          </a:prstGeom>
          <a:noFill/>
        </p:spPr>
        <p:txBody>
          <a:bodyPr wrap="square" rtlCol="0">
            <a:spAutoFit/>
          </a:bodyPr>
          <a:lstStyle/>
          <a:p>
            <a:r>
              <a:rPr lang="it-IT" sz="2800" dirty="0" smtClean="0">
                <a:solidFill>
                  <a:schemeClr val="bg1"/>
                </a:solidFill>
                <a:latin typeface="Times New Roman" pitchFamily="18" charset="0"/>
                <a:cs typeface="Times New Roman" pitchFamily="18" charset="0"/>
              </a:rPr>
              <a:t>La soluzione che danno questi informatici è quella di darci una regolamentazione legale </a:t>
            </a:r>
            <a:r>
              <a:rPr lang="it-IT" sz="2800" smtClean="0">
                <a:solidFill>
                  <a:schemeClr val="bg1"/>
                </a:solidFill>
                <a:latin typeface="Times New Roman" pitchFamily="18" charset="0"/>
                <a:cs typeface="Times New Roman" pitchFamily="18" charset="0"/>
              </a:rPr>
              <a:t>e fiscale.</a:t>
            </a:r>
            <a:endParaRPr lang="it-IT" sz="2800" dirty="0">
              <a:solidFill>
                <a:schemeClr val="bg1"/>
              </a:solidFill>
              <a:latin typeface="Times New Roman" pitchFamily="18" charset="0"/>
              <a:cs typeface="Times New Roman" pitchFamily="18" charset="0"/>
            </a:endParaRPr>
          </a:p>
        </p:txBody>
      </p:sp>
    </p:spTree>
  </p:cSld>
  <p:clrMapOvr>
    <a:masterClrMapping/>
  </p:clrMapOvr>
  <p:transition>
    <p:cover dir="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title"/>
          </p:nvPr>
        </p:nvSpPr>
        <p:spPr/>
        <p:txBody>
          <a:bodyPr>
            <a:noAutofit/>
          </a:bodyPr>
          <a:lstStyle/>
          <a:p>
            <a:r>
              <a:rPr lang="it-IT" dirty="0">
                <a:solidFill>
                  <a:schemeClr val="bg1">
                    <a:lumMod val="85000"/>
                  </a:schemeClr>
                </a:solidFill>
                <a:latin typeface="Algerian" pitchFamily="82" charset="0"/>
              </a:rPr>
              <a:t>Ricerca della CORECOM Lombardia</a:t>
            </a:r>
          </a:p>
        </p:txBody>
      </p:sp>
      <p:sp>
        <p:nvSpPr>
          <p:cNvPr id="3" name="Segnaposto contenuto 2"/>
          <p:cNvSpPr>
            <a:spLocks noGrp="1"/>
          </p:cNvSpPr>
          <p:nvPr>
            <p:ph idx="1"/>
          </p:nvPr>
        </p:nvSpPr>
        <p:spPr/>
        <p:txBody>
          <a:bodyPr>
            <a:normAutofit/>
          </a:bodyPr>
          <a:lstStyle/>
          <a:p>
            <a:pPr marL="0" indent="0">
              <a:buNone/>
            </a:pPr>
            <a:r>
              <a:rPr lang="it-IT" sz="3000" dirty="0">
                <a:solidFill>
                  <a:schemeClr val="bg1"/>
                </a:solidFill>
                <a:latin typeface="Times New Roman" pitchFamily="18" charset="0"/>
                <a:cs typeface="Times New Roman" pitchFamily="18" charset="0"/>
              </a:rPr>
              <a:t>La </a:t>
            </a:r>
            <a:r>
              <a:rPr lang="it-IT" sz="3000" dirty="0" err="1">
                <a:solidFill>
                  <a:schemeClr val="bg1"/>
                </a:solidFill>
                <a:latin typeface="Times New Roman" pitchFamily="18" charset="0"/>
                <a:cs typeface="Times New Roman" pitchFamily="18" charset="0"/>
              </a:rPr>
              <a:t>Corecom</a:t>
            </a:r>
            <a:r>
              <a:rPr lang="it-IT" sz="3000" dirty="0">
                <a:solidFill>
                  <a:schemeClr val="bg1"/>
                </a:solidFill>
                <a:latin typeface="Times New Roman" pitchFamily="18" charset="0"/>
                <a:cs typeface="Times New Roman" pitchFamily="18" charset="0"/>
              </a:rPr>
              <a:t> Lombardia ha ingaggiato </a:t>
            </a:r>
            <a:r>
              <a:rPr lang="it-IT" sz="3000" dirty="0" smtClean="0">
                <a:solidFill>
                  <a:schemeClr val="bg1"/>
                </a:solidFill>
                <a:latin typeface="Times New Roman" pitchFamily="18" charset="0"/>
                <a:cs typeface="Times New Roman" pitchFamily="18" charset="0"/>
              </a:rPr>
              <a:t>l’Università </a:t>
            </a:r>
            <a:r>
              <a:rPr lang="it-IT" sz="3000" dirty="0">
                <a:solidFill>
                  <a:schemeClr val="bg1"/>
                </a:solidFill>
                <a:latin typeface="Times New Roman" pitchFamily="18" charset="0"/>
                <a:cs typeface="Times New Roman" pitchFamily="18" charset="0"/>
              </a:rPr>
              <a:t>Bicocca di Milano per fare una ricerca riguardante la dipendenza dalla tecnologia e </a:t>
            </a:r>
            <a:r>
              <a:rPr lang="it-IT" sz="3000" dirty="0" smtClean="0">
                <a:solidFill>
                  <a:schemeClr val="bg1"/>
                </a:solidFill>
                <a:latin typeface="Times New Roman" pitchFamily="18" charset="0"/>
                <a:cs typeface="Times New Roman" pitchFamily="18" charset="0"/>
              </a:rPr>
              <a:t>l’ </a:t>
            </a:r>
            <a:r>
              <a:rPr lang="it-IT" sz="3000" dirty="0">
                <a:solidFill>
                  <a:schemeClr val="bg1"/>
                </a:solidFill>
                <a:latin typeface="Times New Roman" pitchFamily="18" charset="0"/>
                <a:cs typeface="Times New Roman" pitchFamily="18" charset="0"/>
              </a:rPr>
              <a:t>hanno suddivisa in questi punti </a:t>
            </a:r>
            <a:r>
              <a:rPr lang="it-IT" sz="3000" dirty="0" smtClean="0">
                <a:solidFill>
                  <a:schemeClr val="bg1"/>
                </a:solidFill>
                <a:latin typeface="Times New Roman" pitchFamily="18" charset="0"/>
                <a:cs typeface="Times New Roman" pitchFamily="18" charset="0"/>
              </a:rPr>
              <a:t>principali:</a:t>
            </a:r>
          </a:p>
          <a:p>
            <a:r>
              <a:rPr lang="it-IT" sz="3000" dirty="0">
                <a:solidFill>
                  <a:schemeClr val="bg1"/>
                </a:solidFill>
                <a:latin typeface="Times New Roman" pitchFamily="18" charset="0"/>
                <a:cs typeface="Times New Roman" pitchFamily="18" charset="0"/>
              </a:rPr>
              <a:t>Uso della rete</a:t>
            </a:r>
          </a:p>
          <a:p>
            <a:r>
              <a:rPr lang="it-IT" sz="3000" dirty="0">
                <a:solidFill>
                  <a:schemeClr val="bg1"/>
                </a:solidFill>
                <a:latin typeface="Times New Roman" pitchFamily="18" charset="0"/>
                <a:cs typeface="Times New Roman" pitchFamily="18" charset="0"/>
              </a:rPr>
              <a:t>Smartphone</a:t>
            </a:r>
          </a:p>
          <a:p>
            <a:r>
              <a:rPr lang="it-IT" sz="3000" dirty="0">
                <a:solidFill>
                  <a:schemeClr val="bg1"/>
                </a:solidFill>
                <a:latin typeface="Times New Roman" pitchFamily="18" charset="0"/>
                <a:cs typeface="Times New Roman" pitchFamily="18" charset="0"/>
              </a:rPr>
              <a:t>Osservatorio tecnologie</a:t>
            </a:r>
          </a:p>
          <a:p>
            <a:endParaRPr lang="it-IT" sz="30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412700775"/>
      </p:ext>
    </p:extLst>
  </p:cSld>
  <p:clrMapOvr>
    <a:masterClrMapping/>
  </p:clrMapOvr>
  <p:transition>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stretch>
            <a:fillRect/>
          </a:stretch>
        </p:blipFill>
        <p:spPr>
          <a:xfrm>
            <a:off x="0" y="0"/>
            <a:ext cx="9144000" cy="6858000"/>
          </a:xfrm>
          <a:prstGeom prst="rect">
            <a:avLst/>
          </a:prstGeom>
        </p:spPr>
      </p:pic>
      <p:sp>
        <p:nvSpPr>
          <p:cNvPr id="3" name="Segnaposto contenuto 2"/>
          <p:cNvSpPr>
            <a:spLocks noGrp="1"/>
          </p:cNvSpPr>
          <p:nvPr>
            <p:ph idx="1"/>
          </p:nvPr>
        </p:nvSpPr>
        <p:spPr>
          <a:xfrm>
            <a:off x="755576" y="690962"/>
            <a:ext cx="8043890" cy="6167038"/>
          </a:xfrm>
        </p:spPr>
        <p:txBody>
          <a:bodyPr>
            <a:normAutofit fontScale="92500" lnSpcReduction="20000"/>
          </a:bodyPr>
          <a:lstStyle/>
          <a:p>
            <a:endParaRPr lang="it-IT" sz="2000" dirty="0">
              <a:solidFill>
                <a:schemeClr val="bg1"/>
              </a:solidFill>
            </a:endParaRPr>
          </a:p>
          <a:p>
            <a:r>
              <a:rPr lang="it-IT" sz="2000" u="sng" dirty="0" smtClean="0">
                <a:solidFill>
                  <a:schemeClr val="bg1"/>
                </a:solidFill>
              </a:rPr>
              <a:t>https</a:t>
            </a:r>
            <a:r>
              <a:rPr lang="it-IT" sz="2000" u="sng" dirty="0">
                <a:solidFill>
                  <a:schemeClr val="bg1"/>
                </a:solidFill>
              </a:rPr>
              <a:t>://www.treccani.it/enciclopedia/privacy_%28Enciclopedia-dei-ragazzi%29/</a:t>
            </a:r>
          </a:p>
          <a:p>
            <a:r>
              <a:rPr lang="it-IT" sz="2000" u="sng" dirty="0" smtClean="0">
                <a:solidFill>
                  <a:schemeClr val="bg1"/>
                </a:solidFill>
              </a:rPr>
              <a:t>https</a:t>
            </a:r>
            <a:r>
              <a:rPr lang="it-IT" sz="2000" u="sng" dirty="0">
                <a:solidFill>
                  <a:schemeClr val="bg1"/>
                </a:solidFill>
              </a:rPr>
              <a:t>://www.ibm.com/it-it/topics/data-security</a:t>
            </a:r>
          </a:p>
          <a:p>
            <a:r>
              <a:rPr lang="it-IT" sz="2000" u="sng" dirty="0" smtClean="0">
                <a:solidFill>
                  <a:schemeClr val="bg1"/>
                </a:solidFill>
              </a:rPr>
              <a:t>https</a:t>
            </a:r>
            <a:r>
              <a:rPr lang="it-IT" sz="2000" u="sng" dirty="0">
                <a:solidFill>
                  <a:schemeClr val="bg1"/>
                </a:solidFill>
              </a:rPr>
              <a:t>://www.ibm.com/it-it/topics/cybersecurity</a:t>
            </a:r>
          </a:p>
          <a:p>
            <a:r>
              <a:rPr lang="it-IT" sz="2000" u="sng" dirty="0" smtClean="0">
                <a:solidFill>
                  <a:schemeClr val="bg1"/>
                </a:solidFill>
              </a:rPr>
              <a:t>https</a:t>
            </a:r>
            <a:r>
              <a:rPr lang="it-IT" sz="2000" u="sng" dirty="0">
                <a:solidFill>
                  <a:schemeClr val="bg1"/>
                </a:solidFill>
              </a:rPr>
              <a:t>://www.agendadigitale.eu/infrastrutture/tutto-quello-che-dobbiamo-sapere-sui-cookie-per-la-privacy-da-utenti-o-gestori/</a:t>
            </a:r>
          </a:p>
          <a:p>
            <a:r>
              <a:rPr lang="it-IT" sz="2000" u="sng" dirty="0" smtClean="0">
                <a:solidFill>
                  <a:schemeClr val="bg1"/>
                </a:solidFill>
              </a:rPr>
              <a:t>https</a:t>
            </a:r>
            <a:r>
              <a:rPr lang="it-IT" sz="2000" u="sng" dirty="0">
                <a:solidFill>
                  <a:schemeClr val="bg1"/>
                </a:solidFill>
              </a:rPr>
              <a:t>://www.cybersecurity360.it/legal/privacy-dati-personali/cookie-cosa-sono-a-cosa-servono-e-quali-regole-privacy-seguire/</a:t>
            </a:r>
          </a:p>
          <a:p>
            <a:r>
              <a:rPr lang="it-IT" sz="2000" u="sng" dirty="0" smtClean="0">
                <a:solidFill>
                  <a:schemeClr val="bg1"/>
                </a:solidFill>
              </a:rPr>
              <a:t>https</a:t>
            </a:r>
            <a:r>
              <a:rPr lang="it-IT" sz="2000" u="sng" dirty="0">
                <a:solidFill>
                  <a:schemeClr val="bg1"/>
                </a:solidFill>
              </a:rPr>
              <a:t>://www.garanteprivacy.it/home/diritti/cosa-intendiamo-per-dati-personali </a:t>
            </a:r>
          </a:p>
          <a:p>
            <a:r>
              <a:rPr lang="it-IT" sz="2000" u="sng" dirty="0" smtClean="0">
                <a:solidFill>
                  <a:schemeClr val="bg1"/>
                </a:solidFill>
              </a:rPr>
              <a:t>https</a:t>
            </a:r>
            <a:r>
              <a:rPr lang="it-IT" sz="2000" u="sng" dirty="0">
                <a:solidFill>
                  <a:schemeClr val="bg1"/>
                </a:solidFill>
              </a:rPr>
              <a:t>://sciencecue.it/minacce-grandi-sicurezza-informatica-2022-attacchi-protezione/36773/ </a:t>
            </a:r>
          </a:p>
          <a:p>
            <a:r>
              <a:rPr lang="it-IT" sz="2000" u="sng" dirty="0" smtClean="0">
                <a:solidFill>
                  <a:schemeClr val="bg1"/>
                </a:solidFill>
              </a:rPr>
              <a:t>https</a:t>
            </a:r>
            <a:r>
              <a:rPr lang="it-IT" sz="2000" u="sng" dirty="0">
                <a:solidFill>
                  <a:schemeClr val="bg1"/>
                </a:solidFill>
              </a:rPr>
              <a:t>://www.istitutobeck.com/psicoterapia-dipendenza-internet/faq-dipendenza-internet?sm-p=917495208</a:t>
            </a:r>
          </a:p>
          <a:p>
            <a:r>
              <a:rPr lang="it-IT" sz="2000" u="sng" dirty="0" smtClean="0">
                <a:solidFill>
                  <a:schemeClr val="bg1"/>
                </a:solidFill>
              </a:rPr>
              <a:t>https</a:t>
            </a:r>
            <a:r>
              <a:rPr lang="it-IT" sz="2000" u="sng" dirty="0">
                <a:solidFill>
                  <a:schemeClr val="bg1"/>
                </a:solidFill>
              </a:rPr>
              <a:t>://www.psicologa-e-psicoterapeuta.it/la-dipendenza-da-social-network-cosa-e-e-come-se-ne-esce/</a:t>
            </a:r>
          </a:p>
          <a:p>
            <a:r>
              <a:rPr lang="it-IT" sz="2000" u="sng" dirty="0" smtClean="0">
                <a:solidFill>
                  <a:schemeClr val="bg1"/>
                </a:solidFill>
              </a:rPr>
              <a:t>https</a:t>
            </a:r>
            <a:r>
              <a:rPr lang="it-IT" sz="2000" u="sng" dirty="0">
                <a:solidFill>
                  <a:schemeClr val="bg1"/>
                </a:solidFill>
              </a:rPr>
              <a:t>://www.unicusano.it/blog/didattica/master/dipendenza-da-internet/</a:t>
            </a:r>
          </a:p>
          <a:p>
            <a:r>
              <a:rPr lang="it-IT" sz="2000" u="sng" dirty="0" smtClean="0">
                <a:solidFill>
                  <a:schemeClr val="bg1"/>
                </a:solidFill>
              </a:rPr>
              <a:t>https</a:t>
            </a:r>
            <a:r>
              <a:rPr lang="it-IT" sz="2000" u="sng" dirty="0">
                <a:solidFill>
                  <a:schemeClr val="bg1"/>
                </a:solidFill>
              </a:rPr>
              <a:t>://www.chiaraventuri.it/rinforzo-intermittente-in-psicologia/</a:t>
            </a:r>
          </a:p>
          <a:p>
            <a:r>
              <a:rPr lang="it-IT" sz="2000" u="sng" dirty="0" smtClean="0">
                <a:solidFill>
                  <a:schemeClr val="bg1"/>
                </a:solidFill>
              </a:rPr>
              <a:t>https</a:t>
            </a:r>
            <a:r>
              <a:rPr lang="it-IT" sz="2000" u="sng" dirty="0">
                <a:solidFill>
                  <a:schemeClr val="bg1"/>
                </a:solidFill>
              </a:rPr>
              <a:t>://www.stateofmind.it/2020/12/recensione-the-social-dilemma/</a:t>
            </a:r>
          </a:p>
          <a:p>
            <a:r>
              <a:rPr lang="it-IT" sz="2000" u="sng" dirty="0" smtClean="0">
                <a:solidFill>
                  <a:schemeClr val="bg1"/>
                </a:solidFill>
              </a:rPr>
              <a:t>https</a:t>
            </a:r>
            <a:r>
              <a:rPr lang="it-IT" sz="2000" u="sng" dirty="0">
                <a:solidFill>
                  <a:schemeClr val="bg1"/>
                </a:solidFill>
              </a:rPr>
              <a:t>://www.interris.it/la-voce-degli-ultimi/tecnologie-giovani/</a:t>
            </a:r>
          </a:p>
        </p:txBody>
      </p:sp>
      <p:sp>
        <p:nvSpPr>
          <p:cNvPr id="4" name="CasellaDiTesto 3"/>
          <p:cNvSpPr txBox="1"/>
          <p:nvPr/>
        </p:nvSpPr>
        <p:spPr>
          <a:xfrm>
            <a:off x="2771800" y="-8291"/>
            <a:ext cx="8219256" cy="769441"/>
          </a:xfrm>
          <a:prstGeom prst="rect">
            <a:avLst/>
          </a:prstGeom>
          <a:noFill/>
        </p:spPr>
        <p:txBody>
          <a:bodyPr wrap="square" rtlCol="0">
            <a:spAutoFit/>
          </a:bodyPr>
          <a:lstStyle/>
          <a:p>
            <a:r>
              <a:rPr lang="it-IT" sz="4400" dirty="0" err="1">
                <a:solidFill>
                  <a:schemeClr val="bg1">
                    <a:lumMod val="85000"/>
                  </a:schemeClr>
                </a:solidFill>
                <a:latin typeface="Algerian" pitchFamily="82" charset="0"/>
                <a:ea typeface="+mj-ea"/>
                <a:cs typeface="+mj-cs"/>
              </a:rPr>
              <a:t>Sitografia</a:t>
            </a:r>
            <a:endParaRPr lang="it-IT" sz="4400" dirty="0">
              <a:solidFill>
                <a:schemeClr val="bg1">
                  <a:lumMod val="85000"/>
                </a:schemeClr>
              </a:solidFill>
              <a:latin typeface="Algerian" pitchFamily="82" charset="0"/>
              <a:ea typeface="+mj-ea"/>
              <a:cs typeface="+mj-cs"/>
            </a:endParaRPr>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Scarica sfondi Icona al neon cell tower, 4k, sfondo blu, simboli al neon,  Cell Tower, icone al neon, segno Cell Tower, segni tecnologici, icona della  Torre cellulare, icone della tecnologia per desktop"/>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ttangolo 4"/>
          <p:cNvSpPr/>
          <p:nvPr/>
        </p:nvSpPr>
        <p:spPr>
          <a:xfrm>
            <a:off x="1357290" y="4714884"/>
            <a:ext cx="6946068" cy="923330"/>
          </a:xfrm>
          <a:prstGeom prst="rect">
            <a:avLst/>
          </a:prstGeom>
          <a:noFill/>
        </p:spPr>
        <p:txBody>
          <a:bodyPr wrap="none" lIns="91440" tIns="45720" rIns="91440" bIns="45720">
            <a:prstTxWarp prst="textChevron">
              <a:avLst/>
            </a:prstTxWarp>
            <a:spAutoFit/>
          </a:bodyPr>
          <a:lstStyle/>
          <a:p>
            <a:pPr algn="ctr"/>
            <a:r>
              <a:rPr lang="it-IT" sz="540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rPr>
              <a:t>Grazie per l’attenzione!!</a:t>
            </a:r>
            <a:endParaRPr lang="it-IT" sz="5400" dirty="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cstate="print"/>
          <a:stretch>
            <a:fillRect/>
          </a:stretch>
        </p:blipFill>
        <p:spPr>
          <a:xfrm>
            <a:off x="0" y="0"/>
            <a:ext cx="9144000" cy="6858001"/>
          </a:xfrm>
          <a:prstGeom prst="rect">
            <a:avLst/>
          </a:prstGeom>
        </p:spPr>
      </p:pic>
      <p:sp>
        <p:nvSpPr>
          <p:cNvPr id="14" name="Titolo 13"/>
          <p:cNvSpPr>
            <a:spLocks noGrp="1"/>
          </p:cNvSpPr>
          <p:nvPr>
            <p:ph type="title"/>
          </p:nvPr>
        </p:nvSpPr>
        <p:spPr/>
        <p:txBody>
          <a:bodyPr/>
          <a:lstStyle/>
          <a:p>
            <a:r>
              <a:rPr lang="it-IT" dirty="0" smtClean="0">
                <a:solidFill>
                  <a:schemeClr val="bg1">
                    <a:lumMod val="75000"/>
                  </a:schemeClr>
                </a:solidFill>
                <a:latin typeface="Algerian" pitchFamily="82" charset="0"/>
              </a:rPr>
              <a:t>Definizioni</a:t>
            </a:r>
            <a:r>
              <a:rPr lang="it-IT" dirty="0" smtClean="0">
                <a:latin typeface="Algerian" pitchFamily="82" charset="0"/>
              </a:rPr>
              <a:t> </a:t>
            </a:r>
            <a:endParaRPr lang="it-IT" dirty="0">
              <a:latin typeface="Algerian" pitchFamily="82" charset="0"/>
            </a:endParaRPr>
          </a:p>
        </p:txBody>
      </p:sp>
      <p:sp>
        <p:nvSpPr>
          <p:cNvPr id="10" name="Segnaposto testo 9"/>
          <p:cNvSpPr>
            <a:spLocks noGrp="1"/>
          </p:cNvSpPr>
          <p:nvPr>
            <p:ph type="body" idx="1"/>
          </p:nvPr>
        </p:nvSpPr>
        <p:spPr/>
        <p:txBody>
          <a:bodyPr>
            <a:normAutofit/>
          </a:bodyPr>
          <a:lstStyle/>
          <a:p>
            <a:pPr algn="ctr"/>
            <a:r>
              <a:rPr lang="it-IT" sz="3200" dirty="0" smtClean="0">
                <a:solidFill>
                  <a:schemeClr val="bg1">
                    <a:lumMod val="50000"/>
                  </a:schemeClr>
                </a:solidFill>
                <a:latin typeface="Bauhaus 93" pitchFamily="82" charset="0"/>
              </a:rPr>
              <a:t>Privacy</a:t>
            </a:r>
            <a:endParaRPr lang="it-IT" sz="3200" dirty="0">
              <a:solidFill>
                <a:schemeClr val="bg1">
                  <a:lumMod val="50000"/>
                </a:schemeClr>
              </a:solidFill>
              <a:latin typeface="Bauhaus 93" pitchFamily="82" charset="0"/>
            </a:endParaRPr>
          </a:p>
        </p:txBody>
      </p:sp>
      <p:sp>
        <p:nvSpPr>
          <p:cNvPr id="11" name="Segnaposto contenuto 10"/>
          <p:cNvSpPr>
            <a:spLocks noGrp="1"/>
          </p:cNvSpPr>
          <p:nvPr>
            <p:ph sz="half" idx="2"/>
          </p:nvPr>
        </p:nvSpPr>
        <p:spPr/>
        <p:txBody>
          <a:bodyPr>
            <a:normAutofit fontScale="92500" lnSpcReduction="20000"/>
          </a:bodyPr>
          <a:lstStyle/>
          <a:p>
            <a:pPr>
              <a:lnSpc>
                <a:spcPct val="110000"/>
              </a:lnSpc>
              <a:buNone/>
            </a:pPr>
            <a:r>
              <a:rPr lang="it-IT" dirty="0" smtClean="0">
                <a:latin typeface="Times New Roman" pitchFamily="18" charset="0"/>
                <a:cs typeface="Times New Roman" pitchFamily="18" charset="0"/>
              </a:rPr>
              <a:t>     </a:t>
            </a:r>
            <a:r>
              <a:rPr lang="it-IT" sz="2600" dirty="0" smtClean="0">
                <a:solidFill>
                  <a:schemeClr val="bg1"/>
                </a:solidFill>
                <a:latin typeface="Times New Roman" pitchFamily="18" charset="0"/>
                <a:cs typeface="Times New Roman" pitchFamily="18" charset="0"/>
              </a:rPr>
              <a:t>Il </a:t>
            </a:r>
            <a:r>
              <a:rPr lang="it-IT" sz="2600" dirty="0">
                <a:solidFill>
                  <a:schemeClr val="bg1"/>
                </a:solidFill>
                <a:latin typeface="Times New Roman" pitchFamily="18" charset="0"/>
                <a:cs typeface="Times New Roman" pitchFamily="18" charset="0"/>
              </a:rPr>
              <a:t>termine inglese privacy, che significa «riservatezza», è diventato di uso comune per indicare la sfera privata di ogni individuo e, in particolare, quell’insieme di informazioni personali sulle quali desideriamo mantenere il riserbo, escludendone l’accesso ad altri. </a:t>
            </a:r>
          </a:p>
        </p:txBody>
      </p:sp>
      <p:sp>
        <p:nvSpPr>
          <p:cNvPr id="12" name="Segnaposto testo 11"/>
          <p:cNvSpPr>
            <a:spLocks noGrp="1"/>
          </p:cNvSpPr>
          <p:nvPr>
            <p:ph type="body" sz="quarter" idx="3"/>
          </p:nvPr>
        </p:nvSpPr>
        <p:spPr/>
        <p:txBody>
          <a:bodyPr>
            <a:noAutofit/>
          </a:bodyPr>
          <a:lstStyle/>
          <a:p>
            <a:pPr algn="ctr"/>
            <a:r>
              <a:rPr lang="it-IT" sz="3200" dirty="0" smtClean="0">
                <a:solidFill>
                  <a:schemeClr val="bg1">
                    <a:lumMod val="50000"/>
                  </a:schemeClr>
                </a:solidFill>
                <a:latin typeface="Bauhaus 93" pitchFamily="82" charset="0"/>
              </a:rPr>
              <a:t>Sicurezza dei dati</a:t>
            </a:r>
            <a:endParaRPr lang="it-IT" sz="3200" dirty="0">
              <a:solidFill>
                <a:schemeClr val="bg1">
                  <a:lumMod val="50000"/>
                </a:schemeClr>
              </a:solidFill>
              <a:latin typeface="Bauhaus 93" pitchFamily="82" charset="0"/>
            </a:endParaRPr>
          </a:p>
        </p:txBody>
      </p:sp>
      <p:sp>
        <p:nvSpPr>
          <p:cNvPr id="15" name="Segnaposto contenuto 14"/>
          <p:cNvSpPr>
            <a:spLocks noGrp="1"/>
          </p:cNvSpPr>
          <p:nvPr>
            <p:ph sz="quarter" idx="4"/>
          </p:nvPr>
        </p:nvSpPr>
        <p:spPr/>
        <p:txBody>
          <a:bodyPr/>
          <a:lstStyle/>
          <a:p>
            <a:pPr>
              <a:buNone/>
            </a:pPr>
            <a:r>
              <a:rPr lang="it-IT" dirty="0" smtClean="0">
                <a:latin typeface="Times New Roman" pitchFamily="18" charset="0"/>
                <a:cs typeface="Times New Roman" pitchFamily="18" charset="0"/>
              </a:rPr>
              <a:t>    </a:t>
            </a:r>
            <a:r>
              <a:rPr lang="it-IT" dirty="0">
                <a:solidFill>
                  <a:schemeClr val="bg1"/>
                </a:solidFill>
                <a:latin typeface="Times New Roman" pitchFamily="18" charset="0"/>
                <a:cs typeface="Times New Roman" pitchFamily="18" charset="0"/>
              </a:rPr>
              <a:t>Il termine "sicurezza dei dati" indica la pratica di proteggere le informazioni digitali da accessi non autorizzati, danneggiamenti o furti durante tutto il loro ciclo di vita.  </a:t>
            </a:r>
          </a:p>
          <a:p>
            <a:pPr>
              <a:buNone/>
            </a:pPr>
            <a:endParaRPr lang="it-IT" dirty="0">
              <a:solidFill>
                <a:schemeClr val="bg1"/>
              </a:solidFill>
              <a:latin typeface="Times New Roman" pitchFamily="18" charset="0"/>
              <a:cs typeface="Times New Roman" pitchFamily="18" charset="0"/>
            </a:endParaRPr>
          </a:p>
        </p:txBody>
      </p:sp>
      <p:sp>
        <p:nvSpPr>
          <p:cNvPr id="5122" name="AutoShape 2" descr="blob:https://web.whatsapp.com/64f1eb8e-65d0-47fe-82ee-dc53583c3ed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Tree>
  </p:cSld>
  <p:clrMapOvr>
    <a:masterClrMapping/>
  </p:clrMapOvr>
  <p:transition>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title"/>
          </p:nvPr>
        </p:nvSpPr>
        <p:spPr/>
        <p:txBody>
          <a:bodyPr>
            <a:normAutofit/>
          </a:bodyPr>
          <a:lstStyle/>
          <a:p>
            <a:r>
              <a:rPr lang="it-IT" dirty="0" smtClean="0">
                <a:solidFill>
                  <a:schemeClr val="bg1">
                    <a:lumMod val="75000"/>
                  </a:schemeClr>
                </a:solidFill>
                <a:latin typeface="Algerian" pitchFamily="82" charset="0"/>
              </a:rPr>
              <a:t>Sicurezza informatica</a:t>
            </a:r>
            <a:endParaRPr lang="it-IT" dirty="0">
              <a:latin typeface="Algerian" pitchFamily="82" charset="0"/>
            </a:endParaRPr>
          </a:p>
        </p:txBody>
      </p:sp>
      <p:sp>
        <p:nvSpPr>
          <p:cNvPr id="5" name="Segnaposto testo 4"/>
          <p:cNvSpPr>
            <a:spLocks noGrp="1"/>
          </p:cNvSpPr>
          <p:nvPr>
            <p:ph type="body" idx="1"/>
          </p:nvPr>
        </p:nvSpPr>
        <p:spPr/>
        <p:txBody>
          <a:bodyPr>
            <a:normAutofit/>
          </a:bodyPr>
          <a:lstStyle/>
          <a:p>
            <a:pPr algn="ctr"/>
            <a:r>
              <a:rPr lang="it-IT" sz="3200" b="0" dirty="0" smtClean="0">
                <a:solidFill>
                  <a:schemeClr val="bg1">
                    <a:lumMod val="50000"/>
                  </a:schemeClr>
                </a:solidFill>
                <a:latin typeface="Bauhaus 93" pitchFamily="82" charset="0"/>
              </a:rPr>
              <a:t>Definizione</a:t>
            </a:r>
            <a:endParaRPr lang="it-IT" sz="3200" b="0" dirty="0">
              <a:solidFill>
                <a:schemeClr val="bg1">
                  <a:lumMod val="50000"/>
                </a:schemeClr>
              </a:solidFill>
              <a:latin typeface="Bauhaus 93" pitchFamily="82" charset="0"/>
            </a:endParaRPr>
          </a:p>
        </p:txBody>
      </p:sp>
      <p:sp>
        <p:nvSpPr>
          <p:cNvPr id="6" name="Segnaposto contenuto 5"/>
          <p:cNvSpPr>
            <a:spLocks noGrp="1"/>
          </p:cNvSpPr>
          <p:nvPr>
            <p:ph sz="half" idx="2"/>
          </p:nvPr>
        </p:nvSpPr>
        <p:spPr/>
        <p:txBody>
          <a:bodyPr/>
          <a:lstStyle/>
          <a:p>
            <a:pPr>
              <a:buNone/>
            </a:pPr>
            <a:r>
              <a:rPr lang="it-IT" dirty="0" smtClean="0">
                <a:solidFill>
                  <a:schemeClr val="bg1"/>
                </a:solidFill>
              </a:rPr>
              <a:t>    </a:t>
            </a:r>
            <a:r>
              <a:rPr lang="it-IT" dirty="0" smtClean="0">
                <a:solidFill>
                  <a:schemeClr val="bg1"/>
                </a:solidFill>
                <a:latin typeface="Times New Roman" pitchFamily="18" charset="0"/>
                <a:cs typeface="Times New Roman" pitchFamily="18" charset="0"/>
              </a:rPr>
              <a:t>La sicurezza informatica è la pratica di proteggere i sistemi critici e le informazioni sensibili dagli attacchi digitali.</a:t>
            </a:r>
            <a:endParaRPr lang="it-IT" dirty="0">
              <a:solidFill>
                <a:schemeClr val="bg1"/>
              </a:solidFill>
              <a:latin typeface="Times New Roman" pitchFamily="18" charset="0"/>
              <a:cs typeface="Times New Roman" pitchFamily="18" charset="0"/>
            </a:endParaRPr>
          </a:p>
        </p:txBody>
      </p:sp>
      <p:sp>
        <p:nvSpPr>
          <p:cNvPr id="8" name="Segnaposto contenuto 7"/>
          <p:cNvSpPr>
            <a:spLocks noGrp="1"/>
          </p:cNvSpPr>
          <p:nvPr>
            <p:ph sz="quarter" idx="4"/>
          </p:nvPr>
        </p:nvSpPr>
        <p:spPr/>
        <p:txBody>
          <a:bodyPr/>
          <a:lstStyle/>
          <a:p>
            <a:pPr>
              <a:buNone/>
            </a:pPr>
            <a:r>
              <a:rPr lang="it-IT" dirty="0" smtClean="0"/>
              <a:t>     </a:t>
            </a:r>
            <a:r>
              <a:rPr lang="it-IT" dirty="0" smtClean="0">
                <a:solidFill>
                  <a:schemeClr val="bg1"/>
                </a:solidFill>
                <a:latin typeface="Times New Roman" pitchFamily="18" charset="0"/>
                <a:cs typeface="Times New Roman" pitchFamily="18" charset="0"/>
              </a:rPr>
              <a:t>I </a:t>
            </a:r>
            <a:r>
              <a:rPr lang="it-IT" dirty="0">
                <a:solidFill>
                  <a:schemeClr val="bg1"/>
                </a:solidFill>
                <a:latin typeface="Times New Roman" pitchFamily="18" charset="0"/>
                <a:cs typeface="Times New Roman" pitchFamily="18" charset="0"/>
              </a:rPr>
              <a:t>requisiti più importanti, in ordine alla sicurezza delle informazioni, sono essenzialmente tre: riservatezza, integrità e disponibilità.</a:t>
            </a:r>
          </a:p>
          <a:p>
            <a:pPr>
              <a:buNone/>
            </a:pPr>
            <a:endParaRPr lang="it-IT" dirty="0"/>
          </a:p>
        </p:txBody>
      </p:sp>
    </p:spTree>
  </p:cSld>
  <p:clrMapOvr>
    <a:masterClrMapping/>
  </p:clrMapOvr>
  <p:transition>
    <p:wheel spokes="2"/>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title"/>
          </p:nvPr>
        </p:nvSpPr>
        <p:spPr/>
        <p:txBody>
          <a:bodyPr/>
          <a:lstStyle/>
          <a:p>
            <a:r>
              <a:rPr lang="it-IT" dirty="0" smtClean="0">
                <a:solidFill>
                  <a:schemeClr val="bg1">
                    <a:lumMod val="85000"/>
                  </a:schemeClr>
                </a:solidFill>
                <a:latin typeface="Algerian" pitchFamily="82" charset="0"/>
              </a:rPr>
              <a:t>I “cookies”</a:t>
            </a:r>
            <a:endParaRPr lang="it-IT" dirty="0">
              <a:solidFill>
                <a:schemeClr val="bg1">
                  <a:lumMod val="85000"/>
                </a:schemeClr>
              </a:solidFill>
              <a:latin typeface="Algerian" pitchFamily="82" charset="0"/>
            </a:endParaRPr>
          </a:p>
        </p:txBody>
      </p:sp>
      <p:sp>
        <p:nvSpPr>
          <p:cNvPr id="5" name="Segnaposto testo 4"/>
          <p:cNvSpPr>
            <a:spLocks noGrp="1"/>
          </p:cNvSpPr>
          <p:nvPr>
            <p:ph type="body" idx="1"/>
          </p:nvPr>
        </p:nvSpPr>
        <p:spPr>
          <a:xfrm>
            <a:off x="428596" y="1142984"/>
            <a:ext cx="4040188" cy="639762"/>
          </a:xfrm>
        </p:spPr>
        <p:txBody>
          <a:bodyPr>
            <a:normAutofit/>
          </a:bodyPr>
          <a:lstStyle/>
          <a:p>
            <a:pPr algn="ctr"/>
            <a:r>
              <a:rPr lang="it-IT" sz="3200" b="0" dirty="0">
                <a:solidFill>
                  <a:schemeClr val="bg1">
                    <a:lumMod val="65000"/>
                  </a:schemeClr>
                </a:solidFill>
                <a:latin typeface="Bauhaus 93" pitchFamily="82" charset="0"/>
              </a:rPr>
              <a:t>D</a:t>
            </a:r>
            <a:r>
              <a:rPr lang="it-IT" sz="3200" b="0" dirty="0" smtClean="0">
                <a:solidFill>
                  <a:schemeClr val="bg1">
                    <a:lumMod val="65000"/>
                  </a:schemeClr>
                </a:solidFill>
                <a:latin typeface="Bauhaus 93" pitchFamily="82" charset="0"/>
              </a:rPr>
              <a:t>efinizione</a:t>
            </a:r>
            <a:endParaRPr lang="it-IT" sz="3200" b="0" dirty="0">
              <a:solidFill>
                <a:schemeClr val="bg1">
                  <a:lumMod val="65000"/>
                </a:schemeClr>
              </a:solidFill>
              <a:latin typeface="Bauhaus 93" pitchFamily="82" charset="0"/>
            </a:endParaRPr>
          </a:p>
        </p:txBody>
      </p:sp>
      <p:sp>
        <p:nvSpPr>
          <p:cNvPr id="6" name="Segnaposto contenuto 5"/>
          <p:cNvSpPr>
            <a:spLocks noGrp="1"/>
          </p:cNvSpPr>
          <p:nvPr>
            <p:ph sz="half" idx="2"/>
          </p:nvPr>
        </p:nvSpPr>
        <p:spPr>
          <a:xfrm>
            <a:off x="428596" y="1928802"/>
            <a:ext cx="4040188" cy="4572032"/>
          </a:xfrm>
        </p:spPr>
        <p:txBody>
          <a:bodyPr>
            <a:normAutofit/>
          </a:bodyPr>
          <a:lstStyle/>
          <a:p>
            <a:pPr>
              <a:lnSpc>
                <a:spcPct val="110000"/>
              </a:lnSpc>
              <a:buNone/>
            </a:pPr>
            <a:r>
              <a:rPr lang="it-IT" dirty="0" smtClean="0"/>
              <a:t>      </a:t>
            </a:r>
            <a:r>
              <a:rPr lang="it-IT" dirty="0" smtClean="0">
                <a:solidFill>
                  <a:schemeClr val="bg1"/>
                </a:solidFill>
                <a:latin typeface="Times New Roman" pitchFamily="18" charset="0"/>
                <a:cs typeface="Times New Roman" pitchFamily="18" charset="0"/>
              </a:rPr>
              <a:t>I </a:t>
            </a:r>
            <a:r>
              <a:rPr lang="it-IT" i="1" dirty="0" smtClean="0">
                <a:solidFill>
                  <a:schemeClr val="bg1"/>
                </a:solidFill>
                <a:latin typeface="Times New Roman" pitchFamily="18" charset="0"/>
                <a:cs typeface="Times New Roman" pitchFamily="18" charset="0"/>
              </a:rPr>
              <a:t>cookies</a:t>
            </a:r>
            <a:r>
              <a:rPr lang="it-IT" dirty="0" smtClean="0">
                <a:solidFill>
                  <a:schemeClr val="bg1"/>
                </a:solidFill>
                <a:latin typeface="Times New Roman" pitchFamily="18" charset="0"/>
                <a:cs typeface="Times New Roman" pitchFamily="18" charset="0"/>
              </a:rPr>
              <a:t> (“biscotto” in inglese) sono dei piccoli file di testo necessari affinché il server del sito web che li ha installati possa ottenere informazioni sulla specifica attività che l’utente compie su quelle pagine web.  </a:t>
            </a:r>
            <a:endParaRPr lang="it-IT" dirty="0">
              <a:solidFill>
                <a:schemeClr val="bg1"/>
              </a:solidFill>
              <a:latin typeface="Times New Roman" pitchFamily="18" charset="0"/>
              <a:cs typeface="Times New Roman" pitchFamily="18" charset="0"/>
            </a:endParaRPr>
          </a:p>
        </p:txBody>
      </p:sp>
      <p:sp>
        <p:nvSpPr>
          <p:cNvPr id="7" name="Segnaposto testo 6"/>
          <p:cNvSpPr>
            <a:spLocks noGrp="1"/>
          </p:cNvSpPr>
          <p:nvPr>
            <p:ph type="body" sz="quarter" idx="3"/>
          </p:nvPr>
        </p:nvSpPr>
        <p:spPr>
          <a:xfrm>
            <a:off x="4643438" y="1142984"/>
            <a:ext cx="4041775" cy="639762"/>
          </a:xfrm>
        </p:spPr>
        <p:txBody>
          <a:bodyPr>
            <a:normAutofit/>
          </a:bodyPr>
          <a:lstStyle/>
          <a:p>
            <a:pPr algn="ctr"/>
            <a:r>
              <a:rPr lang="it-IT" sz="3200" b="0" dirty="0">
                <a:solidFill>
                  <a:schemeClr val="bg1">
                    <a:lumMod val="65000"/>
                  </a:schemeClr>
                </a:solidFill>
                <a:latin typeface="Bauhaus 93" pitchFamily="82" charset="0"/>
              </a:rPr>
              <a:t>F</a:t>
            </a:r>
            <a:r>
              <a:rPr lang="it-IT" sz="3200" b="0" dirty="0" smtClean="0">
                <a:solidFill>
                  <a:schemeClr val="bg1">
                    <a:lumMod val="65000"/>
                  </a:schemeClr>
                </a:solidFill>
                <a:latin typeface="Bauhaus 93" pitchFamily="82" charset="0"/>
              </a:rPr>
              <a:t>unzioni</a:t>
            </a:r>
            <a:endParaRPr lang="it-IT" sz="3200" b="0" dirty="0">
              <a:solidFill>
                <a:schemeClr val="bg1">
                  <a:lumMod val="65000"/>
                </a:schemeClr>
              </a:solidFill>
              <a:latin typeface="Bauhaus 93" pitchFamily="82" charset="0"/>
            </a:endParaRPr>
          </a:p>
        </p:txBody>
      </p:sp>
      <p:sp>
        <p:nvSpPr>
          <p:cNvPr id="8" name="Segnaposto contenuto 7"/>
          <p:cNvSpPr>
            <a:spLocks noGrp="1"/>
          </p:cNvSpPr>
          <p:nvPr>
            <p:ph sz="quarter" idx="4"/>
          </p:nvPr>
        </p:nvSpPr>
        <p:spPr>
          <a:xfrm>
            <a:off x="4643438" y="1928802"/>
            <a:ext cx="4041775" cy="4643470"/>
          </a:xfrm>
        </p:spPr>
        <p:txBody>
          <a:bodyPr>
            <a:normAutofit/>
          </a:bodyPr>
          <a:lstStyle/>
          <a:p>
            <a:pPr>
              <a:buNone/>
            </a:pPr>
            <a:r>
              <a:rPr lang="it-IT" dirty="0" smtClean="0">
                <a:latin typeface="Times New Roman" pitchFamily="18" charset="0"/>
                <a:cs typeface="Times New Roman" pitchFamily="18" charset="0"/>
              </a:rPr>
              <a:t>     </a:t>
            </a:r>
            <a:r>
              <a:rPr lang="it-IT" sz="2200" dirty="0" smtClean="0">
                <a:solidFill>
                  <a:schemeClr val="bg1"/>
                </a:solidFill>
                <a:latin typeface="Times New Roman" pitchFamily="18" charset="0"/>
                <a:cs typeface="Times New Roman" pitchFamily="18" charset="0"/>
              </a:rPr>
              <a:t>I cookies </a:t>
            </a:r>
            <a:r>
              <a:rPr lang="it-IT" sz="2200" dirty="0">
                <a:solidFill>
                  <a:schemeClr val="bg1"/>
                </a:solidFill>
                <a:latin typeface="Times New Roman" pitchFamily="18" charset="0"/>
                <a:cs typeface="Times New Roman" pitchFamily="18" charset="0"/>
              </a:rPr>
              <a:t>sono utilizzati per permettere agli utenti di navigare </a:t>
            </a:r>
            <a:r>
              <a:rPr lang="it-IT" sz="2200" dirty="0" smtClean="0">
                <a:solidFill>
                  <a:schemeClr val="bg1"/>
                </a:solidFill>
                <a:latin typeface="Times New Roman" pitchFamily="18" charset="0"/>
                <a:cs typeface="Times New Roman" pitchFamily="18" charset="0"/>
              </a:rPr>
              <a:t>online </a:t>
            </a:r>
            <a:r>
              <a:rPr lang="it-IT" sz="2200" dirty="0">
                <a:solidFill>
                  <a:schemeClr val="bg1"/>
                </a:solidFill>
                <a:latin typeface="Times New Roman" pitchFamily="18" charset="0"/>
                <a:cs typeface="Times New Roman" pitchFamily="18" charset="0"/>
              </a:rPr>
              <a:t>ed usufruire di determinate </a:t>
            </a:r>
            <a:r>
              <a:rPr lang="it-IT" sz="2200" dirty="0" smtClean="0">
                <a:solidFill>
                  <a:schemeClr val="bg1"/>
                </a:solidFill>
                <a:latin typeface="Times New Roman" pitchFamily="18" charset="0"/>
                <a:cs typeface="Times New Roman" pitchFamily="18" charset="0"/>
              </a:rPr>
              <a:t>funzionalità. Sono fondamentali per </a:t>
            </a:r>
            <a:r>
              <a:rPr lang="it-IT" sz="2200" dirty="0">
                <a:solidFill>
                  <a:schemeClr val="bg1"/>
                </a:solidFill>
                <a:latin typeface="Times New Roman" pitchFamily="18" charset="0"/>
                <a:cs typeface="Times New Roman" pitchFamily="18" charset="0"/>
              </a:rPr>
              <a:t>effettuare </a:t>
            </a:r>
            <a:r>
              <a:rPr lang="it-IT" sz="2200" dirty="0" smtClean="0">
                <a:solidFill>
                  <a:schemeClr val="bg1"/>
                </a:solidFill>
                <a:latin typeface="Times New Roman" pitchFamily="18" charset="0"/>
                <a:cs typeface="Times New Roman" pitchFamily="18" charset="0"/>
              </a:rPr>
              <a:t>quella </a:t>
            </a:r>
            <a:r>
              <a:rPr lang="it-IT" sz="2200" dirty="0">
                <a:solidFill>
                  <a:schemeClr val="bg1"/>
                </a:solidFill>
                <a:latin typeface="Times New Roman" pitchFamily="18" charset="0"/>
                <a:cs typeface="Times New Roman" pitchFamily="18" charset="0"/>
              </a:rPr>
              <a:t>pubblicità mirata su cui si fonda la “fortuna” sia dei giganti del web </a:t>
            </a:r>
            <a:r>
              <a:rPr lang="it-IT" sz="2200" dirty="0" smtClean="0">
                <a:solidFill>
                  <a:schemeClr val="bg1"/>
                </a:solidFill>
                <a:latin typeface="Times New Roman" pitchFamily="18" charset="0"/>
                <a:cs typeface="Times New Roman" pitchFamily="18" charset="0"/>
              </a:rPr>
              <a:t>sia </a:t>
            </a:r>
            <a:r>
              <a:rPr lang="it-IT" sz="2200" dirty="0">
                <a:solidFill>
                  <a:schemeClr val="bg1"/>
                </a:solidFill>
                <a:latin typeface="Times New Roman" pitchFamily="18" charset="0"/>
                <a:cs typeface="Times New Roman" pitchFamily="18" charset="0"/>
              </a:rPr>
              <a:t>delle aziende di marketing digitale.</a:t>
            </a:r>
          </a:p>
          <a:p>
            <a:pPr>
              <a:buNone/>
            </a:pPr>
            <a:endParaRPr lang="it-IT" sz="2000" dirty="0">
              <a:latin typeface="Times New Roman" pitchFamily="18" charset="0"/>
              <a:cs typeface="Times New Roman" pitchFamily="18" charset="0"/>
            </a:endParaRPr>
          </a:p>
        </p:txBody>
      </p:sp>
    </p:spTree>
  </p:cSld>
  <p:clrMapOvr>
    <a:masterClrMapping/>
  </p:clrMapOvr>
  <p:transition>
    <p:plu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title"/>
          </p:nvPr>
        </p:nvSpPr>
        <p:spPr/>
        <p:txBody>
          <a:bodyPr/>
          <a:lstStyle/>
          <a:p>
            <a:r>
              <a:rPr lang="it-IT" dirty="0" smtClean="0">
                <a:solidFill>
                  <a:schemeClr val="bg1">
                    <a:lumMod val="85000"/>
                  </a:schemeClr>
                </a:solidFill>
                <a:latin typeface="Algerian" pitchFamily="82" charset="0"/>
              </a:rPr>
              <a:t>I dati sensibili</a:t>
            </a:r>
            <a:endParaRPr lang="it-IT" dirty="0">
              <a:solidFill>
                <a:schemeClr val="bg1">
                  <a:lumMod val="85000"/>
                </a:schemeClr>
              </a:solidFill>
              <a:latin typeface="Algerian" pitchFamily="82" charset="0"/>
            </a:endParaRPr>
          </a:p>
        </p:txBody>
      </p:sp>
      <p:sp>
        <p:nvSpPr>
          <p:cNvPr id="3" name="Segnaposto contenuto 2"/>
          <p:cNvSpPr>
            <a:spLocks noGrp="1"/>
          </p:cNvSpPr>
          <p:nvPr>
            <p:ph idx="1"/>
          </p:nvPr>
        </p:nvSpPr>
        <p:spPr>
          <a:xfrm>
            <a:off x="428596" y="1357298"/>
            <a:ext cx="8229600" cy="4525963"/>
          </a:xfrm>
        </p:spPr>
        <p:txBody>
          <a:bodyPr/>
          <a:lstStyle/>
          <a:p>
            <a:pPr algn="ctr">
              <a:buNone/>
            </a:pPr>
            <a:r>
              <a:rPr lang="it-IT" dirty="0" smtClean="0"/>
              <a:t>    </a:t>
            </a:r>
            <a:r>
              <a:rPr lang="it-IT" sz="2400" dirty="0" smtClean="0">
                <a:solidFill>
                  <a:schemeClr val="bg1"/>
                </a:solidFill>
                <a:latin typeface="Times New Roman" pitchFamily="18" charset="0"/>
                <a:cs typeface="Times New Roman" pitchFamily="18" charset="0"/>
              </a:rPr>
              <a:t>Sono </a:t>
            </a:r>
            <a:r>
              <a:rPr lang="it-IT" sz="2400" dirty="0">
                <a:solidFill>
                  <a:schemeClr val="bg1"/>
                </a:solidFill>
                <a:latin typeface="Times New Roman" pitchFamily="18" charset="0"/>
                <a:cs typeface="Times New Roman" pitchFamily="18" charset="0"/>
              </a:rPr>
              <a:t>dati </a:t>
            </a:r>
            <a:r>
              <a:rPr lang="it-IT" sz="2400" dirty="0" smtClean="0">
                <a:solidFill>
                  <a:schemeClr val="bg1"/>
                </a:solidFill>
                <a:latin typeface="Times New Roman" pitchFamily="18" charset="0"/>
                <a:cs typeface="Times New Roman" pitchFamily="18" charset="0"/>
              </a:rPr>
              <a:t>sensibili di una persona </a:t>
            </a:r>
            <a:r>
              <a:rPr lang="it-IT" sz="2400" dirty="0" smtClean="0">
                <a:solidFill>
                  <a:schemeClr val="bg1"/>
                </a:solidFill>
                <a:latin typeface="Times New Roman" pitchFamily="18" charset="0"/>
                <a:cs typeface="Times New Roman" pitchFamily="18" charset="0"/>
              </a:rPr>
              <a:t>fisica </a:t>
            </a:r>
            <a:r>
              <a:rPr lang="it-IT" sz="2400" dirty="0">
                <a:solidFill>
                  <a:schemeClr val="bg1"/>
                </a:solidFill>
                <a:latin typeface="Times New Roman" pitchFamily="18" charset="0"/>
                <a:cs typeface="Times New Roman" pitchFamily="18" charset="0"/>
              </a:rPr>
              <a:t>informazioni </a:t>
            </a:r>
            <a:r>
              <a:rPr lang="it-IT" sz="2400" dirty="0" smtClean="0">
                <a:solidFill>
                  <a:schemeClr val="bg1"/>
                </a:solidFill>
                <a:latin typeface="Times New Roman" pitchFamily="18" charset="0"/>
                <a:cs typeface="Times New Roman" pitchFamily="18" charset="0"/>
              </a:rPr>
              <a:t>come le sue </a:t>
            </a:r>
            <a:r>
              <a:rPr lang="it-IT" sz="2400" dirty="0">
                <a:solidFill>
                  <a:schemeClr val="bg1"/>
                </a:solidFill>
                <a:latin typeface="Times New Roman" pitchFamily="18" charset="0"/>
                <a:cs typeface="Times New Roman" pitchFamily="18" charset="0"/>
              </a:rPr>
              <a:t>caratteristiche, le sue abitudini, il suo stile di vita, le sue relazioni personali, il suo stato di salute, la sua situazione economica, ecc.. </a:t>
            </a:r>
          </a:p>
          <a:p>
            <a:pPr>
              <a:buNone/>
            </a:pPr>
            <a:endParaRPr lang="it-IT" dirty="0"/>
          </a:p>
        </p:txBody>
      </p:sp>
      <p:sp>
        <p:nvSpPr>
          <p:cNvPr id="1026" name="AutoShape 2" descr="blob:https://web.whatsapp.com/c3c18bec-e0b7-4034-89e8-80934f9e2f3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1030" name="AutoShape 6" descr="blob:https://web.whatsapp.com/1eb11762-7146-4ab5-90bd-6cd69f3aa2d6"/>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Tree>
  </p:cSld>
  <p:clrMapOvr>
    <a:masterClrMapping/>
  </p:clrMapOvr>
  <p:transition>
    <p:cover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title"/>
          </p:nvPr>
        </p:nvSpPr>
        <p:spPr>
          <a:xfrm>
            <a:off x="571472" y="3357562"/>
            <a:ext cx="3008313" cy="1162050"/>
          </a:xfrm>
        </p:spPr>
        <p:txBody>
          <a:bodyPr>
            <a:normAutofit fontScale="90000"/>
          </a:bodyPr>
          <a:lstStyle/>
          <a:p>
            <a:r>
              <a:rPr lang="it-IT" sz="3600" b="0" dirty="0">
                <a:solidFill>
                  <a:schemeClr val="bg1">
                    <a:lumMod val="85000"/>
                  </a:schemeClr>
                </a:solidFill>
                <a:latin typeface="Algerian" pitchFamily="82" charset="0"/>
              </a:rPr>
              <a:t>Quali sono le minacce più grandi per la sicurezza informatica?</a:t>
            </a:r>
            <a:r>
              <a:rPr lang="it-IT" dirty="0"/>
              <a:t/>
            </a:r>
            <a:br>
              <a:rPr lang="it-IT" dirty="0"/>
            </a:br>
            <a:endParaRPr lang="it-IT" dirty="0">
              <a:solidFill>
                <a:schemeClr val="bg1"/>
              </a:solidFill>
              <a:latin typeface="Algerian" pitchFamily="82" charset="0"/>
            </a:endParaRPr>
          </a:p>
        </p:txBody>
      </p:sp>
      <p:sp>
        <p:nvSpPr>
          <p:cNvPr id="7" name="Segnaposto contenuto 6"/>
          <p:cNvSpPr>
            <a:spLocks noGrp="1"/>
          </p:cNvSpPr>
          <p:nvPr>
            <p:ph idx="1"/>
          </p:nvPr>
        </p:nvSpPr>
        <p:spPr/>
        <p:txBody>
          <a:bodyPr>
            <a:normAutofit/>
          </a:bodyPr>
          <a:lstStyle/>
          <a:p>
            <a:r>
              <a:rPr lang="it-IT" sz="2800" dirty="0">
                <a:solidFill>
                  <a:schemeClr val="bg1"/>
                </a:solidFill>
                <a:latin typeface="Times New Roman" pitchFamily="18" charset="0"/>
                <a:cs typeface="Times New Roman" pitchFamily="18" charset="0"/>
              </a:rPr>
              <a:t>Il </a:t>
            </a:r>
            <a:r>
              <a:rPr lang="it-IT" sz="2800" i="1" dirty="0">
                <a:solidFill>
                  <a:schemeClr val="bg1"/>
                </a:solidFill>
                <a:latin typeface="Times New Roman" pitchFamily="18" charset="0"/>
                <a:cs typeface="Times New Roman" pitchFamily="18" charset="0"/>
              </a:rPr>
              <a:t>phishing</a:t>
            </a:r>
            <a:r>
              <a:rPr lang="it-IT" sz="2800" dirty="0">
                <a:solidFill>
                  <a:schemeClr val="bg1"/>
                </a:solidFill>
                <a:latin typeface="Times New Roman" pitchFamily="18" charset="0"/>
                <a:cs typeface="Times New Roman" pitchFamily="18" charset="0"/>
              </a:rPr>
              <a:t> è un tipo particolare di attacco informatico che ha come scopo quello di convincere la vittima a rivelare i propri dati personali a un hacker. </a:t>
            </a:r>
            <a:endParaRPr lang="it-IT" sz="2800" dirty="0" smtClean="0">
              <a:solidFill>
                <a:schemeClr val="bg1"/>
              </a:solidFill>
              <a:latin typeface="Times New Roman" pitchFamily="18" charset="0"/>
              <a:cs typeface="Times New Roman" pitchFamily="18" charset="0"/>
            </a:endParaRPr>
          </a:p>
          <a:p>
            <a:r>
              <a:rPr lang="it-IT" sz="2800" dirty="0">
                <a:solidFill>
                  <a:schemeClr val="bg1"/>
                </a:solidFill>
                <a:latin typeface="Times New Roman" pitchFamily="18" charset="0"/>
                <a:cs typeface="Times New Roman" pitchFamily="18" charset="0"/>
              </a:rPr>
              <a:t>Un file </a:t>
            </a:r>
            <a:r>
              <a:rPr lang="it-IT" sz="2800" i="1" dirty="0">
                <a:solidFill>
                  <a:schemeClr val="bg1"/>
                </a:solidFill>
                <a:latin typeface="Times New Roman" pitchFamily="18" charset="0"/>
                <a:cs typeface="Times New Roman" pitchFamily="18" charset="0"/>
              </a:rPr>
              <a:t>malware</a:t>
            </a:r>
            <a:r>
              <a:rPr lang="it-IT" sz="2800" dirty="0">
                <a:solidFill>
                  <a:schemeClr val="bg1"/>
                </a:solidFill>
                <a:latin typeface="Times New Roman" pitchFamily="18" charset="0"/>
                <a:cs typeface="Times New Roman" pitchFamily="18" charset="0"/>
              </a:rPr>
              <a:t> è un programma il cui scopo è quello di installarsi sul dispositivo della vittima a sua insaputa</a:t>
            </a:r>
            <a:r>
              <a:rPr lang="it-IT" sz="2800" dirty="0">
                <a:solidFill>
                  <a:schemeClr val="bg1"/>
                </a:solidFill>
              </a:rPr>
              <a:t>. </a:t>
            </a:r>
          </a:p>
        </p:txBody>
      </p:sp>
    </p:spTree>
  </p:cSld>
  <p:clrMapOvr>
    <a:masterClrMapping/>
  </p:clrMapOvr>
  <p:transition>
    <p:strip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title"/>
          </p:nvPr>
        </p:nvSpPr>
        <p:spPr>
          <a:xfrm>
            <a:off x="357158" y="3786190"/>
            <a:ext cx="3008313" cy="1162050"/>
          </a:xfrm>
        </p:spPr>
        <p:txBody>
          <a:bodyPr>
            <a:noAutofit/>
          </a:bodyPr>
          <a:lstStyle/>
          <a:p>
            <a:r>
              <a:rPr lang="it-IT" sz="3600" b="0" dirty="0" smtClean="0">
                <a:solidFill>
                  <a:schemeClr val="bg1">
                    <a:lumMod val="85000"/>
                  </a:schemeClr>
                </a:solidFill>
                <a:latin typeface="Algerian" pitchFamily="82" charset="0"/>
              </a:rPr>
              <a:t>Quali sono i modi per garantire la sicurezza dei dati?</a:t>
            </a:r>
            <a:endParaRPr lang="it-IT" sz="3600" b="0" dirty="0">
              <a:solidFill>
                <a:schemeClr val="bg1">
                  <a:lumMod val="85000"/>
                </a:schemeClr>
              </a:solidFill>
              <a:latin typeface="Algerian" pitchFamily="82" charset="0"/>
            </a:endParaRPr>
          </a:p>
        </p:txBody>
      </p:sp>
      <p:sp>
        <p:nvSpPr>
          <p:cNvPr id="3" name="Segnaposto contenuto 2"/>
          <p:cNvSpPr>
            <a:spLocks noGrp="1"/>
          </p:cNvSpPr>
          <p:nvPr>
            <p:ph idx="1"/>
          </p:nvPr>
        </p:nvSpPr>
        <p:spPr/>
        <p:txBody>
          <a:bodyPr/>
          <a:lstStyle/>
          <a:p>
            <a:r>
              <a:rPr lang="it-IT" sz="2800" dirty="0">
                <a:solidFill>
                  <a:schemeClr val="bg1"/>
                </a:solidFill>
                <a:latin typeface="Times New Roman" pitchFamily="18" charset="0"/>
                <a:cs typeface="Times New Roman" pitchFamily="18" charset="0"/>
              </a:rPr>
              <a:t>Una soluzione utile in molte situazioni diverse è quella di usare una </a:t>
            </a:r>
            <a:r>
              <a:rPr lang="it-IT" sz="2800" i="1" dirty="0">
                <a:solidFill>
                  <a:schemeClr val="bg1"/>
                </a:solidFill>
                <a:latin typeface="Times New Roman" pitchFamily="18" charset="0"/>
                <a:cs typeface="Times New Roman" pitchFamily="18" charset="0"/>
              </a:rPr>
              <a:t>VPN</a:t>
            </a:r>
            <a:r>
              <a:rPr lang="it-IT" sz="2800" dirty="0">
                <a:solidFill>
                  <a:schemeClr val="bg1"/>
                </a:solidFill>
                <a:latin typeface="Times New Roman" pitchFamily="18" charset="0"/>
                <a:cs typeface="Times New Roman" pitchFamily="18" charset="0"/>
              </a:rPr>
              <a:t>, cioè una rete privata virtuale. </a:t>
            </a:r>
            <a:endParaRPr lang="it-IT" sz="2800" dirty="0" smtClean="0">
              <a:solidFill>
                <a:schemeClr val="bg1"/>
              </a:solidFill>
              <a:latin typeface="Times New Roman" pitchFamily="18" charset="0"/>
              <a:cs typeface="Times New Roman" pitchFamily="18" charset="0"/>
            </a:endParaRPr>
          </a:p>
          <a:p>
            <a:pPr>
              <a:buNone/>
            </a:pPr>
            <a:endParaRPr lang="it-IT" sz="2800" dirty="0" smtClean="0">
              <a:solidFill>
                <a:schemeClr val="bg1"/>
              </a:solidFill>
              <a:latin typeface="Times New Roman" pitchFamily="18" charset="0"/>
              <a:cs typeface="Times New Roman" pitchFamily="18" charset="0"/>
            </a:endParaRPr>
          </a:p>
          <a:p>
            <a:r>
              <a:rPr lang="it-IT" sz="2800" dirty="0">
                <a:solidFill>
                  <a:schemeClr val="bg1"/>
                </a:solidFill>
                <a:latin typeface="Times New Roman" pitchFamily="18" charset="0"/>
                <a:cs typeface="Times New Roman" pitchFamily="18" charset="0"/>
              </a:rPr>
              <a:t>Installare un buon </a:t>
            </a:r>
            <a:r>
              <a:rPr lang="it-IT" sz="2800" i="1" dirty="0">
                <a:solidFill>
                  <a:schemeClr val="bg1"/>
                </a:solidFill>
                <a:latin typeface="Times New Roman" pitchFamily="18" charset="0"/>
                <a:cs typeface="Times New Roman" pitchFamily="18" charset="0"/>
              </a:rPr>
              <a:t>firewall</a:t>
            </a:r>
            <a:r>
              <a:rPr lang="it-IT" sz="2800" dirty="0">
                <a:solidFill>
                  <a:schemeClr val="bg1"/>
                </a:solidFill>
                <a:latin typeface="Times New Roman" pitchFamily="18" charset="0"/>
                <a:cs typeface="Times New Roman" pitchFamily="18" charset="0"/>
              </a:rPr>
              <a:t> è il metodo migliore per impedire che un malware apra una connessione remota per conto di un hacker. </a:t>
            </a:r>
            <a:endParaRPr lang="it-IT" sz="2800" dirty="0" smtClean="0">
              <a:solidFill>
                <a:schemeClr val="bg1"/>
              </a:solidFill>
              <a:latin typeface="Times New Roman" pitchFamily="18" charset="0"/>
              <a:cs typeface="Times New Roman" pitchFamily="18" charset="0"/>
            </a:endParaRPr>
          </a:p>
          <a:p>
            <a:endParaRPr lang="it-IT" dirty="0">
              <a:solidFill>
                <a:schemeClr val="bg1"/>
              </a:solidFill>
              <a:latin typeface="Times New Roman" pitchFamily="18" charset="0"/>
              <a:cs typeface="Times New Roman" pitchFamily="18" charset="0"/>
            </a:endParaRPr>
          </a:p>
        </p:txBody>
      </p:sp>
    </p:spTree>
  </p:cSld>
  <p:clrMapOvr>
    <a:masterClrMapping/>
  </p:clrMapOvr>
  <p:transition>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title"/>
          </p:nvPr>
        </p:nvSpPr>
        <p:spPr/>
        <p:txBody>
          <a:bodyPr/>
          <a:lstStyle/>
          <a:p>
            <a:r>
              <a:rPr lang="it-IT" dirty="0" smtClean="0">
                <a:solidFill>
                  <a:schemeClr val="bg1">
                    <a:lumMod val="85000"/>
                  </a:schemeClr>
                </a:solidFill>
                <a:latin typeface="Algerian" pitchFamily="82" charset="0"/>
              </a:rPr>
              <a:t>La dipendenza dai social</a:t>
            </a:r>
            <a:endParaRPr lang="it-IT" dirty="0">
              <a:solidFill>
                <a:schemeClr val="bg1">
                  <a:lumMod val="85000"/>
                </a:schemeClr>
              </a:solidFill>
              <a:latin typeface="Algerian" pitchFamily="82" charset="0"/>
            </a:endParaRPr>
          </a:p>
        </p:txBody>
      </p:sp>
      <p:sp>
        <p:nvSpPr>
          <p:cNvPr id="3" name="Segnaposto contenuto 2"/>
          <p:cNvSpPr>
            <a:spLocks noGrp="1"/>
          </p:cNvSpPr>
          <p:nvPr>
            <p:ph sz="half" idx="1"/>
          </p:nvPr>
        </p:nvSpPr>
        <p:spPr>
          <a:xfrm>
            <a:off x="457200" y="1600200"/>
            <a:ext cx="7972452" cy="4525963"/>
          </a:xfrm>
        </p:spPr>
        <p:txBody>
          <a:bodyPr>
            <a:normAutofit/>
          </a:bodyPr>
          <a:lstStyle/>
          <a:p>
            <a:pPr>
              <a:buNone/>
            </a:pPr>
            <a:r>
              <a:rPr lang="it-IT" b="1" dirty="0" smtClean="0">
                <a:solidFill>
                  <a:schemeClr val="bg1"/>
                </a:solidFill>
              </a:rPr>
              <a:t>    </a:t>
            </a:r>
            <a:endParaRPr lang="it-IT" dirty="0">
              <a:solidFill>
                <a:schemeClr val="bg1"/>
              </a:solidFill>
            </a:endParaRPr>
          </a:p>
        </p:txBody>
      </p:sp>
      <p:sp>
        <p:nvSpPr>
          <p:cNvPr id="6" name="Rettangolo 5"/>
          <p:cNvSpPr/>
          <p:nvPr/>
        </p:nvSpPr>
        <p:spPr>
          <a:xfrm>
            <a:off x="928662" y="1714488"/>
            <a:ext cx="7215238" cy="2677656"/>
          </a:xfrm>
          <a:prstGeom prst="rect">
            <a:avLst/>
          </a:prstGeom>
        </p:spPr>
        <p:txBody>
          <a:bodyPr wrap="square">
            <a:spAutoFit/>
          </a:bodyPr>
          <a:lstStyle/>
          <a:p>
            <a:r>
              <a:rPr lang="it-IT" sz="2800" dirty="0" smtClean="0">
                <a:solidFill>
                  <a:schemeClr val="bg1"/>
                </a:solidFill>
                <a:latin typeface="Times New Roman" pitchFamily="18" charset="0"/>
                <a:cs typeface="Times New Roman" pitchFamily="18" charset="0"/>
              </a:rPr>
              <a:t>Si tratta di un disturbo del controllo degli impulsi che non implica l’assunzione di una sostanza. L’attività compulsiva online è portata avanti in maniera costante grazie a meccanismi psicologici e neurologici che sono alla base di sensazioni di piacere, soddisfazione, affettività e autostima.</a:t>
            </a:r>
            <a:endParaRPr lang="it-IT" sz="2800" dirty="0">
              <a:solidFill>
                <a:schemeClr val="bg1"/>
              </a:solidFill>
              <a:latin typeface="Times New Roman" pitchFamily="18" charset="0"/>
              <a:cs typeface="Times New Roman" pitchFamily="18" charset="0"/>
            </a:endParaRPr>
          </a:p>
        </p:txBody>
      </p:sp>
    </p:spTree>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stretch>
            <a:fillRect/>
          </a:stretch>
        </p:blipFill>
        <p:spPr>
          <a:xfrm>
            <a:off x="0" y="0"/>
            <a:ext cx="9144000" cy="6858001"/>
          </a:xfrm>
          <a:prstGeom prst="rect">
            <a:avLst/>
          </a:prstGeom>
        </p:spPr>
      </p:pic>
      <p:sp>
        <p:nvSpPr>
          <p:cNvPr id="2" name="Titolo 1"/>
          <p:cNvSpPr>
            <a:spLocks noGrp="1"/>
          </p:cNvSpPr>
          <p:nvPr>
            <p:ph type="title"/>
          </p:nvPr>
        </p:nvSpPr>
        <p:spPr/>
        <p:txBody>
          <a:bodyPr/>
          <a:lstStyle/>
          <a:p>
            <a:r>
              <a:rPr lang="it-IT" dirty="0" smtClean="0">
                <a:solidFill>
                  <a:schemeClr val="bg1">
                    <a:lumMod val="85000"/>
                  </a:schemeClr>
                </a:solidFill>
                <a:latin typeface="Algerian" pitchFamily="82" charset="0"/>
              </a:rPr>
              <a:t>La dipendenza da internet</a:t>
            </a:r>
            <a:endParaRPr lang="it-IT" dirty="0">
              <a:solidFill>
                <a:schemeClr val="bg1">
                  <a:lumMod val="85000"/>
                </a:schemeClr>
              </a:solidFill>
              <a:latin typeface="Algerian" pitchFamily="82" charset="0"/>
            </a:endParaRPr>
          </a:p>
        </p:txBody>
      </p:sp>
      <p:sp>
        <p:nvSpPr>
          <p:cNvPr id="3" name="Segnaposto contenuto 2"/>
          <p:cNvSpPr>
            <a:spLocks noGrp="1"/>
          </p:cNvSpPr>
          <p:nvPr>
            <p:ph idx="1"/>
          </p:nvPr>
        </p:nvSpPr>
        <p:spPr/>
        <p:txBody>
          <a:bodyPr>
            <a:normAutofit/>
          </a:bodyPr>
          <a:lstStyle/>
          <a:p>
            <a:pPr>
              <a:buNone/>
            </a:pPr>
            <a:r>
              <a:rPr lang="it-IT" sz="2000" dirty="0" smtClean="0">
                <a:solidFill>
                  <a:schemeClr val="bg1"/>
                </a:solidFill>
                <a:latin typeface="Times New Roman" pitchFamily="18" charset="0"/>
                <a:cs typeface="Times New Roman" pitchFamily="18" charset="0"/>
              </a:rPr>
              <a:t>     Cadere nella dipendenza da internet può essere </a:t>
            </a:r>
            <a:r>
              <a:rPr lang="it-IT" sz="2000" dirty="0" smtClean="0">
                <a:solidFill>
                  <a:schemeClr val="bg1"/>
                </a:solidFill>
                <a:latin typeface="Times New Roman" pitchFamily="18" charset="0"/>
                <a:cs typeface="Times New Roman" pitchFamily="18" charset="0"/>
              </a:rPr>
              <a:t>il </a:t>
            </a:r>
            <a:r>
              <a:rPr lang="it-IT" sz="2000" dirty="0" smtClean="0">
                <a:solidFill>
                  <a:schemeClr val="bg1"/>
                </a:solidFill>
                <a:latin typeface="Times New Roman" pitchFamily="18" charset="0"/>
                <a:cs typeface="Times New Roman" pitchFamily="18" charset="0"/>
              </a:rPr>
              <a:t>risultato dell’interazione di cause complesse e diverse tra di loro che agiscono in concomitanza di </a:t>
            </a:r>
            <a:r>
              <a:rPr lang="it-IT" sz="2000" dirty="0" smtClean="0">
                <a:solidFill>
                  <a:schemeClr val="bg1"/>
                </a:solidFill>
                <a:latin typeface="Times New Roman" pitchFamily="18" charset="0"/>
                <a:cs typeface="Times New Roman" pitchFamily="18" charset="0"/>
              </a:rPr>
              <a:t>periodi, </a:t>
            </a:r>
            <a:r>
              <a:rPr lang="it-IT" sz="2000" dirty="0" smtClean="0">
                <a:solidFill>
                  <a:schemeClr val="bg1"/>
                </a:solidFill>
                <a:latin typeface="Times New Roman" pitchFamily="18" charset="0"/>
                <a:cs typeface="Times New Roman" pitchFamily="18" charset="0"/>
              </a:rPr>
              <a:t>nei quali si </a:t>
            </a:r>
            <a:r>
              <a:rPr lang="it-IT" sz="2000" dirty="0" smtClean="0">
                <a:solidFill>
                  <a:schemeClr val="bg1"/>
                </a:solidFill>
                <a:latin typeface="Times New Roman" pitchFamily="18" charset="0"/>
                <a:cs typeface="Times New Roman" pitchFamily="18" charset="0"/>
              </a:rPr>
              <a:t>possono </a:t>
            </a:r>
            <a:r>
              <a:rPr lang="it-IT" sz="2000" dirty="0" smtClean="0">
                <a:solidFill>
                  <a:schemeClr val="bg1"/>
                </a:solidFill>
                <a:latin typeface="Times New Roman" pitchFamily="18" charset="0"/>
                <a:cs typeface="Times New Roman" pitchFamily="18" charset="0"/>
              </a:rPr>
              <a:t>sperimentare un senso di solitudine</a:t>
            </a:r>
            <a:r>
              <a:rPr lang="it-IT" sz="2000" dirty="0" smtClean="0">
                <a:solidFill>
                  <a:schemeClr val="bg1"/>
                </a:solidFill>
                <a:latin typeface="Times New Roman" pitchFamily="18" charset="0"/>
                <a:cs typeface="Times New Roman" pitchFamily="18" charset="0"/>
              </a:rPr>
              <a:t>, uno </a:t>
            </a:r>
            <a:r>
              <a:rPr lang="it-IT" sz="2000" dirty="0" smtClean="0">
                <a:solidFill>
                  <a:schemeClr val="bg1"/>
                </a:solidFill>
                <a:latin typeface="Times New Roman" pitchFamily="18" charset="0"/>
                <a:cs typeface="Times New Roman" pitchFamily="18" charset="0"/>
              </a:rPr>
              <a:t>stress </a:t>
            </a:r>
            <a:r>
              <a:rPr lang="it-IT" sz="2000" dirty="0" smtClean="0">
                <a:solidFill>
                  <a:schemeClr val="bg1"/>
                </a:solidFill>
                <a:latin typeface="Times New Roman" pitchFamily="18" charset="0"/>
                <a:cs typeface="Times New Roman" pitchFamily="18" charset="0"/>
              </a:rPr>
              <a:t>intenso e </a:t>
            </a:r>
            <a:r>
              <a:rPr lang="it-IT" sz="2000" dirty="0" smtClean="0">
                <a:solidFill>
                  <a:schemeClr val="bg1"/>
                </a:solidFill>
                <a:latin typeface="Times New Roman" pitchFamily="18" charset="0"/>
                <a:cs typeface="Times New Roman" pitchFamily="18" charset="0"/>
              </a:rPr>
              <a:t>difficoltà relazionali. </a:t>
            </a:r>
          </a:p>
          <a:p>
            <a:pPr>
              <a:buNone/>
            </a:pPr>
            <a:endParaRPr lang="it-IT" sz="2000" dirty="0">
              <a:solidFill>
                <a:schemeClr val="bg1"/>
              </a:solidFill>
              <a:latin typeface="Times New Roman" pitchFamily="18" charset="0"/>
              <a:cs typeface="Times New Roman" pitchFamily="18" charset="0"/>
            </a:endParaRPr>
          </a:p>
          <a:p>
            <a:pPr>
              <a:buNone/>
            </a:pPr>
            <a:r>
              <a:rPr lang="it-IT" sz="2000" dirty="0" smtClean="0">
                <a:solidFill>
                  <a:schemeClr val="bg1"/>
                </a:solidFill>
                <a:latin typeface="Times New Roman" pitchFamily="18" charset="0"/>
                <a:cs typeface="Times New Roman" pitchFamily="18" charset="0"/>
              </a:rPr>
              <a:t>     Alcuni segnali devono mettere in allarme perché sono la spia di un uso patologico della rete che supera i limiti di un utilizzo sano.</a:t>
            </a:r>
          </a:p>
          <a:p>
            <a:r>
              <a:rPr lang="it-IT" sz="2000" dirty="0" smtClean="0">
                <a:solidFill>
                  <a:schemeClr val="bg1"/>
                </a:solidFill>
                <a:latin typeface="Times New Roman" pitchFamily="18" charset="0"/>
                <a:cs typeface="Times New Roman" pitchFamily="18" charset="0"/>
              </a:rPr>
              <a:t>La necessità incontenibile di trascorrere sempre più tempo in rete con comportamenti ossessivi;</a:t>
            </a:r>
          </a:p>
          <a:p>
            <a:r>
              <a:rPr lang="it-IT" sz="2000" dirty="0">
                <a:solidFill>
                  <a:schemeClr val="bg1"/>
                </a:solidFill>
                <a:latin typeface="Times New Roman" pitchFamily="18" charset="0"/>
                <a:cs typeface="Times New Roman" pitchFamily="18" charset="0"/>
              </a:rPr>
              <a:t>l</a:t>
            </a:r>
            <a:r>
              <a:rPr lang="it-IT" sz="2000" dirty="0" smtClean="0">
                <a:solidFill>
                  <a:schemeClr val="bg1"/>
                </a:solidFill>
                <a:latin typeface="Times New Roman" pitchFamily="18" charset="0"/>
                <a:cs typeface="Times New Roman" pitchFamily="18" charset="0"/>
              </a:rPr>
              <a:t>’insorgenza </a:t>
            </a:r>
            <a:r>
              <a:rPr lang="it-IT" sz="2000" dirty="0" smtClean="0">
                <a:solidFill>
                  <a:schemeClr val="bg1"/>
                </a:solidFill>
                <a:latin typeface="Times New Roman" pitchFamily="18" charset="0"/>
                <a:cs typeface="Times New Roman" pitchFamily="18" charset="0"/>
              </a:rPr>
              <a:t>di sintomi da astinenza, come ansia, agitazione, quando si è offline;</a:t>
            </a:r>
          </a:p>
          <a:p>
            <a:r>
              <a:rPr lang="it-IT" sz="2000" dirty="0">
                <a:solidFill>
                  <a:schemeClr val="bg1"/>
                </a:solidFill>
                <a:latin typeface="Times New Roman" pitchFamily="18" charset="0"/>
                <a:cs typeface="Times New Roman" pitchFamily="18" charset="0"/>
              </a:rPr>
              <a:t>l</a:t>
            </a:r>
            <a:r>
              <a:rPr lang="it-IT" sz="2000" dirty="0" smtClean="0">
                <a:solidFill>
                  <a:schemeClr val="bg1"/>
                </a:solidFill>
                <a:latin typeface="Times New Roman" pitchFamily="18" charset="0"/>
                <a:cs typeface="Times New Roman" pitchFamily="18" charset="0"/>
              </a:rPr>
              <a:t>’impossibilità </a:t>
            </a:r>
            <a:r>
              <a:rPr lang="it-IT" sz="2000" dirty="0" smtClean="0">
                <a:solidFill>
                  <a:schemeClr val="bg1"/>
                </a:solidFill>
                <a:latin typeface="Times New Roman" pitchFamily="18" charset="0"/>
                <a:cs typeface="Times New Roman" pitchFamily="18" charset="0"/>
              </a:rPr>
              <a:t>di smettere nonostante le conseguenze negative sulla vita personale.</a:t>
            </a:r>
            <a:endParaRPr lang="it-IT" sz="2000" dirty="0">
              <a:solidFill>
                <a:schemeClr val="bg1"/>
              </a:solidFill>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TotalTime>
  <Words>850</Words>
  <Application>Microsoft Office PowerPoint</Application>
  <PresentationFormat>Presentazione su schermo (4:3)</PresentationFormat>
  <Paragraphs>68</Paragraphs>
  <Slides>15</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15</vt:i4>
      </vt:variant>
    </vt:vector>
  </HeadingPairs>
  <TitlesOfParts>
    <vt:vector size="22" baseType="lpstr">
      <vt:lpstr>Algerian</vt:lpstr>
      <vt:lpstr>Arial</vt:lpstr>
      <vt:lpstr>Bauhaus 93</vt:lpstr>
      <vt:lpstr>Bodoni MT Black</vt:lpstr>
      <vt:lpstr>Calibri</vt:lpstr>
      <vt:lpstr>Times New Roman</vt:lpstr>
      <vt:lpstr>Tema di Office</vt:lpstr>
      <vt:lpstr>La sicurezza online</vt:lpstr>
      <vt:lpstr>Definizioni </vt:lpstr>
      <vt:lpstr>Sicurezza informatica</vt:lpstr>
      <vt:lpstr>I “cookies”</vt:lpstr>
      <vt:lpstr>I dati sensibili</vt:lpstr>
      <vt:lpstr>Quali sono le minacce più grandi per la sicurezza informatica? </vt:lpstr>
      <vt:lpstr>Quali sono i modi per garantire la sicurezza dei dati?</vt:lpstr>
      <vt:lpstr>La dipendenza dai social</vt:lpstr>
      <vt:lpstr>La dipendenza da internet</vt:lpstr>
      <vt:lpstr>Cure per la dipendenza dai social e da internet</vt:lpstr>
      <vt:lpstr>La psicologia nei social </vt:lpstr>
      <vt:lpstr>The social dilemma</vt:lpstr>
      <vt:lpstr>Ricerca della CORECOM Lombardia</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dc:creator>
  <cp:lastModifiedBy>Hp</cp:lastModifiedBy>
  <cp:revision>36</cp:revision>
  <dcterms:created xsi:type="dcterms:W3CDTF">2023-01-28T14:37:45Z</dcterms:created>
  <dcterms:modified xsi:type="dcterms:W3CDTF">2023-02-19T18:23:46Z</dcterms:modified>
</cp:coreProperties>
</file>