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ink/ink1.xml" ContentType="application/inkml+xml"/>
  <Override PartName="/ppt/ink/ink2.xml" ContentType="application/inkml+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5" r:id="rId1"/>
  </p:sldMasterIdLst>
  <p:sldIdLst>
    <p:sldId id="256" r:id="rId2"/>
    <p:sldId id="257" r:id="rId3"/>
    <p:sldId id="258" r:id="rId4"/>
    <p:sldId id="259" r:id="rId5"/>
    <p:sldId id="260" r:id="rId6"/>
    <p:sldId id="264" r:id="rId7"/>
    <p:sldId id="261" r:id="rId8"/>
    <p:sldId id="262" r:id="rId9"/>
    <p:sldId id="263"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FE7A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74" autoAdjust="0"/>
    <p:restoredTop sz="94660"/>
  </p:normalViewPr>
  <p:slideViewPr>
    <p:cSldViewPr snapToGrid="0">
      <p:cViewPr varScale="1">
        <p:scale>
          <a:sx n="69" d="100"/>
          <a:sy n="69" d="100"/>
        </p:scale>
        <p:origin x="774"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1-01T13:16:57.979"/>
    </inkml:context>
    <inkml:brush xml:id="br0">
      <inkml:brushProperty name="width" value="0.35" units="cm"/>
      <inkml:brushProperty name="height" value="0.35" units="cm"/>
      <inkml:brushProperty name="color" value="#AE198D"/>
      <inkml:brushProperty name="inkEffects" value="galaxy"/>
      <inkml:brushProperty name="anchorX" value="-14404.56543"/>
      <inkml:brushProperty name="anchorY" value="-4449.1748"/>
      <inkml:brushProperty name="scaleFactor" value="0.5"/>
    </inkml:brush>
  </inkml:definitions>
  <inkml:trace contextRef="#ctx0" brushRef="#br0">0 0 24575,'0'0'0,"5"0"0,12 5 0,6 1 0,10 0 0,13-2 0,1 0 0,11-2 0,1-1 0,2-1 0,-7 1 0,5-2 0,0 1 0,-2 0 0,1 0 0,-1 0 0,-7-1 0,0 1 0,5 0 0,-4 0 0,1 0 0,-6 0 0,7 0 0,0 0 0,2 0 0,7 0 0,-6 0 0,0 0 0,-6 0 0,4 0 0,-5 0 0,-4 0 0,-6 0 0,6 0 0,-2 0 0,-3 0 0,-4 0 0,3 0 0,9 0 0,-2 0 0,3 0 0,2 0 0,2 0 0,6 6 0,-4 0 0,6-1 0,5 0 0,5 4 0,-1-2 0,-2 0 0,3-2 0,-4-1 0,-2-2 0,-9-1 0,-3-1 0,-7 0 0,-1-1 0,1 1 0,8 5 0,-4 1 0,2-1 0,6 5 0,7-1 0,0-1 0,5 3 0,5-1 0,-3-2 0,-9-2 0,2-2 0,-3-2 0,-8-1 0,3-1 0,-6-1 0,0 1 0,-6 0 0,1-1 0,1 1 0,2 0 0,-4 0 0,7 0 0,-3 0 0,1 0 0,1 0 0,1 0 0,-4 0 0,-5 0 0,0 0 0,2 0 0,-3 0 0,-4 0 0,3 0 0,-3 0 0,3 0 0,-2 0 0,-2 0 0,2 0 0,-2 0 0,4 0 0,-2 0 0,-3 0 0,-2 0 0,-2 0 0,3 0 0,-1 0 0,5 0 0,-1 0 0,3 0 0,-1 0 0,3 0 0,8 0 0,4 0 0,2 0 0,1 11 0,0 0 0,0 0 0,4-2 0,-5-2 0,-1-3 0,-8-1 0,-5-2 0,0-7 0,0 0 0,-2 0 0,-3 1 0,2 1 0,-2 2 0,3 1 0,-2 0 0,3 1 0,-3 0 0,4 0 0,-3 1 0,3-1 0,-3 0 0,-2 0 0,1 0 0,-1 0 0,-3 0 0,-2 0 0,4 0 0,3 0 0,5 0 0,-1 0 0,-9-5 0,2-1 0,3 0 0,-3 2 0,-1 0 0,3 2 0,4 1 0,-2-5 0,4 0 0,13 0 0,3 2 0,8 0 0,10 2 0,5 1 0,3 1 0,-5 0 0,-6 0 0,-12 0 0,-6 1 0,-4-1 0,-8 0 0,-6 0 0,1 0 0,1 0 0,4 0 0,3 0 0,8 0 0,2 0 0,12-5 0,6-7 0,5-4 0,7 0 0,8 2 0,5 4 0,-7-2 0,-13 3 0,-11 1 0,-13 3 0,-12 2 0,-9 2 0,-6 0 0,-3 2 0,-2-1 0,-1 0 0,1 1 0,-1-1 0,2 0 0,5 0 0,1 1 0,0-1 0,-1 0 0,-1 0 0,-1-1 0,-7 1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1-01T13:17:13.660"/>
    </inkml:context>
    <inkml:brush xml:id="br0">
      <inkml:brushProperty name="width" value="0.35" units="cm"/>
      <inkml:brushProperty name="height" value="0.35" units="cm"/>
      <inkml:brushProperty name="color" value="#FF4E00"/>
      <inkml:brushProperty name="inkEffects" value="rainbow"/>
      <inkml:brushProperty name="anchorX" value="-35313.90234"/>
      <inkml:brushProperty name="anchorY" value="-7227.29297"/>
      <inkml:brushProperty name="scaleFactor" value="0.5"/>
    </inkml:brush>
  </inkml:definitions>
  <inkml:trace contextRef="#ctx0" brushRef="#br0">1 279 24575,'0'0'0,"9"0"0,21 0 0,20-5 0,10-1 0,6 1 0,1-6 0,-7 2 0,-9 1 0,3 2 0,0 2 0,-5 2 0,-6 1 0,7 1 0,6 0 0,2 0 0,3 0 0,9 1 0,7-1 0,3 0 0,3 0 0,7 0 0,1 0 0,-7 0 0,5 0 0,-7 0 0,-7 0 0,-6 0 0,-6 0 0,-4 0 0,-8 0 0,-2 0 0,-6 0 0,0 0 0,-3 0 0,-4 0 0,3 0 0,-3 6 0,-1 0 0,-8 5 0,4 0 0,3-2 0,1 3 0,5-2 0,-1-1 0,-7 2 0,2-2 0,4-1 0,-1-3 0,-1 4 0,3-2 0,-2 0 0,-1-3 0,-3-1 0,-1-1 0,-3 4 0,-1 0 0,6 0 0,-1 4 0,-1-1 0,0-2 0,-1-1 0,4 3 0,5-1 0,-1-1 0,-1-2 0,3-2 0,8-1 0,-1-1 0,3 4 0,6 1 0,-4-1 0,2-1 0,4-1 0,-5-1 0,0-1 0,0 0 0,-1-1 0,1-1 0,0 1 0,-5 0 0,0 0 0,-5 0 0,1-1 0,-4 1 0,2 0 0,-3 0 0,2 0 0,3 0 0,3 0 0,3 0 0,-4 0 0,2 0 0,1 0 0,-5-5 0,-4-1 0,2 1 0,-5 0 0,4 2 0,2-5 0,-2 1 0,-3 1 0,3-4 0,1 1 0,-1 1 0,-3 2 0,-3 3 0,-3 0 0,2 2 0,0 1 0,-2 0 0,4 1 0,-1-1 0,-1 1 0,-2-1 0,-2 0 0,-1 0 0,4 0 0,-1 0 0,0 0 0,-1 0 0,-1 0 0,4 0 0,-1 0 0,0 0 0,-2 0 0,-1 0 0,4 0 0,5 0 0,-1 0 0,-1 0 0,2-5 0,-1-1 0,-3-5 0,-2 1 0,-3 1 0,-1 2 0,9 2 0,-5-3 0,-1 1 0,3-4 0,-1 1 0,4 1 0,5-2 0,3 1 0,-2 2 0,3 2 0,-5-3 0,3 1 0,-5 2 0,8 1 0,-3 2 0,2 1 0,13-4 0,2 0 0,2-5 0,-7 1 0,3 1 0,-1-3 0,-7 2 0,5 2 0,-7 3 0,1 1 0,-1-3 0,6 0 0,2-4 0,-6 1 0,6-4 0,-1 2 0,0 2 0,0-3 0,5 3 0,-1-4 0,-6 3 0,4 2 0,-1 2 0,-1 4 0,-6 0 0,-1 3 0,-6 0 0,0 0 0,-4 1 0,-4-1 0,-3 0 0,-3 1 0,-2-1 0,-1 0 0,-1 0 0,0 0 0,0 0 0,5 0 0,1 0 0,0 5 0,-1 1 0,-1 5 0,4 5 0,5 4 0,0-1 0,3-4 0,-7 1 0,-3-4 0,-3-2 0,-8 1 0,-6 4 0,-7-2 0</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134AEB31-CA66-4272-B8B0-61C3132E1ABC}" type="datetimeFigureOut">
              <a:rPr lang="it-IT" smtClean="0"/>
              <a:t>19/01/2023</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3594934F-2DF2-4AED-9D39-48B815B3BDFA}" type="slidenum">
              <a:rPr lang="it-IT" smtClean="0"/>
              <a:t>‹N›</a:t>
            </a:fld>
            <a:endParaRPr lang="it-IT"/>
          </a:p>
        </p:txBody>
      </p:sp>
    </p:spTree>
    <p:extLst>
      <p:ext uri="{BB962C8B-B14F-4D97-AF65-F5344CB8AC3E}">
        <p14:creationId xmlns:p14="http://schemas.microsoft.com/office/powerpoint/2010/main" val="1912093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3"/>
          <p:cNvSpPr>
            <a:spLocks noGrp="1"/>
          </p:cNvSpPr>
          <p:nvPr>
            <p:ph type="dt" sz="half" idx="10"/>
          </p:nvPr>
        </p:nvSpPr>
        <p:spPr/>
        <p:txBody>
          <a:bodyPr/>
          <a:lstStyle/>
          <a:p>
            <a:fld id="{134AEB31-CA66-4272-B8B0-61C3132E1ABC}" type="datetimeFigureOut">
              <a:rPr lang="it-IT" smtClean="0"/>
              <a:t>19/01/2023</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3594934F-2DF2-4AED-9D39-48B815B3BDFA}" type="slidenum">
              <a:rPr lang="it-IT" smtClean="0"/>
              <a:t>‹N›</a:t>
            </a:fld>
            <a:endParaRPr lang="it-IT"/>
          </a:p>
        </p:txBody>
      </p:sp>
    </p:spTree>
    <p:extLst>
      <p:ext uri="{BB962C8B-B14F-4D97-AF65-F5344CB8AC3E}">
        <p14:creationId xmlns:p14="http://schemas.microsoft.com/office/powerpoint/2010/main" val="23257272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134AEB31-CA66-4272-B8B0-61C3132E1ABC}" type="datetimeFigureOut">
              <a:rPr lang="it-IT" smtClean="0"/>
              <a:t>19/01/2023</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3594934F-2DF2-4AED-9D39-48B815B3BDFA}" type="slidenum">
              <a:rPr lang="it-IT" smtClean="0"/>
              <a:t>‹N›</a:t>
            </a:fld>
            <a:endParaRPr lang="it-IT"/>
          </a:p>
        </p:txBody>
      </p:sp>
    </p:spTree>
    <p:extLst>
      <p:ext uri="{BB962C8B-B14F-4D97-AF65-F5344CB8AC3E}">
        <p14:creationId xmlns:p14="http://schemas.microsoft.com/office/powerpoint/2010/main" val="26205855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134AEB31-CA66-4272-B8B0-61C3132E1ABC}" type="datetimeFigureOut">
              <a:rPr lang="it-IT" smtClean="0"/>
              <a:t>19/01/2023</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3594934F-2DF2-4AED-9D39-48B815B3BDFA}" type="slidenum">
              <a:rPr lang="it-IT" smtClean="0"/>
              <a:t>‹N›</a:t>
            </a:fld>
            <a:endParaRPr lang="it-IT"/>
          </a:p>
        </p:txBody>
      </p:sp>
    </p:spTree>
    <p:extLst>
      <p:ext uri="{BB962C8B-B14F-4D97-AF65-F5344CB8AC3E}">
        <p14:creationId xmlns:p14="http://schemas.microsoft.com/office/powerpoint/2010/main" val="8363201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134AEB31-CA66-4272-B8B0-61C3132E1ABC}" type="datetimeFigureOut">
              <a:rPr lang="it-IT" smtClean="0"/>
              <a:t>19/01/2023</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3594934F-2DF2-4AED-9D39-48B815B3BDFA}" type="slidenum">
              <a:rPr lang="it-IT" smtClean="0"/>
              <a:t>‹N›</a:t>
            </a:fld>
            <a:endParaRPr lang="it-IT"/>
          </a:p>
        </p:txBody>
      </p:sp>
    </p:spTree>
    <p:extLst>
      <p:ext uri="{BB962C8B-B14F-4D97-AF65-F5344CB8AC3E}">
        <p14:creationId xmlns:p14="http://schemas.microsoft.com/office/powerpoint/2010/main" val="3302688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7" name="Date Placeholder 2"/>
          <p:cNvSpPr>
            <a:spLocks noGrp="1"/>
          </p:cNvSpPr>
          <p:nvPr>
            <p:ph type="dt" sz="half" idx="10"/>
          </p:nvPr>
        </p:nvSpPr>
        <p:spPr/>
        <p:txBody>
          <a:bodyPr/>
          <a:lstStyle/>
          <a:p>
            <a:fld id="{134AEB31-CA66-4272-B8B0-61C3132E1ABC}" type="datetimeFigureOut">
              <a:rPr lang="it-IT" smtClean="0"/>
              <a:t>19/01/2023</a:t>
            </a:fld>
            <a:endParaRPr lang="it-IT"/>
          </a:p>
        </p:txBody>
      </p:sp>
      <p:sp>
        <p:nvSpPr>
          <p:cNvPr id="5" name="Footer Placeholder 3"/>
          <p:cNvSpPr>
            <a:spLocks noGrp="1"/>
          </p:cNvSpPr>
          <p:nvPr>
            <p:ph type="ftr" sz="quarter" idx="11"/>
          </p:nvPr>
        </p:nvSpPr>
        <p:spPr/>
        <p:txBody>
          <a:bodyPr/>
          <a:lstStyle/>
          <a:p>
            <a:endParaRPr lang="it-IT"/>
          </a:p>
        </p:txBody>
      </p:sp>
      <p:sp>
        <p:nvSpPr>
          <p:cNvPr id="6" name="Slide Number Placeholder 4"/>
          <p:cNvSpPr>
            <a:spLocks noGrp="1"/>
          </p:cNvSpPr>
          <p:nvPr>
            <p:ph type="sldNum" sz="quarter" idx="12"/>
          </p:nvPr>
        </p:nvSpPr>
        <p:spPr/>
        <p:txBody>
          <a:bodyPr/>
          <a:lstStyle/>
          <a:p>
            <a:fld id="{3594934F-2DF2-4AED-9D39-48B815B3BDFA}" type="slidenum">
              <a:rPr lang="it-IT" smtClean="0"/>
              <a:t>‹N›</a:t>
            </a:fld>
            <a:endParaRPr lang="it-IT"/>
          </a:p>
        </p:txBody>
      </p:sp>
    </p:spTree>
    <p:extLst>
      <p:ext uri="{BB962C8B-B14F-4D97-AF65-F5344CB8AC3E}">
        <p14:creationId xmlns:p14="http://schemas.microsoft.com/office/powerpoint/2010/main" val="33144502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134AEB31-CA66-4272-B8B0-61C3132E1ABC}" type="datetimeFigureOut">
              <a:rPr lang="it-IT" smtClean="0"/>
              <a:t>19/01/2023</a:t>
            </a:fld>
            <a:endParaRPr lang="it-IT"/>
          </a:p>
        </p:txBody>
      </p:sp>
      <p:sp>
        <p:nvSpPr>
          <p:cNvPr id="5" name="Footer Placeholder 2"/>
          <p:cNvSpPr>
            <a:spLocks noGrp="1"/>
          </p:cNvSpPr>
          <p:nvPr>
            <p:ph type="ftr" sz="quarter" idx="11"/>
          </p:nvPr>
        </p:nvSpPr>
        <p:spPr/>
        <p:txBody>
          <a:bodyPr/>
          <a:lstStyle/>
          <a:p>
            <a:endParaRPr lang="it-IT"/>
          </a:p>
        </p:txBody>
      </p:sp>
      <p:sp>
        <p:nvSpPr>
          <p:cNvPr id="6" name="Slide Number Placeholder 3"/>
          <p:cNvSpPr>
            <a:spLocks noGrp="1"/>
          </p:cNvSpPr>
          <p:nvPr>
            <p:ph type="sldNum" sz="quarter" idx="12"/>
          </p:nvPr>
        </p:nvSpPr>
        <p:spPr/>
        <p:txBody>
          <a:bodyPr/>
          <a:lstStyle/>
          <a:p>
            <a:fld id="{3594934F-2DF2-4AED-9D39-48B815B3BDFA}" type="slidenum">
              <a:rPr lang="it-IT" smtClean="0"/>
              <a:t>‹N›</a:t>
            </a:fld>
            <a:endParaRPr lang="it-IT"/>
          </a:p>
        </p:txBody>
      </p:sp>
    </p:spTree>
    <p:extLst>
      <p:ext uri="{BB962C8B-B14F-4D97-AF65-F5344CB8AC3E}">
        <p14:creationId xmlns:p14="http://schemas.microsoft.com/office/powerpoint/2010/main" val="208543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it-IT"/>
              <a:t>Fare clic per modificare lo stile del titolo dello schema</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7" name="Date Placeholder 4"/>
          <p:cNvSpPr>
            <a:spLocks noGrp="1"/>
          </p:cNvSpPr>
          <p:nvPr>
            <p:ph type="dt" sz="half" idx="10"/>
          </p:nvPr>
        </p:nvSpPr>
        <p:spPr/>
        <p:txBody>
          <a:bodyPr/>
          <a:lstStyle/>
          <a:p>
            <a:fld id="{134AEB31-CA66-4272-B8B0-61C3132E1ABC}" type="datetimeFigureOut">
              <a:rPr lang="it-IT" smtClean="0"/>
              <a:t>19/01/2023</a:t>
            </a:fld>
            <a:endParaRPr lang="it-IT"/>
          </a:p>
        </p:txBody>
      </p:sp>
      <p:sp>
        <p:nvSpPr>
          <p:cNvPr id="5" name="Footer Placeholder 5"/>
          <p:cNvSpPr>
            <a:spLocks noGrp="1"/>
          </p:cNvSpPr>
          <p:nvPr>
            <p:ph type="ftr" sz="quarter" idx="11"/>
          </p:nvPr>
        </p:nvSpPr>
        <p:spPr/>
        <p:txBody>
          <a:bodyPr/>
          <a:lstStyle/>
          <a:p>
            <a:endParaRPr lang="it-IT"/>
          </a:p>
        </p:txBody>
      </p:sp>
      <p:sp>
        <p:nvSpPr>
          <p:cNvPr id="6" name="Slide Number Placeholder 6"/>
          <p:cNvSpPr>
            <a:spLocks noGrp="1"/>
          </p:cNvSpPr>
          <p:nvPr>
            <p:ph type="sldNum" sz="quarter" idx="12"/>
          </p:nvPr>
        </p:nvSpPr>
        <p:spPr/>
        <p:txBody>
          <a:bodyPr/>
          <a:lstStyle/>
          <a:p>
            <a:fld id="{3594934F-2DF2-4AED-9D39-48B815B3BDFA}" type="slidenum">
              <a:rPr lang="it-IT" smtClean="0"/>
              <a:t>‹N›</a:t>
            </a:fld>
            <a:endParaRPr lang="it-IT"/>
          </a:p>
        </p:txBody>
      </p:sp>
    </p:spTree>
    <p:extLst>
      <p:ext uri="{BB962C8B-B14F-4D97-AF65-F5344CB8AC3E}">
        <p14:creationId xmlns:p14="http://schemas.microsoft.com/office/powerpoint/2010/main" val="38626782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134AEB31-CA66-4272-B8B0-61C3132E1ABC}" type="datetimeFigureOut">
              <a:rPr lang="it-IT" smtClean="0"/>
              <a:t>19/01/2023</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3594934F-2DF2-4AED-9D39-48B815B3BDFA}" type="slidenum">
              <a:rPr lang="it-IT" smtClean="0"/>
              <a:t>‹N›</a:t>
            </a:fld>
            <a:endParaRPr lang="it-IT"/>
          </a:p>
        </p:txBody>
      </p:sp>
    </p:spTree>
    <p:extLst>
      <p:ext uri="{BB962C8B-B14F-4D97-AF65-F5344CB8AC3E}">
        <p14:creationId xmlns:p14="http://schemas.microsoft.com/office/powerpoint/2010/main" val="3780453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134AEB31-CA66-4272-B8B0-61C3132E1ABC}" type="datetimeFigureOut">
              <a:rPr lang="it-IT" smtClean="0"/>
              <a:t>19/01/2023</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3594934F-2DF2-4AED-9D39-48B815B3BDFA}" type="slidenum">
              <a:rPr lang="it-IT" smtClean="0"/>
              <a:t>‹N›</a:t>
            </a:fld>
            <a:endParaRPr lang="it-IT"/>
          </a:p>
        </p:txBody>
      </p:sp>
    </p:spTree>
    <p:extLst>
      <p:ext uri="{BB962C8B-B14F-4D97-AF65-F5344CB8AC3E}">
        <p14:creationId xmlns:p14="http://schemas.microsoft.com/office/powerpoint/2010/main" val="38900619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it-IT"/>
              <a:t>Fare clic per modificare lo stile del titolo dello schema</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134AEB31-CA66-4272-B8B0-61C3132E1ABC}" type="datetimeFigureOut">
              <a:rPr lang="it-IT" smtClean="0"/>
              <a:t>19/01/2023</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3594934F-2DF2-4AED-9D39-48B815B3BDFA}" type="slidenum">
              <a:rPr lang="it-IT" smtClean="0"/>
              <a:t>‹N›</a:t>
            </a:fld>
            <a:endParaRPr lang="it-IT"/>
          </a:p>
        </p:txBody>
      </p:sp>
    </p:spTree>
    <p:extLst>
      <p:ext uri="{BB962C8B-B14F-4D97-AF65-F5344CB8AC3E}">
        <p14:creationId xmlns:p14="http://schemas.microsoft.com/office/powerpoint/2010/main" val="8845164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it-IT"/>
              <a:t>Fare clic per modificare lo stile del titolo dello schema</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it-IT"/>
              <a:t>Fare clic per modificare gli stili del testo dello schema</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134AEB31-CA66-4272-B8B0-61C3132E1ABC}" type="datetimeFigureOut">
              <a:rPr lang="it-IT" smtClean="0"/>
              <a:t>19/01/2023</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3594934F-2DF2-4AED-9D39-48B815B3BDFA}" type="slidenum">
              <a:rPr lang="it-IT" smtClean="0"/>
              <a:t>‹N›</a:t>
            </a:fld>
            <a:endParaRPr lang="it-IT"/>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3995668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134AEB31-CA66-4272-B8B0-61C3132E1ABC}" type="datetimeFigureOut">
              <a:rPr lang="it-IT" smtClean="0"/>
              <a:t>19/01/2023</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3594934F-2DF2-4AED-9D39-48B815B3BDFA}" type="slidenum">
              <a:rPr lang="it-IT" smtClean="0"/>
              <a:t>‹N›</a:t>
            </a:fld>
            <a:endParaRPr lang="it-IT"/>
          </a:p>
        </p:txBody>
      </p:sp>
    </p:spTree>
    <p:extLst>
      <p:ext uri="{BB962C8B-B14F-4D97-AF65-F5344CB8AC3E}">
        <p14:creationId xmlns:p14="http://schemas.microsoft.com/office/powerpoint/2010/main" val="16322795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134AEB31-CA66-4272-B8B0-61C3132E1ABC}" type="datetimeFigureOut">
              <a:rPr lang="it-IT" smtClean="0"/>
              <a:t>19/01/2023</a:t>
            </a:fld>
            <a:endParaRPr lang="it-IT"/>
          </a:p>
        </p:txBody>
      </p:sp>
      <p:sp>
        <p:nvSpPr>
          <p:cNvPr id="4"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3594934F-2DF2-4AED-9D39-48B815B3BDFA}" type="slidenum">
              <a:rPr lang="it-IT" smtClean="0"/>
              <a:t>‹N›</a:t>
            </a:fld>
            <a:endParaRPr lang="it-IT"/>
          </a:p>
        </p:txBody>
      </p:sp>
    </p:spTree>
    <p:extLst>
      <p:ext uri="{BB962C8B-B14F-4D97-AF65-F5344CB8AC3E}">
        <p14:creationId xmlns:p14="http://schemas.microsoft.com/office/powerpoint/2010/main" val="5260124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 immagin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134AEB31-CA66-4272-B8B0-61C3132E1ABC}" type="datetimeFigureOut">
              <a:rPr lang="it-IT" smtClean="0"/>
              <a:t>19/01/2023</a:t>
            </a:fld>
            <a:endParaRPr lang="it-IT"/>
          </a:p>
        </p:txBody>
      </p:sp>
      <p:sp>
        <p:nvSpPr>
          <p:cNvPr id="4"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3594934F-2DF2-4AED-9D39-48B815B3BDFA}" type="slidenum">
              <a:rPr lang="it-IT" smtClean="0"/>
              <a:t>‹N›</a:t>
            </a:fld>
            <a:endParaRPr lang="it-IT"/>
          </a:p>
        </p:txBody>
      </p:sp>
    </p:spTree>
    <p:extLst>
      <p:ext uri="{BB962C8B-B14F-4D97-AF65-F5344CB8AC3E}">
        <p14:creationId xmlns:p14="http://schemas.microsoft.com/office/powerpoint/2010/main" val="24411555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nchor="t" anchorCtr="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134AEB31-CA66-4272-B8B0-61C3132E1ABC}" type="datetimeFigureOut">
              <a:rPr lang="it-IT" smtClean="0"/>
              <a:t>19/01/2023</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3594934F-2DF2-4AED-9D39-48B815B3BDFA}" type="slidenum">
              <a:rPr lang="it-IT" smtClean="0"/>
              <a:t>‹N›</a:t>
            </a:fld>
            <a:endParaRPr lang="it-IT"/>
          </a:p>
        </p:txBody>
      </p:sp>
    </p:spTree>
    <p:extLst>
      <p:ext uri="{BB962C8B-B14F-4D97-AF65-F5344CB8AC3E}">
        <p14:creationId xmlns:p14="http://schemas.microsoft.com/office/powerpoint/2010/main" val="5786610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134AEB31-CA66-4272-B8B0-61C3132E1ABC}" type="datetimeFigureOut">
              <a:rPr lang="it-IT" smtClean="0"/>
              <a:t>19/01/2023</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3594934F-2DF2-4AED-9D39-48B815B3BDFA}" type="slidenum">
              <a:rPr lang="it-IT" smtClean="0"/>
              <a:t>‹N›</a:t>
            </a:fld>
            <a:endParaRPr lang="it-IT"/>
          </a:p>
        </p:txBody>
      </p:sp>
    </p:spTree>
    <p:extLst>
      <p:ext uri="{BB962C8B-B14F-4D97-AF65-F5344CB8AC3E}">
        <p14:creationId xmlns:p14="http://schemas.microsoft.com/office/powerpoint/2010/main" val="334888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134AEB31-CA66-4272-B8B0-61C3132E1ABC}" type="datetimeFigureOut">
              <a:rPr lang="it-IT" smtClean="0"/>
              <a:t>19/01/2023</a:t>
            </a:fld>
            <a:endParaRPr lang="it-IT"/>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it-IT"/>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3594934F-2DF2-4AED-9D39-48B815B3BDFA}" type="slidenum">
              <a:rPr lang="it-IT" smtClean="0"/>
              <a:t>‹N›</a:t>
            </a:fld>
            <a:endParaRPr lang="it-IT"/>
          </a:p>
        </p:txBody>
      </p:sp>
    </p:spTree>
    <p:extLst>
      <p:ext uri="{BB962C8B-B14F-4D97-AF65-F5344CB8AC3E}">
        <p14:creationId xmlns:p14="http://schemas.microsoft.com/office/powerpoint/2010/main" val="891699835"/>
      </p:ext>
    </p:extLst>
  </p:cSld>
  <p:clrMap bg1="dk1" tx1="lt1" bg2="dk2" tx2="lt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 id="2147483767" r:id="rId12"/>
    <p:sldLayoutId id="2147483768" r:id="rId13"/>
    <p:sldLayoutId id="2147483769" r:id="rId14"/>
    <p:sldLayoutId id="2147483770" r:id="rId15"/>
    <p:sldLayoutId id="2147483771" r:id="rId16"/>
    <p:sldLayoutId id="2147483772"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14.png"/><Relationship Id="rId1" Type="http://schemas.openxmlformats.org/officeDocument/2006/relationships/slideLayout" Target="../slideLayouts/slideLayout5.xml"/><Relationship Id="rId6" Type="http://schemas.openxmlformats.org/officeDocument/2006/relationships/image" Target="../media/image16.png"/><Relationship Id="rId5" Type="http://schemas.openxmlformats.org/officeDocument/2006/relationships/customXml" Target="../ink/ink2.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DFE7AD"/>
        </a:solidFill>
        <a:effectLst/>
      </p:bgPr>
    </p:bg>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96C453FB-DDD5-3E64-CB40-B26B0124E2EA}"/>
              </a:ext>
            </a:extLst>
          </p:cNvPr>
          <p:cNvPicPr>
            <a:picLocks noChangeAspect="1"/>
          </p:cNvPicPr>
          <p:nvPr/>
        </p:nvPicPr>
        <p:blipFill>
          <a:blip r:embed="rId2"/>
          <a:stretch>
            <a:fillRect/>
          </a:stretch>
        </p:blipFill>
        <p:spPr>
          <a:xfrm>
            <a:off x="3482312" y="0"/>
            <a:ext cx="4381986" cy="6858000"/>
          </a:xfrm>
          <a:prstGeom prst="rect">
            <a:avLst/>
          </a:prstGeom>
        </p:spPr>
      </p:pic>
      <p:sp>
        <p:nvSpPr>
          <p:cNvPr id="3" name="Sottotitolo 2">
            <a:extLst>
              <a:ext uri="{FF2B5EF4-FFF2-40B4-BE49-F238E27FC236}">
                <a16:creationId xmlns:a16="http://schemas.microsoft.com/office/drawing/2014/main" id="{8B8FDDF5-886B-DB56-9FE5-233CC4E4DE62}"/>
              </a:ext>
            </a:extLst>
          </p:cNvPr>
          <p:cNvSpPr>
            <a:spLocks noGrp="1"/>
          </p:cNvSpPr>
          <p:nvPr>
            <p:ph type="subTitle" idx="1"/>
          </p:nvPr>
        </p:nvSpPr>
        <p:spPr/>
        <p:txBody>
          <a:bodyPr/>
          <a:lstStyle/>
          <a:p>
            <a:endParaRPr lang="it-IT"/>
          </a:p>
        </p:txBody>
      </p:sp>
    </p:spTree>
    <p:extLst>
      <p:ext uri="{BB962C8B-B14F-4D97-AF65-F5344CB8AC3E}">
        <p14:creationId xmlns:p14="http://schemas.microsoft.com/office/powerpoint/2010/main" val="30080888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5255B3D-5428-9CB4-34E4-68DE75735C7F}"/>
              </a:ext>
            </a:extLst>
          </p:cNvPr>
          <p:cNvSpPr>
            <a:spLocks noGrp="1"/>
          </p:cNvSpPr>
          <p:nvPr>
            <p:ph type="title"/>
          </p:nvPr>
        </p:nvSpPr>
        <p:spPr/>
        <p:txBody>
          <a:bodyPr/>
          <a:lstStyle/>
          <a:p>
            <a:r>
              <a:rPr lang="it-IT" dirty="0"/>
              <a:t>L’autore</a:t>
            </a:r>
          </a:p>
        </p:txBody>
      </p:sp>
      <p:sp>
        <p:nvSpPr>
          <p:cNvPr id="3" name="Segnaposto contenuto 2">
            <a:extLst>
              <a:ext uri="{FF2B5EF4-FFF2-40B4-BE49-F238E27FC236}">
                <a16:creationId xmlns:a16="http://schemas.microsoft.com/office/drawing/2014/main" id="{C97A7DDC-85FA-642E-9511-909DD94C6260}"/>
              </a:ext>
            </a:extLst>
          </p:cNvPr>
          <p:cNvSpPr>
            <a:spLocks noGrp="1"/>
          </p:cNvSpPr>
          <p:nvPr>
            <p:ph idx="1"/>
          </p:nvPr>
        </p:nvSpPr>
        <p:spPr>
          <a:xfrm>
            <a:off x="549965" y="4074974"/>
            <a:ext cx="11092070" cy="2417901"/>
          </a:xfrm>
        </p:spPr>
        <p:txBody>
          <a:bodyPr>
            <a:noAutofit/>
          </a:bodyPr>
          <a:lstStyle/>
          <a:p>
            <a:pPr marL="0" indent="0" algn="just">
              <a:buNone/>
            </a:pPr>
            <a:r>
              <a:rPr lang="it-IT" sz="2500" dirty="0"/>
              <a:t>Questo è quello che è successo a Giacomo Mazzariol, un comune ragazzo nato a Castel Franco il </a:t>
            </a:r>
            <a:r>
              <a:rPr lang="it-IT" sz="2500" dirty="0" smtClean="0"/>
              <a:t>9 </a:t>
            </a:r>
            <a:r>
              <a:rPr lang="it-IT" sz="2500" dirty="0"/>
              <a:t>gennaio </a:t>
            </a:r>
            <a:r>
              <a:rPr lang="it-IT" sz="2500" dirty="0" smtClean="0"/>
              <a:t>1997. </a:t>
            </a:r>
            <a:r>
              <a:rPr lang="it-IT" sz="2500" dirty="0"/>
              <a:t>Queste sono le parole </a:t>
            </a:r>
            <a:r>
              <a:rPr lang="it-IT" sz="2500" dirty="0" smtClean="0"/>
              <a:t>che, </a:t>
            </a:r>
            <a:r>
              <a:rPr lang="it-IT" sz="2500" dirty="0"/>
              <a:t>una volta uscite dalla bocca della sua </a:t>
            </a:r>
            <a:r>
              <a:rPr lang="it-IT" sz="2500" dirty="0" smtClean="0"/>
              <a:t>mamma, </a:t>
            </a:r>
            <a:r>
              <a:rPr lang="it-IT" sz="2500" dirty="0"/>
              <a:t>gli hanno cambiato la vita. Infatti qualche mese dopo è nato suo fratello con un cromosoma </a:t>
            </a:r>
            <a:r>
              <a:rPr lang="it-IT" sz="2500" dirty="0" smtClean="0"/>
              <a:t>in più.</a:t>
            </a:r>
            <a:endParaRPr lang="it-IT" sz="2500" dirty="0"/>
          </a:p>
        </p:txBody>
      </p:sp>
      <p:pic>
        <p:nvPicPr>
          <p:cNvPr id="4" name="Immagine 3">
            <a:extLst>
              <a:ext uri="{FF2B5EF4-FFF2-40B4-BE49-F238E27FC236}">
                <a16:creationId xmlns:a16="http://schemas.microsoft.com/office/drawing/2014/main" id="{84ACDF81-F3BA-706F-BC98-89D850923EF7}"/>
              </a:ext>
            </a:extLst>
          </p:cNvPr>
          <p:cNvPicPr>
            <a:picLocks noChangeAspect="1"/>
          </p:cNvPicPr>
          <p:nvPr/>
        </p:nvPicPr>
        <p:blipFill>
          <a:blip r:embed="rId2"/>
          <a:stretch>
            <a:fillRect/>
          </a:stretch>
        </p:blipFill>
        <p:spPr>
          <a:xfrm>
            <a:off x="5168347" y="438761"/>
            <a:ext cx="5923722" cy="3248791"/>
          </a:xfrm>
          <a:prstGeom prst="rect">
            <a:avLst/>
          </a:prstGeom>
        </p:spPr>
      </p:pic>
      <p:sp>
        <p:nvSpPr>
          <p:cNvPr id="5" name="CasellaDiTesto 4">
            <a:extLst>
              <a:ext uri="{FF2B5EF4-FFF2-40B4-BE49-F238E27FC236}">
                <a16:creationId xmlns:a16="http://schemas.microsoft.com/office/drawing/2014/main" id="{544A88F4-8B2D-4EB7-B182-603A8377B794}"/>
              </a:ext>
            </a:extLst>
          </p:cNvPr>
          <p:cNvSpPr txBox="1"/>
          <p:nvPr/>
        </p:nvSpPr>
        <p:spPr>
          <a:xfrm>
            <a:off x="407503" y="1857504"/>
            <a:ext cx="4499113" cy="1338828"/>
          </a:xfrm>
          <a:prstGeom prst="rect">
            <a:avLst/>
          </a:prstGeom>
          <a:noFill/>
        </p:spPr>
        <p:txBody>
          <a:bodyPr wrap="square" rtlCol="0">
            <a:spAutoFit/>
          </a:bodyPr>
          <a:lstStyle/>
          <a:p>
            <a:r>
              <a:rPr lang="it-IT" sz="2700" i="1" dirty="0"/>
              <a:t>«Vostro fratello…» disse, e fece una pausa. «Ecco, vostro fratello sarà … speciale» </a:t>
            </a:r>
          </a:p>
        </p:txBody>
      </p:sp>
    </p:spTree>
    <p:extLst>
      <p:ext uri="{BB962C8B-B14F-4D97-AF65-F5344CB8AC3E}">
        <p14:creationId xmlns:p14="http://schemas.microsoft.com/office/powerpoint/2010/main" val="26588490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D3A75D99-8780-EBA0-321F-D3F6B6841504}"/>
              </a:ext>
            </a:extLst>
          </p:cNvPr>
          <p:cNvSpPr>
            <a:spLocks noGrp="1"/>
          </p:cNvSpPr>
          <p:nvPr>
            <p:ph idx="1"/>
          </p:nvPr>
        </p:nvSpPr>
        <p:spPr>
          <a:xfrm>
            <a:off x="395377" y="577651"/>
            <a:ext cx="5508465" cy="5702697"/>
          </a:xfrm>
        </p:spPr>
        <p:txBody>
          <a:bodyPr>
            <a:noAutofit/>
          </a:bodyPr>
          <a:lstStyle/>
          <a:p>
            <a:pPr marL="0" indent="0" algn="just">
              <a:buNone/>
            </a:pPr>
            <a:r>
              <a:rPr lang="it-IT" sz="2500" dirty="0"/>
              <a:t>Giovanni, così si chiama, non solo gli ha scaldato il cuore, ma gli ha anche mostrato un altro modo di vedere il mondo, il suo modo di vedere il mondo. Per questo motivo, Giacomo ha voluto condividere suo fratello con il mondo pubblicando un </a:t>
            </a:r>
            <a:r>
              <a:rPr lang="it-IT" sz="2500" dirty="0" smtClean="0"/>
              <a:t>video, </a:t>
            </a:r>
            <a:r>
              <a:rPr lang="it-IT" sz="2500" i="1" u="sng" dirty="0"/>
              <a:t>The simple interview</a:t>
            </a:r>
            <a:r>
              <a:rPr lang="it-IT" sz="2500" dirty="0"/>
              <a:t>. Dopo che il suo video ha riscosso molto successo, ha pubblicato il suo primo libro </a:t>
            </a:r>
            <a:r>
              <a:rPr lang="it-IT" sz="2500" i="1" u="sng" dirty="0"/>
              <a:t>Mio fratello rincorre i dinosauri </a:t>
            </a:r>
            <a:r>
              <a:rPr lang="it-IT" sz="2500" dirty="0"/>
              <a:t>per condividere la sua esperienza. </a:t>
            </a:r>
          </a:p>
        </p:txBody>
      </p:sp>
      <p:pic>
        <p:nvPicPr>
          <p:cNvPr id="4" name="Immagine 3">
            <a:extLst>
              <a:ext uri="{FF2B5EF4-FFF2-40B4-BE49-F238E27FC236}">
                <a16:creationId xmlns:a16="http://schemas.microsoft.com/office/drawing/2014/main" id="{A528644F-B3B7-ADE0-8794-E2D26EABA300}"/>
              </a:ext>
            </a:extLst>
          </p:cNvPr>
          <p:cNvPicPr>
            <a:picLocks noChangeAspect="1"/>
          </p:cNvPicPr>
          <p:nvPr/>
        </p:nvPicPr>
        <p:blipFill>
          <a:blip r:embed="rId2">
            <a:alphaModFix amt="96000"/>
          </a:blip>
          <a:stretch>
            <a:fillRect/>
          </a:stretch>
        </p:blipFill>
        <p:spPr>
          <a:xfrm>
            <a:off x="6451959" y="175208"/>
            <a:ext cx="5138737" cy="3429000"/>
          </a:xfrm>
          <a:prstGeom prst="rect">
            <a:avLst/>
          </a:prstGeom>
        </p:spPr>
      </p:pic>
      <p:pic>
        <p:nvPicPr>
          <p:cNvPr id="5" name="Immagine 4">
            <a:extLst>
              <a:ext uri="{FF2B5EF4-FFF2-40B4-BE49-F238E27FC236}">
                <a16:creationId xmlns:a16="http://schemas.microsoft.com/office/drawing/2014/main" id="{2BDD7393-BA7E-2D6A-66FF-DA4971D9C6DF}"/>
              </a:ext>
            </a:extLst>
          </p:cNvPr>
          <p:cNvPicPr>
            <a:picLocks noChangeAspect="1"/>
          </p:cNvPicPr>
          <p:nvPr/>
        </p:nvPicPr>
        <p:blipFill>
          <a:blip r:embed="rId3"/>
          <a:stretch>
            <a:fillRect/>
          </a:stretch>
        </p:blipFill>
        <p:spPr>
          <a:xfrm>
            <a:off x="6270970" y="3968152"/>
            <a:ext cx="5500716" cy="2714640"/>
          </a:xfrm>
          <a:prstGeom prst="rect">
            <a:avLst/>
          </a:prstGeom>
          <a:effectLst>
            <a:softEdge rad="228600"/>
          </a:effectLst>
        </p:spPr>
      </p:pic>
    </p:spTree>
    <p:extLst>
      <p:ext uri="{BB962C8B-B14F-4D97-AF65-F5344CB8AC3E}">
        <p14:creationId xmlns:p14="http://schemas.microsoft.com/office/powerpoint/2010/main" val="15854931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ED07D5F-153E-4595-7CF8-F38FB895EA72}"/>
              </a:ext>
            </a:extLst>
          </p:cNvPr>
          <p:cNvSpPr>
            <a:spLocks noGrp="1"/>
          </p:cNvSpPr>
          <p:nvPr>
            <p:ph type="title"/>
          </p:nvPr>
        </p:nvSpPr>
        <p:spPr/>
        <p:txBody>
          <a:bodyPr/>
          <a:lstStyle/>
          <a:p>
            <a:r>
              <a:rPr lang="it-IT" dirty="0"/>
              <a:t>La trama</a:t>
            </a:r>
          </a:p>
        </p:txBody>
      </p:sp>
      <p:sp>
        <p:nvSpPr>
          <p:cNvPr id="3" name="Segnaposto contenuto 2">
            <a:extLst>
              <a:ext uri="{FF2B5EF4-FFF2-40B4-BE49-F238E27FC236}">
                <a16:creationId xmlns:a16="http://schemas.microsoft.com/office/drawing/2014/main" id="{75EFF6A7-CE27-D8D1-E4F1-FED267DC2CA4}"/>
              </a:ext>
            </a:extLst>
          </p:cNvPr>
          <p:cNvSpPr>
            <a:spLocks noGrp="1"/>
          </p:cNvSpPr>
          <p:nvPr>
            <p:ph idx="1"/>
          </p:nvPr>
        </p:nvSpPr>
        <p:spPr>
          <a:xfrm>
            <a:off x="4373217" y="278296"/>
            <a:ext cx="7374836" cy="6385740"/>
          </a:xfrm>
        </p:spPr>
        <p:txBody>
          <a:bodyPr>
            <a:noAutofit/>
          </a:bodyPr>
          <a:lstStyle/>
          <a:p>
            <a:pPr marL="0" indent="0" algn="just">
              <a:buNone/>
            </a:pPr>
            <a:r>
              <a:rPr lang="it-IT" sz="2500" dirty="0"/>
              <a:t>Giacomo è il figlio di mezzo ed ha due sorelle, una più grande e una più piccola. Un giorno i genitori annunciano l’arrivo di un fratellino. La notizia eccita Giacomo. Tempo dopo i genitori gli comunicano che sarà diverso rispetto a tutti gli altri. </a:t>
            </a:r>
          </a:p>
          <a:p>
            <a:pPr marL="0" indent="0" algn="just">
              <a:buNone/>
            </a:pPr>
            <a:r>
              <a:rPr lang="it-IT" sz="2500" dirty="0"/>
              <a:t>Giacomo immagina un fratello forte e </a:t>
            </a:r>
            <a:r>
              <a:rPr lang="it-IT" sz="2500" dirty="0" smtClean="0"/>
              <a:t>potente, </a:t>
            </a:r>
            <a:r>
              <a:rPr lang="it-IT" sz="2500" dirty="0"/>
              <a:t>ma quando arriva a casa, vede che Giovanni non è come lo pensava. Suo fratello è affetto dalla sindrome di Down. Tra Giovanni e Giacomo nasce subito un bel rapporto, finché quest’ultimo va alle medie e inizia a nascondere il fatto di avere un fratello. Il loro rapporto ormai è freddo. Giacomo si vergogna di avere un fratellino down e teme che qualcuno possa scoprirlo. </a:t>
            </a:r>
          </a:p>
        </p:txBody>
      </p:sp>
      <p:pic>
        <p:nvPicPr>
          <p:cNvPr id="4" name="Immagine 3">
            <a:extLst>
              <a:ext uri="{FF2B5EF4-FFF2-40B4-BE49-F238E27FC236}">
                <a16:creationId xmlns:a16="http://schemas.microsoft.com/office/drawing/2014/main" id="{910888AD-F002-4208-22FE-46C5B8A22C24}"/>
              </a:ext>
            </a:extLst>
          </p:cNvPr>
          <p:cNvPicPr>
            <a:picLocks noChangeAspect="1"/>
          </p:cNvPicPr>
          <p:nvPr/>
        </p:nvPicPr>
        <p:blipFill rotWithShape="1">
          <a:blip r:embed="rId2"/>
          <a:srcRect l="22654" r="38521" b="28362"/>
          <a:stretch/>
        </p:blipFill>
        <p:spPr>
          <a:xfrm>
            <a:off x="364434" y="1777517"/>
            <a:ext cx="3929270" cy="4078192"/>
          </a:xfrm>
          <a:prstGeom prst="rect">
            <a:avLst/>
          </a:prstGeom>
        </p:spPr>
      </p:pic>
    </p:spTree>
    <p:extLst>
      <p:ext uri="{BB962C8B-B14F-4D97-AF65-F5344CB8AC3E}">
        <p14:creationId xmlns:p14="http://schemas.microsoft.com/office/powerpoint/2010/main" val="5412830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D0F4D722-9889-E80E-4B1E-64C8B0BCF348}"/>
              </a:ext>
            </a:extLst>
          </p:cNvPr>
          <p:cNvSpPr>
            <a:spLocks noGrp="1"/>
          </p:cNvSpPr>
          <p:nvPr>
            <p:ph idx="1"/>
          </p:nvPr>
        </p:nvSpPr>
        <p:spPr>
          <a:xfrm>
            <a:off x="221973" y="0"/>
            <a:ext cx="6337854" cy="7315200"/>
          </a:xfrm>
        </p:spPr>
        <p:txBody>
          <a:bodyPr>
            <a:noAutofit/>
          </a:bodyPr>
          <a:lstStyle/>
          <a:p>
            <a:pPr marL="0" indent="0" algn="just">
              <a:buNone/>
            </a:pPr>
            <a:r>
              <a:rPr lang="it-IT" sz="2500" dirty="0"/>
              <a:t>Un pomeriggio, mentre Giacomo suona con il suo gruppo musicale, interviene </a:t>
            </a:r>
            <a:r>
              <a:rPr lang="it-IT" sz="2500" dirty="0" err="1" smtClean="0"/>
              <a:t>Giò</a:t>
            </a:r>
            <a:r>
              <a:rPr lang="it-IT" sz="2500" dirty="0" smtClean="0"/>
              <a:t>, </a:t>
            </a:r>
            <a:r>
              <a:rPr lang="it-IT" sz="2500" dirty="0"/>
              <a:t>che si mette a ballare, coinvolgendo gli amici di suo fratello in una danza scatenata. </a:t>
            </a:r>
            <a:r>
              <a:rPr lang="it-IT" sz="2500" dirty="0" smtClean="0"/>
              <a:t>Ad </a:t>
            </a:r>
            <a:r>
              <a:rPr lang="it-IT" sz="2500" dirty="0"/>
              <a:t>uno spettacolo, Giovanni interviene cambiando le sorti della storia, facendo divertire molti bambini. Giacomo inizia a rendersi conto di quanto speciale sia suo fratello. </a:t>
            </a:r>
            <a:r>
              <a:rPr lang="it-IT" sz="2500" dirty="0" smtClean="0"/>
              <a:t> </a:t>
            </a:r>
            <a:r>
              <a:rPr lang="it-IT" sz="2500" dirty="0"/>
              <a:t>Il protagonista capisce quanto sia strabiliante suo fratello e il loro rapporto si salda diventando </a:t>
            </a:r>
            <a:r>
              <a:rPr lang="it-IT" sz="2500" dirty="0" smtClean="0"/>
              <a:t>speciale. </a:t>
            </a:r>
            <a:r>
              <a:rPr lang="it-IT" sz="2500" dirty="0"/>
              <a:t>Insomma, Giacomo e Giovanni diventano inseparabili, </a:t>
            </a:r>
            <a:r>
              <a:rPr lang="it-IT" sz="2500" dirty="0" smtClean="0"/>
              <a:t>combinano continue marachelle </a:t>
            </a:r>
            <a:r>
              <a:rPr lang="it-IT" sz="2500" dirty="0"/>
              <a:t>e </a:t>
            </a:r>
            <a:r>
              <a:rPr lang="it-IT" sz="2500" dirty="0" smtClean="0"/>
              <a:t>si divertono </a:t>
            </a:r>
            <a:r>
              <a:rPr lang="it-IT" sz="2500" dirty="0"/>
              <a:t>guardando sempre il mondo </a:t>
            </a:r>
            <a:r>
              <a:rPr lang="it-IT" sz="2500" dirty="0" smtClean="0"/>
              <a:t>dal punto di vista </a:t>
            </a:r>
            <a:r>
              <a:rPr lang="it-IT" sz="2500" dirty="0"/>
              <a:t>di </a:t>
            </a:r>
            <a:r>
              <a:rPr lang="it-IT" sz="2500" dirty="0" err="1" smtClean="0"/>
              <a:t>Giò</a:t>
            </a:r>
            <a:r>
              <a:rPr lang="it-IT" sz="2500" dirty="0" smtClean="0"/>
              <a:t>.</a:t>
            </a:r>
            <a:endParaRPr lang="it-IT" sz="2500" dirty="0"/>
          </a:p>
        </p:txBody>
      </p:sp>
      <p:pic>
        <p:nvPicPr>
          <p:cNvPr id="4" name="Immagine 3">
            <a:extLst>
              <a:ext uri="{FF2B5EF4-FFF2-40B4-BE49-F238E27FC236}">
                <a16:creationId xmlns:a16="http://schemas.microsoft.com/office/drawing/2014/main" id="{862519D6-DBB7-FA31-0EB1-382C728F5927}"/>
              </a:ext>
            </a:extLst>
          </p:cNvPr>
          <p:cNvPicPr>
            <a:picLocks noChangeAspect="1"/>
          </p:cNvPicPr>
          <p:nvPr/>
        </p:nvPicPr>
        <p:blipFill rotWithShape="1">
          <a:blip r:embed="rId2"/>
          <a:srcRect l="19118" r="10149"/>
          <a:stretch/>
        </p:blipFill>
        <p:spPr>
          <a:xfrm>
            <a:off x="6619839" y="1490870"/>
            <a:ext cx="5499272" cy="4373216"/>
          </a:xfrm>
          <a:prstGeom prst="rect">
            <a:avLst/>
          </a:prstGeom>
        </p:spPr>
      </p:pic>
    </p:spTree>
    <p:extLst>
      <p:ext uri="{BB962C8B-B14F-4D97-AF65-F5344CB8AC3E}">
        <p14:creationId xmlns:p14="http://schemas.microsoft.com/office/powerpoint/2010/main" val="38267519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135B9C0-9068-8EA8-7406-F2B6BE8AEE07}"/>
              </a:ext>
            </a:extLst>
          </p:cNvPr>
          <p:cNvSpPr>
            <a:spLocks noGrp="1"/>
          </p:cNvSpPr>
          <p:nvPr>
            <p:ph type="title"/>
          </p:nvPr>
        </p:nvSpPr>
        <p:spPr/>
        <p:txBody>
          <a:bodyPr/>
          <a:lstStyle/>
          <a:p>
            <a:r>
              <a:rPr lang="it-IT" dirty="0"/>
              <a:t>La struttura</a:t>
            </a:r>
          </a:p>
        </p:txBody>
      </p:sp>
      <p:sp>
        <p:nvSpPr>
          <p:cNvPr id="3" name="Segnaposto contenuto 2">
            <a:extLst>
              <a:ext uri="{FF2B5EF4-FFF2-40B4-BE49-F238E27FC236}">
                <a16:creationId xmlns:a16="http://schemas.microsoft.com/office/drawing/2014/main" id="{DE3BA90D-F528-E56C-CD4B-9F60C2682E2B}"/>
              </a:ext>
            </a:extLst>
          </p:cNvPr>
          <p:cNvSpPr>
            <a:spLocks noGrp="1"/>
          </p:cNvSpPr>
          <p:nvPr>
            <p:ph idx="1"/>
          </p:nvPr>
        </p:nvSpPr>
        <p:spPr>
          <a:xfrm>
            <a:off x="397567" y="1361660"/>
            <a:ext cx="5377070" cy="4015410"/>
          </a:xfrm>
        </p:spPr>
        <p:txBody>
          <a:bodyPr>
            <a:normAutofit/>
          </a:bodyPr>
          <a:lstStyle/>
          <a:p>
            <a:pPr marL="0" indent="0" algn="just">
              <a:buNone/>
            </a:pPr>
            <a:r>
              <a:rPr lang="it-IT" sz="2200" dirty="0"/>
              <a:t>Il racconto è ambientato in Italia a Castelfranco, dove il protagonista abita con la sua famiglia. Il tempo in cui si svolge la storia sono gli anni 2000, il periodo durante il quale Giacomo va alle scuole elementari </a:t>
            </a:r>
            <a:r>
              <a:rPr lang="it-IT" sz="2200" dirty="0" smtClean="0"/>
              <a:t>e poi </a:t>
            </a:r>
            <a:r>
              <a:rPr lang="it-IT" sz="2200" dirty="0"/>
              <a:t>alle medie. </a:t>
            </a:r>
          </a:p>
          <a:p>
            <a:pPr marL="0" indent="0">
              <a:buNone/>
            </a:pPr>
            <a:endParaRPr lang="it-IT" sz="2200" dirty="0"/>
          </a:p>
          <a:p>
            <a:pPr marL="0" indent="0">
              <a:buNone/>
            </a:pPr>
            <a:r>
              <a:rPr lang="it-IT" dirty="0"/>
              <a:t> </a:t>
            </a:r>
          </a:p>
        </p:txBody>
      </p:sp>
      <p:pic>
        <p:nvPicPr>
          <p:cNvPr id="4" name="Immagine 3">
            <a:extLst>
              <a:ext uri="{FF2B5EF4-FFF2-40B4-BE49-F238E27FC236}">
                <a16:creationId xmlns:a16="http://schemas.microsoft.com/office/drawing/2014/main" id="{942F01CE-AD8D-F4A3-B11E-B0A36D36F71E}"/>
              </a:ext>
            </a:extLst>
          </p:cNvPr>
          <p:cNvPicPr>
            <a:picLocks noChangeAspect="1"/>
          </p:cNvPicPr>
          <p:nvPr/>
        </p:nvPicPr>
        <p:blipFill>
          <a:blip r:embed="rId2"/>
          <a:stretch>
            <a:fillRect/>
          </a:stretch>
        </p:blipFill>
        <p:spPr>
          <a:xfrm>
            <a:off x="6241773" y="164261"/>
            <a:ext cx="5681870" cy="3196052"/>
          </a:xfrm>
          <a:prstGeom prst="rect">
            <a:avLst/>
          </a:prstGeom>
        </p:spPr>
      </p:pic>
      <p:sp>
        <p:nvSpPr>
          <p:cNvPr id="5" name="CasellaDiTesto 4">
            <a:extLst>
              <a:ext uri="{FF2B5EF4-FFF2-40B4-BE49-F238E27FC236}">
                <a16:creationId xmlns:a16="http://schemas.microsoft.com/office/drawing/2014/main" id="{3194ED80-ACC0-985E-AC5A-5013A2C9DBA7}"/>
              </a:ext>
            </a:extLst>
          </p:cNvPr>
          <p:cNvSpPr txBox="1"/>
          <p:nvPr/>
        </p:nvSpPr>
        <p:spPr>
          <a:xfrm>
            <a:off x="6518412" y="3756991"/>
            <a:ext cx="5128591" cy="2123658"/>
          </a:xfrm>
          <a:prstGeom prst="rect">
            <a:avLst/>
          </a:prstGeom>
          <a:noFill/>
        </p:spPr>
        <p:txBody>
          <a:bodyPr wrap="square" rtlCol="0">
            <a:spAutoFit/>
          </a:bodyPr>
          <a:lstStyle/>
          <a:p>
            <a:r>
              <a:rPr lang="it-IT" sz="2200" dirty="0"/>
              <a:t>Il testo utilizza la paratassi</a:t>
            </a:r>
            <a:r>
              <a:rPr lang="it-IT" sz="2200" dirty="0" smtClean="0"/>
              <a:t>, di conseguenza il </a:t>
            </a:r>
            <a:r>
              <a:rPr lang="it-IT" sz="2200" dirty="0"/>
              <a:t>ritmo </a:t>
            </a:r>
            <a:r>
              <a:rPr lang="it-IT" sz="2200" dirty="0" smtClean="0"/>
              <a:t>è veloce </a:t>
            </a:r>
            <a:r>
              <a:rPr lang="it-IT" sz="2200" dirty="0"/>
              <a:t>e scorrevole. </a:t>
            </a:r>
          </a:p>
          <a:p>
            <a:r>
              <a:rPr lang="it-IT" sz="2200" dirty="0"/>
              <a:t>Il narratore è </a:t>
            </a:r>
            <a:r>
              <a:rPr lang="it-IT" sz="2200" dirty="0" smtClean="0"/>
              <a:t>Giacomo ed </a:t>
            </a:r>
            <a:r>
              <a:rPr lang="it-IT" sz="2200" dirty="0"/>
              <a:t>è un narratore </a:t>
            </a:r>
            <a:r>
              <a:rPr lang="it-IT" sz="2200" dirty="0" err="1" smtClean="0"/>
              <a:t>autodiegetico</a:t>
            </a:r>
            <a:r>
              <a:rPr lang="it-IT" sz="2200" dirty="0"/>
              <a:t>, essendo appunto il protagonista. </a:t>
            </a:r>
          </a:p>
        </p:txBody>
      </p:sp>
      <p:pic>
        <p:nvPicPr>
          <p:cNvPr id="6" name="Immagine 5">
            <a:extLst>
              <a:ext uri="{FF2B5EF4-FFF2-40B4-BE49-F238E27FC236}">
                <a16:creationId xmlns:a16="http://schemas.microsoft.com/office/drawing/2014/main" id="{03319D4A-51F6-102A-2B82-484FAA29E03F}"/>
              </a:ext>
            </a:extLst>
          </p:cNvPr>
          <p:cNvPicPr>
            <a:picLocks noChangeAspect="1"/>
          </p:cNvPicPr>
          <p:nvPr/>
        </p:nvPicPr>
        <p:blipFill>
          <a:blip r:embed="rId3"/>
          <a:stretch>
            <a:fillRect/>
          </a:stretch>
        </p:blipFill>
        <p:spPr>
          <a:xfrm>
            <a:off x="1275086" y="3852592"/>
            <a:ext cx="4073386" cy="2715591"/>
          </a:xfrm>
          <a:prstGeom prst="rect">
            <a:avLst/>
          </a:prstGeom>
        </p:spPr>
      </p:pic>
    </p:spTree>
    <p:extLst>
      <p:ext uri="{BB962C8B-B14F-4D97-AF65-F5344CB8AC3E}">
        <p14:creationId xmlns:p14="http://schemas.microsoft.com/office/powerpoint/2010/main" val="21329668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D8F3F4D-669B-B1E4-E73B-A8278D0D3E15}"/>
              </a:ext>
            </a:extLst>
          </p:cNvPr>
          <p:cNvSpPr>
            <a:spLocks noGrp="1"/>
          </p:cNvSpPr>
          <p:nvPr>
            <p:ph type="title"/>
          </p:nvPr>
        </p:nvSpPr>
        <p:spPr>
          <a:xfrm>
            <a:off x="4103298" y="3081656"/>
            <a:ext cx="3985403" cy="1385376"/>
          </a:xfrm>
          <a:ln>
            <a:solidFill>
              <a:schemeClr val="tx1"/>
            </a:solidFill>
          </a:ln>
        </p:spPr>
        <p:txBody>
          <a:bodyPr/>
          <a:lstStyle/>
          <a:p>
            <a:r>
              <a:rPr lang="it-IT" dirty="0"/>
              <a:t>I personaggi secondari</a:t>
            </a:r>
          </a:p>
        </p:txBody>
      </p:sp>
      <p:sp>
        <p:nvSpPr>
          <p:cNvPr id="5" name="CasellaDiTesto 4">
            <a:extLst>
              <a:ext uri="{FF2B5EF4-FFF2-40B4-BE49-F238E27FC236}">
                <a16:creationId xmlns:a16="http://schemas.microsoft.com/office/drawing/2014/main" id="{E471795A-B578-2114-F3BD-FC2E66AF4212}"/>
              </a:ext>
            </a:extLst>
          </p:cNvPr>
          <p:cNvSpPr txBox="1"/>
          <p:nvPr/>
        </p:nvSpPr>
        <p:spPr>
          <a:xfrm>
            <a:off x="3745305" y="4873375"/>
            <a:ext cx="4364966" cy="1569660"/>
          </a:xfrm>
          <a:prstGeom prst="rect">
            <a:avLst/>
          </a:prstGeom>
          <a:noFill/>
          <a:ln>
            <a:solidFill>
              <a:schemeClr val="tx1"/>
            </a:solidFill>
          </a:ln>
        </p:spPr>
        <p:txBody>
          <a:bodyPr wrap="square" rtlCol="0">
            <a:spAutoFit/>
          </a:bodyPr>
          <a:lstStyle/>
          <a:p>
            <a:r>
              <a:rPr lang="it-IT" sz="2400" dirty="0">
                <a:solidFill>
                  <a:srgbClr val="92D050"/>
                </a:solidFill>
              </a:rPr>
              <a:t>I genitori</a:t>
            </a:r>
          </a:p>
          <a:p>
            <a:r>
              <a:rPr lang="it-IT" dirty="0"/>
              <a:t>I genitori sono personaggi statici, ma la loro figura nel racconto condiziona fortemente la storia, ad esempio la nascita di Giacomo, la vacanza ecc.</a:t>
            </a:r>
          </a:p>
        </p:txBody>
      </p:sp>
      <p:sp>
        <p:nvSpPr>
          <p:cNvPr id="6" name="CasellaDiTesto 5">
            <a:extLst>
              <a:ext uri="{FF2B5EF4-FFF2-40B4-BE49-F238E27FC236}">
                <a16:creationId xmlns:a16="http://schemas.microsoft.com/office/drawing/2014/main" id="{4CB90B5D-CA07-F93E-3428-7C0F37932FA4}"/>
              </a:ext>
            </a:extLst>
          </p:cNvPr>
          <p:cNvSpPr txBox="1"/>
          <p:nvPr/>
        </p:nvSpPr>
        <p:spPr>
          <a:xfrm>
            <a:off x="118174" y="199971"/>
            <a:ext cx="4853420" cy="2677656"/>
          </a:xfrm>
          <a:prstGeom prst="rect">
            <a:avLst/>
          </a:prstGeom>
          <a:noFill/>
          <a:ln>
            <a:solidFill>
              <a:schemeClr val="tx1"/>
            </a:solidFill>
          </a:ln>
        </p:spPr>
        <p:txBody>
          <a:bodyPr wrap="square" rtlCol="0">
            <a:spAutoFit/>
          </a:bodyPr>
          <a:lstStyle/>
          <a:p>
            <a:r>
              <a:rPr lang="it-IT" sz="2400" dirty="0">
                <a:solidFill>
                  <a:schemeClr val="accent3">
                    <a:lumMod val="60000"/>
                    <a:lumOff val="40000"/>
                  </a:schemeClr>
                </a:solidFill>
              </a:rPr>
              <a:t>Brune e Scar</a:t>
            </a:r>
          </a:p>
          <a:p>
            <a:r>
              <a:rPr lang="it-IT" dirty="0"/>
              <a:t>Sono amici di Giacomo, sono personaggi statici, anche se non agiscono molto nella storia, la loro presenza nel racconto è fondamentale, perché quando scoprono dell’esistenza di Giovanni, non ne rimangono stupefatti ma lo accettano come se fosse normale e questo sorprende molto Giacomo.</a:t>
            </a:r>
          </a:p>
        </p:txBody>
      </p:sp>
      <p:sp>
        <p:nvSpPr>
          <p:cNvPr id="7" name="CasellaDiTesto 6">
            <a:extLst>
              <a:ext uri="{FF2B5EF4-FFF2-40B4-BE49-F238E27FC236}">
                <a16:creationId xmlns:a16="http://schemas.microsoft.com/office/drawing/2014/main" id="{756EB898-81F5-2989-C35D-0E88AA6DC26F}"/>
              </a:ext>
            </a:extLst>
          </p:cNvPr>
          <p:cNvSpPr txBox="1"/>
          <p:nvPr/>
        </p:nvSpPr>
        <p:spPr>
          <a:xfrm>
            <a:off x="5781139" y="414965"/>
            <a:ext cx="5244861" cy="2123658"/>
          </a:xfrm>
          <a:prstGeom prst="rect">
            <a:avLst/>
          </a:prstGeom>
          <a:noFill/>
          <a:ln>
            <a:solidFill>
              <a:schemeClr val="tx1"/>
            </a:solidFill>
          </a:ln>
        </p:spPr>
        <p:txBody>
          <a:bodyPr wrap="square" rtlCol="0">
            <a:spAutoFit/>
          </a:bodyPr>
          <a:lstStyle/>
          <a:p>
            <a:r>
              <a:rPr lang="it-IT" sz="2400" dirty="0">
                <a:solidFill>
                  <a:schemeClr val="accent6">
                    <a:lumMod val="60000"/>
                    <a:lumOff val="40000"/>
                  </a:schemeClr>
                </a:solidFill>
              </a:rPr>
              <a:t>Le sorelle</a:t>
            </a:r>
          </a:p>
          <a:p>
            <a:r>
              <a:rPr lang="it-IT" dirty="0"/>
              <a:t>Chiara è più grande e Alice più piccola di Giacomo. Loro sono principalmente personaggi comprimari, non sono le protagoniste, ma intervengono nella storia e aiutano Giacomo ad accettare suo fratello.</a:t>
            </a:r>
          </a:p>
          <a:p>
            <a:endParaRPr lang="it-IT" dirty="0"/>
          </a:p>
        </p:txBody>
      </p:sp>
      <p:sp>
        <p:nvSpPr>
          <p:cNvPr id="8" name="CasellaDiTesto 7">
            <a:extLst>
              <a:ext uri="{FF2B5EF4-FFF2-40B4-BE49-F238E27FC236}">
                <a16:creationId xmlns:a16="http://schemas.microsoft.com/office/drawing/2014/main" id="{FB1965DD-612F-8899-9CC4-033338254240}"/>
              </a:ext>
            </a:extLst>
          </p:cNvPr>
          <p:cNvSpPr txBox="1"/>
          <p:nvPr/>
        </p:nvSpPr>
        <p:spPr>
          <a:xfrm>
            <a:off x="8636484" y="3429000"/>
            <a:ext cx="3035056" cy="2954655"/>
          </a:xfrm>
          <a:prstGeom prst="rect">
            <a:avLst/>
          </a:prstGeom>
          <a:noFill/>
          <a:ln>
            <a:solidFill>
              <a:schemeClr val="tx1"/>
            </a:solidFill>
          </a:ln>
        </p:spPr>
        <p:txBody>
          <a:bodyPr wrap="square" rtlCol="0">
            <a:spAutoFit/>
          </a:bodyPr>
          <a:lstStyle/>
          <a:p>
            <a:r>
              <a:rPr lang="it-IT" sz="2400" dirty="0">
                <a:solidFill>
                  <a:schemeClr val="accent2"/>
                </a:solidFill>
              </a:rPr>
              <a:t>Arianna</a:t>
            </a:r>
          </a:p>
          <a:p>
            <a:r>
              <a:rPr lang="it-IT" dirty="0"/>
              <a:t>Arianna è un personaggio </a:t>
            </a:r>
            <a:r>
              <a:rPr lang="it-IT" dirty="0" smtClean="0"/>
              <a:t>statico e </a:t>
            </a:r>
            <a:r>
              <a:rPr lang="it-IT" dirty="0"/>
              <a:t>rimane uguale per tutta la vicenda. La sua presenza, anche se importante per Giacomo perché è la sua ‘cotta’, non cambia gli avvenimenti della storia.</a:t>
            </a:r>
          </a:p>
        </p:txBody>
      </p:sp>
      <p:sp>
        <p:nvSpPr>
          <p:cNvPr id="9" name="CasellaDiTesto 8">
            <a:extLst>
              <a:ext uri="{FF2B5EF4-FFF2-40B4-BE49-F238E27FC236}">
                <a16:creationId xmlns:a16="http://schemas.microsoft.com/office/drawing/2014/main" id="{FE3D0977-F762-57B7-3F20-3FD832CB3308}"/>
              </a:ext>
            </a:extLst>
          </p:cNvPr>
          <p:cNvSpPr txBox="1"/>
          <p:nvPr/>
        </p:nvSpPr>
        <p:spPr>
          <a:xfrm>
            <a:off x="311985" y="3820800"/>
            <a:ext cx="2622430" cy="2677656"/>
          </a:xfrm>
          <a:prstGeom prst="rect">
            <a:avLst/>
          </a:prstGeom>
          <a:noFill/>
          <a:ln>
            <a:solidFill>
              <a:schemeClr val="tx1"/>
            </a:solidFill>
          </a:ln>
        </p:spPr>
        <p:txBody>
          <a:bodyPr wrap="square" rtlCol="0">
            <a:spAutoFit/>
          </a:bodyPr>
          <a:lstStyle/>
          <a:p>
            <a:r>
              <a:rPr lang="it-IT" sz="2400" dirty="0">
                <a:solidFill>
                  <a:schemeClr val="bg2">
                    <a:lumMod val="60000"/>
                    <a:lumOff val="40000"/>
                  </a:schemeClr>
                </a:solidFill>
              </a:rPr>
              <a:t>Vitto</a:t>
            </a:r>
          </a:p>
          <a:p>
            <a:r>
              <a:rPr lang="it-IT" dirty="0"/>
              <a:t>E’ il migliore amico di Giacomo e per quest’ultimo è una sorta di comfort zone, una persona che funge da punto di riferimento riguardo ciò che è corretto.</a:t>
            </a:r>
          </a:p>
        </p:txBody>
      </p:sp>
    </p:spTree>
    <p:extLst>
      <p:ext uri="{BB962C8B-B14F-4D97-AF65-F5344CB8AC3E}">
        <p14:creationId xmlns:p14="http://schemas.microsoft.com/office/powerpoint/2010/main" val="8179237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7CA5928-932B-E2BD-77A9-B722260100A5}"/>
              </a:ext>
            </a:extLst>
          </p:cNvPr>
          <p:cNvSpPr>
            <a:spLocks noGrp="1"/>
          </p:cNvSpPr>
          <p:nvPr>
            <p:ph type="title"/>
          </p:nvPr>
        </p:nvSpPr>
        <p:spPr/>
        <p:txBody>
          <a:bodyPr/>
          <a:lstStyle/>
          <a:p>
            <a:r>
              <a:rPr lang="it-IT" dirty="0">
                <a:solidFill>
                  <a:schemeClr val="tx1"/>
                </a:solidFill>
              </a:rPr>
              <a:t>Giacomo  </a:t>
            </a:r>
            <a:r>
              <a:rPr lang="it-IT" dirty="0"/>
              <a:t>                      </a:t>
            </a:r>
            <a:r>
              <a:rPr lang="it-IT" dirty="0">
                <a:solidFill>
                  <a:schemeClr val="tx1"/>
                </a:solidFill>
              </a:rPr>
              <a:t>Giovanni</a:t>
            </a:r>
          </a:p>
        </p:txBody>
      </p:sp>
      <p:sp>
        <p:nvSpPr>
          <p:cNvPr id="4" name="Segnaposto testo 3">
            <a:extLst>
              <a:ext uri="{FF2B5EF4-FFF2-40B4-BE49-F238E27FC236}">
                <a16:creationId xmlns:a16="http://schemas.microsoft.com/office/drawing/2014/main" id="{4EE04008-E80F-977F-9F88-D8E9095D470E}"/>
              </a:ext>
            </a:extLst>
          </p:cNvPr>
          <p:cNvSpPr>
            <a:spLocks noGrp="1"/>
          </p:cNvSpPr>
          <p:nvPr>
            <p:ph type="body" idx="1"/>
          </p:nvPr>
        </p:nvSpPr>
        <p:spPr>
          <a:xfrm>
            <a:off x="301924" y="1526200"/>
            <a:ext cx="5262114" cy="4780465"/>
          </a:xfrm>
        </p:spPr>
        <p:txBody>
          <a:bodyPr/>
          <a:lstStyle/>
          <a:p>
            <a:pPr algn="just"/>
            <a:r>
              <a:rPr lang="it-IT" sz="2200" dirty="0">
                <a:solidFill>
                  <a:schemeClr val="tx1"/>
                </a:solidFill>
              </a:rPr>
              <a:t>Giacomo è il protagonista. È un personaggio dinamico, infatti il racconto </a:t>
            </a:r>
            <a:r>
              <a:rPr lang="it-IT" sz="2200" dirty="0" smtClean="0">
                <a:solidFill>
                  <a:schemeClr val="tx1"/>
                </a:solidFill>
              </a:rPr>
              <a:t>evidenzia </a:t>
            </a:r>
            <a:r>
              <a:rPr lang="it-IT" sz="2200" dirty="0">
                <a:solidFill>
                  <a:schemeClr val="tx1"/>
                </a:solidFill>
              </a:rPr>
              <a:t>il suo processo di cambiamento. </a:t>
            </a:r>
            <a:r>
              <a:rPr lang="it-IT" sz="2200" dirty="0" smtClean="0">
                <a:solidFill>
                  <a:schemeClr val="tx1"/>
                </a:solidFill>
              </a:rPr>
              <a:t>Inizialmente</a:t>
            </a:r>
            <a:r>
              <a:rPr lang="it-IT" sz="2200" dirty="0">
                <a:solidFill>
                  <a:schemeClr val="tx1"/>
                </a:solidFill>
              </a:rPr>
              <a:t>, per il periodo delle medie, Giacomo nasconde a tutti i suoi compagni che ha un fratello. </a:t>
            </a:r>
            <a:r>
              <a:rPr lang="it-IT" sz="2200" dirty="0" smtClean="0">
                <a:solidFill>
                  <a:schemeClr val="tx1"/>
                </a:solidFill>
              </a:rPr>
              <a:t>Poi, grazie ad alcuni avvenimenti, crescerà </a:t>
            </a:r>
            <a:r>
              <a:rPr lang="it-IT" sz="2200" dirty="0">
                <a:solidFill>
                  <a:schemeClr val="tx1"/>
                </a:solidFill>
              </a:rPr>
              <a:t>e capirà che suo fratello è speciale e ha sbagliato a rinnegarlo per tutto questo tempo. Qui il personaggio si evolve, perché diventa più sicuro di </a:t>
            </a:r>
            <a:r>
              <a:rPr lang="it-IT" sz="2200" dirty="0" smtClean="0">
                <a:solidFill>
                  <a:schemeClr val="tx1"/>
                </a:solidFill>
              </a:rPr>
              <a:t>sé </a:t>
            </a:r>
            <a:r>
              <a:rPr lang="it-IT" sz="2200" dirty="0">
                <a:solidFill>
                  <a:schemeClr val="tx1"/>
                </a:solidFill>
              </a:rPr>
              <a:t>e impara a vedere il mondo con gli occhi di suo fratello.</a:t>
            </a:r>
          </a:p>
        </p:txBody>
      </p:sp>
      <p:sp>
        <p:nvSpPr>
          <p:cNvPr id="6" name="Segnaposto testo 5">
            <a:extLst>
              <a:ext uri="{FF2B5EF4-FFF2-40B4-BE49-F238E27FC236}">
                <a16:creationId xmlns:a16="http://schemas.microsoft.com/office/drawing/2014/main" id="{29C22E01-47FE-23BB-2E90-CA4A1EC7ABF2}"/>
              </a:ext>
            </a:extLst>
          </p:cNvPr>
          <p:cNvSpPr>
            <a:spLocks noGrp="1"/>
          </p:cNvSpPr>
          <p:nvPr>
            <p:ph type="body" sz="quarter" idx="3"/>
          </p:nvPr>
        </p:nvSpPr>
        <p:spPr>
          <a:xfrm>
            <a:off x="6176513" y="1526199"/>
            <a:ext cx="4796287" cy="4780465"/>
          </a:xfrm>
        </p:spPr>
        <p:txBody>
          <a:bodyPr/>
          <a:lstStyle/>
          <a:p>
            <a:pPr algn="just"/>
            <a:r>
              <a:rPr lang="it-IT" sz="2200" dirty="0">
                <a:solidFill>
                  <a:schemeClr val="tx1"/>
                </a:solidFill>
              </a:rPr>
              <a:t>Giovanni è un personaggio statico. Rimane gioioso, positivo e scherzoso per tutta la durata del racconto. Ma questo non pregiudica il fatto che lui rimanga il protagonista. La storia è incentrata su di lui. Senza Giovanni, Giacomo e la sua famiglia non sarebbero cambiati, senza di lui la positività che riempie casa </a:t>
            </a:r>
            <a:r>
              <a:rPr lang="it-IT" sz="2200" dirty="0" err="1">
                <a:solidFill>
                  <a:schemeClr val="tx1"/>
                </a:solidFill>
              </a:rPr>
              <a:t>Mazzariol</a:t>
            </a:r>
            <a:r>
              <a:rPr lang="it-IT" sz="2200" dirty="0">
                <a:solidFill>
                  <a:schemeClr val="tx1"/>
                </a:solidFill>
              </a:rPr>
              <a:t> sarebbe stata più sfumata. Il mondo intorno a Giovanni è cresciuto con la sua impronta. </a:t>
            </a:r>
          </a:p>
        </p:txBody>
      </p:sp>
      <p:sp>
        <p:nvSpPr>
          <p:cNvPr id="10" name="Smile 9">
            <a:extLst>
              <a:ext uri="{FF2B5EF4-FFF2-40B4-BE49-F238E27FC236}">
                <a16:creationId xmlns:a16="http://schemas.microsoft.com/office/drawing/2014/main" id="{96B3D956-0742-03DB-727A-D72F16B8B845}"/>
              </a:ext>
            </a:extLst>
          </p:cNvPr>
          <p:cNvSpPr/>
          <p:nvPr/>
        </p:nvSpPr>
        <p:spPr>
          <a:xfrm rot="10618553">
            <a:off x="9350251" y="524314"/>
            <a:ext cx="616226" cy="556591"/>
          </a:xfrm>
          <a:prstGeom prst="smileyFac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1" name="Immagine 10">
            <a:extLst>
              <a:ext uri="{FF2B5EF4-FFF2-40B4-BE49-F238E27FC236}">
                <a16:creationId xmlns:a16="http://schemas.microsoft.com/office/drawing/2014/main" id="{C81B8C08-627A-E79E-64A9-786A5887B3D8}"/>
              </a:ext>
            </a:extLst>
          </p:cNvPr>
          <p:cNvPicPr>
            <a:picLocks noChangeAspect="1"/>
          </p:cNvPicPr>
          <p:nvPr/>
        </p:nvPicPr>
        <p:blipFill>
          <a:blip r:embed="rId2"/>
          <a:stretch>
            <a:fillRect/>
          </a:stretch>
        </p:blipFill>
        <p:spPr>
          <a:xfrm rot="10800000">
            <a:off x="3450175" y="410289"/>
            <a:ext cx="640135" cy="579170"/>
          </a:xfrm>
          <a:prstGeom prst="rect">
            <a:avLst/>
          </a:prstGeom>
        </p:spPr>
      </p:pic>
      <mc:AlternateContent xmlns:mc="http://schemas.openxmlformats.org/markup-compatibility/2006">
        <mc:Choice xmlns="" xmlns:aink="http://schemas.microsoft.com/office/drawing/2016/ink" xmlns:p14="http://schemas.microsoft.com/office/powerpoint/2010/main" Requires="p14 aink">
          <p:contentPart p14:bwMode="auto" r:id="rId3">
            <p14:nvContentPartPr>
              <p14:cNvPr id="14" name="Input penna 13">
                <a:extLst>
                  <a:ext uri="{FF2B5EF4-FFF2-40B4-BE49-F238E27FC236}">
                    <a16:creationId xmlns:a16="http://schemas.microsoft.com/office/drawing/2014/main" id="{A1812C6C-8535-9798-7A13-FF164775077E}"/>
                  </a:ext>
                </a:extLst>
              </p14:cNvPr>
              <p14:cNvContentPartPr/>
              <p14:nvPr/>
            </p14:nvContentPartPr>
            <p14:xfrm>
              <a:off x="6380906" y="1242610"/>
              <a:ext cx="3487680" cy="80640"/>
            </p14:xfrm>
          </p:contentPart>
        </mc:Choice>
        <mc:Fallback>
          <p:pic>
            <p:nvPicPr>
              <p:cNvPr id="14" name="Input penna 13">
                <a:extLst>
                  <a:ext uri="{FF2B5EF4-FFF2-40B4-BE49-F238E27FC236}">
                    <a16:creationId xmlns:a16="http://schemas.microsoft.com/office/drawing/2014/main" id="{A1812C6C-8535-9798-7A13-FF164775077E}"/>
                  </a:ext>
                </a:extLst>
              </p:cNvPr>
              <p:cNvPicPr/>
              <p:nvPr/>
            </p:nvPicPr>
            <p:blipFill>
              <a:blip r:embed="rId4"/>
              <a:stretch>
                <a:fillRect/>
              </a:stretch>
            </p:blipFill>
            <p:spPr>
              <a:xfrm>
                <a:off x="6317906" y="1179610"/>
                <a:ext cx="3613320" cy="206280"/>
              </a:xfrm>
              <a:prstGeom prst="rect">
                <a:avLst/>
              </a:prstGeom>
            </p:spPr>
          </p:pic>
        </mc:Fallback>
      </mc:AlternateContent>
      <mc:AlternateContent xmlns:mc="http://schemas.openxmlformats.org/markup-compatibility/2006">
        <mc:Choice xmlns="" xmlns:aink="http://schemas.microsoft.com/office/drawing/2016/ink" xmlns:p14="http://schemas.microsoft.com/office/powerpoint/2010/main" Requires="p14 aink">
          <p:contentPart p14:bwMode="auto" r:id="rId5">
            <p14:nvContentPartPr>
              <p14:cNvPr id="16" name="Input penna 15">
                <a:extLst>
                  <a:ext uri="{FF2B5EF4-FFF2-40B4-BE49-F238E27FC236}">
                    <a16:creationId xmlns:a16="http://schemas.microsoft.com/office/drawing/2014/main" id="{F24E2BA9-15B9-9605-6539-98BA3484245F}"/>
                  </a:ext>
                </a:extLst>
              </p14:cNvPr>
              <p14:cNvContentPartPr/>
              <p14:nvPr/>
            </p14:nvContentPartPr>
            <p14:xfrm>
              <a:off x="596066" y="1151890"/>
              <a:ext cx="3270240" cy="170640"/>
            </p14:xfrm>
          </p:contentPart>
        </mc:Choice>
        <mc:Fallback>
          <p:pic>
            <p:nvPicPr>
              <p:cNvPr id="16" name="Input penna 15">
                <a:extLst>
                  <a:ext uri="{FF2B5EF4-FFF2-40B4-BE49-F238E27FC236}">
                    <a16:creationId xmlns:a16="http://schemas.microsoft.com/office/drawing/2014/main" id="{F24E2BA9-15B9-9605-6539-98BA3484245F}"/>
                  </a:ext>
                </a:extLst>
              </p:cNvPr>
              <p:cNvPicPr/>
              <p:nvPr/>
            </p:nvPicPr>
            <p:blipFill>
              <a:blip r:embed="rId6"/>
              <a:stretch>
                <a:fillRect/>
              </a:stretch>
            </p:blipFill>
            <p:spPr>
              <a:xfrm>
                <a:off x="533426" y="1089250"/>
                <a:ext cx="3395880" cy="296280"/>
              </a:xfrm>
              <a:prstGeom prst="rect">
                <a:avLst/>
              </a:prstGeom>
            </p:spPr>
          </p:pic>
        </mc:Fallback>
      </mc:AlternateContent>
    </p:spTree>
    <p:extLst>
      <p:ext uri="{BB962C8B-B14F-4D97-AF65-F5344CB8AC3E}">
        <p14:creationId xmlns:p14="http://schemas.microsoft.com/office/powerpoint/2010/main" val="9781973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BDD6531-FFF8-1617-B0CD-845A4523BCED}"/>
              </a:ext>
            </a:extLst>
          </p:cNvPr>
          <p:cNvSpPr>
            <a:spLocks noGrp="1"/>
          </p:cNvSpPr>
          <p:nvPr>
            <p:ph type="title"/>
          </p:nvPr>
        </p:nvSpPr>
        <p:spPr/>
        <p:txBody>
          <a:bodyPr/>
          <a:lstStyle/>
          <a:p>
            <a:r>
              <a:rPr lang="it-IT" dirty="0"/>
              <a:t>Essere diversi</a:t>
            </a:r>
            <a:br>
              <a:rPr lang="it-IT" dirty="0"/>
            </a:br>
            <a:endParaRPr lang="it-IT" dirty="0"/>
          </a:p>
        </p:txBody>
      </p:sp>
      <p:sp>
        <p:nvSpPr>
          <p:cNvPr id="3" name="Segnaposto contenuto 2">
            <a:extLst>
              <a:ext uri="{FF2B5EF4-FFF2-40B4-BE49-F238E27FC236}">
                <a16:creationId xmlns:a16="http://schemas.microsoft.com/office/drawing/2014/main" id="{3D91BA88-E935-A14F-A00F-9654EFA4B209}"/>
              </a:ext>
            </a:extLst>
          </p:cNvPr>
          <p:cNvSpPr>
            <a:spLocks noGrp="1"/>
          </p:cNvSpPr>
          <p:nvPr>
            <p:ph idx="1"/>
          </p:nvPr>
        </p:nvSpPr>
        <p:spPr>
          <a:xfrm>
            <a:off x="377686" y="1381539"/>
            <a:ext cx="6659218" cy="5133073"/>
          </a:xfrm>
        </p:spPr>
        <p:txBody>
          <a:bodyPr>
            <a:noAutofit/>
          </a:bodyPr>
          <a:lstStyle/>
          <a:p>
            <a:pPr marL="0" indent="0" algn="just">
              <a:buNone/>
            </a:pPr>
            <a:r>
              <a:rPr lang="it-IT" sz="2200" dirty="0"/>
              <a:t>Cosa vuol dire essere diversi? Vuol dire risaltare tra molte persone uguali. Non si è diversi solo per il proprio aspetto fisico, ma anche per il proprio carattere, il proprio stile di vita e il proprio comportamento.</a:t>
            </a:r>
          </a:p>
          <a:p>
            <a:pPr marL="0" indent="0" algn="just">
              <a:buNone/>
            </a:pPr>
            <a:r>
              <a:rPr lang="it-IT" sz="2200" dirty="0"/>
              <a:t>Essere diversi vuol dire accettarsi</a:t>
            </a:r>
            <a:r>
              <a:rPr lang="it-IT" sz="2200"/>
              <a:t>, anche inconsciamente, </a:t>
            </a:r>
            <a:r>
              <a:rPr lang="it-IT" sz="2200" dirty="0"/>
              <a:t>per come si è, senza cercare di imitare altre persone solo per essere accolti da una società piena di pregiudizi verso ciò che non conosce, semplicemente perché non è come se lo aspetta. </a:t>
            </a:r>
          </a:p>
          <a:p>
            <a:pPr marL="0" indent="0" algn="just">
              <a:buNone/>
            </a:pPr>
            <a:r>
              <a:rPr lang="it-IT" sz="2200" dirty="0"/>
              <a:t>A volte la diversità è un elemento di forza, perché ci rende liberi e spesso si diventa i primi di un nuovo punto di vista. </a:t>
            </a:r>
          </a:p>
        </p:txBody>
      </p:sp>
      <p:pic>
        <p:nvPicPr>
          <p:cNvPr id="4" name="Immagine 3">
            <a:extLst>
              <a:ext uri="{FF2B5EF4-FFF2-40B4-BE49-F238E27FC236}">
                <a16:creationId xmlns:a16="http://schemas.microsoft.com/office/drawing/2014/main" id="{D65AA728-115F-E625-A208-06DF44330697}"/>
              </a:ext>
            </a:extLst>
          </p:cNvPr>
          <p:cNvPicPr>
            <a:picLocks noChangeAspect="1"/>
          </p:cNvPicPr>
          <p:nvPr/>
        </p:nvPicPr>
        <p:blipFill rotWithShape="1">
          <a:blip r:embed="rId2"/>
          <a:srcRect b="9131"/>
          <a:stretch/>
        </p:blipFill>
        <p:spPr>
          <a:xfrm>
            <a:off x="7217295" y="1574951"/>
            <a:ext cx="4893140" cy="4184287"/>
          </a:xfrm>
          <a:prstGeom prst="rect">
            <a:avLst/>
          </a:prstGeom>
        </p:spPr>
      </p:pic>
    </p:spTree>
    <p:extLst>
      <p:ext uri="{BB962C8B-B14F-4D97-AF65-F5344CB8AC3E}">
        <p14:creationId xmlns:p14="http://schemas.microsoft.com/office/powerpoint/2010/main" val="198811663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e">
  <a:themeElements>
    <a:clrScheme name="Ione">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e">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e">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264</TotalTime>
  <Words>949</Words>
  <Application>Microsoft Office PowerPoint</Application>
  <PresentationFormat>Widescreen</PresentationFormat>
  <Paragraphs>32</Paragraphs>
  <Slides>9</Slides>
  <Notes>0</Notes>
  <HiddenSlides>0</HiddenSlides>
  <MMClips>0</MMClips>
  <ScaleCrop>false</ScaleCrop>
  <HeadingPairs>
    <vt:vector size="6" baseType="variant">
      <vt:variant>
        <vt:lpstr>Caratteri utilizzati</vt:lpstr>
      </vt:variant>
      <vt:variant>
        <vt:i4>3</vt:i4>
      </vt:variant>
      <vt:variant>
        <vt:lpstr>Tema</vt:lpstr>
      </vt:variant>
      <vt:variant>
        <vt:i4>1</vt:i4>
      </vt:variant>
      <vt:variant>
        <vt:lpstr>Titoli diapositive</vt:lpstr>
      </vt:variant>
      <vt:variant>
        <vt:i4>9</vt:i4>
      </vt:variant>
    </vt:vector>
  </HeadingPairs>
  <TitlesOfParts>
    <vt:vector size="13" baseType="lpstr">
      <vt:lpstr>Arial</vt:lpstr>
      <vt:lpstr>Century Gothic</vt:lpstr>
      <vt:lpstr>Wingdings 3</vt:lpstr>
      <vt:lpstr>Ione</vt:lpstr>
      <vt:lpstr>Presentazione standard di PowerPoint</vt:lpstr>
      <vt:lpstr>L’autore</vt:lpstr>
      <vt:lpstr>Presentazione standard di PowerPoint</vt:lpstr>
      <vt:lpstr>La trama</vt:lpstr>
      <vt:lpstr>Presentazione standard di PowerPoint</vt:lpstr>
      <vt:lpstr>La struttura</vt:lpstr>
      <vt:lpstr>I personaggi secondari</vt:lpstr>
      <vt:lpstr>Giacomo                        Giovanni</vt:lpstr>
      <vt:lpstr>Essere diversi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LIDIA SPINETTI</dc:creator>
  <cp:lastModifiedBy>Hp</cp:lastModifiedBy>
  <cp:revision>11</cp:revision>
  <dcterms:created xsi:type="dcterms:W3CDTF">2022-12-29T08:40:30Z</dcterms:created>
  <dcterms:modified xsi:type="dcterms:W3CDTF">2023-01-19T19:01:37Z</dcterms:modified>
</cp:coreProperties>
</file>