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8" r:id="rId2"/>
    <p:sldId id="258" r:id="rId3"/>
    <p:sldId id="269" r:id="rId4"/>
    <p:sldId id="270" r:id="rId5"/>
    <p:sldId id="271" r:id="rId6"/>
    <p:sldId id="272" r:id="rId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E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18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304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2B0C492-4A13-4493-85F7-8BD653C1E469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63FFE7F-C917-439A-8026-3D301EB5CC2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314BF9A-385E-4968-95BB-6D6CE97EC4C3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 smtClean="0"/>
              <a:t>Fare clic per modificare gli stili del testo dello schema</a:t>
            </a:r>
          </a:p>
          <a:p>
            <a:pPr lvl="1" rtl="0"/>
            <a:r>
              <a:rPr lang="it-IT" dirty="0" smtClean="0"/>
              <a:t>Secondo livello</a:t>
            </a:r>
          </a:p>
          <a:p>
            <a:pPr lvl="2" rtl="0"/>
            <a:r>
              <a:rPr lang="it-IT" dirty="0" smtClean="0"/>
              <a:t>Terzo livello</a:t>
            </a:r>
          </a:p>
          <a:p>
            <a:pPr lvl="3" rtl="0"/>
            <a:r>
              <a:rPr lang="it-IT" dirty="0" smtClean="0"/>
              <a:t>Quarto livello</a:t>
            </a:r>
          </a:p>
          <a:p>
            <a:pPr lvl="4" rtl="0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EC0B30D-C07A-425B-A90C-BA7BEB19107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3043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1110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6585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4258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0050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8872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 rtlCol="0"/>
          <a:lstStyle/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EA53FC-3FD1-4AC3-ADA6-5C00BF5A2909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5042D7-011A-4184-BE25-97B133EF6B60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486BBF-F23D-49D7-8A49-45673E421504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67DACD3-C051-480E-A2C0-B9A4C033115D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887D5E-8779-42A8-99AD-B696CE5A4EF2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96EB36-AD4F-408E-86AA-4CDE83276FCA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 descr="Segnaposto vuoto per aggiungere un'immagine. Fare clic sul segnaposto e selezionare l'immagine che si vuole aggiungere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smtClean="0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C767A1-2191-41E0-8705-02D537157885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 rtlCol="0"/>
          <a:lstStyle/>
          <a:p>
            <a:pPr rtl="0"/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 rtlCol="0"/>
          <a:lstStyle/>
          <a:p>
            <a:pPr lvl="0" rtl="0"/>
            <a:r>
              <a:rPr lang="it-IT" smtClean="0"/>
              <a:t>Modifica gli stili del testo dello schema</a:t>
            </a:r>
          </a:p>
          <a:p>
            <a:pPr lvl="1" rtl="0"/>
            <a:r>
              <a:rPr lang="it-IT" smtClean="0"/>
              <a:t>Secondo livello</a:t>
            </a:r>
          </a:p>
          <a:p>
            <a:pPr lvl="2" rtl="0"/>
            <a:r>
              <a:rPr lang="it-IT" smtClean="0"/>
              <a:t>Terzo livello</a:t>
            </a:r>
          </a:p>
          <a:p>
            <a:pPr lvl="3" rtl="0"/>
            <a:r>
              <a:rPr lang="it-IT" smtClean="0"/>
              <a:t>Quarto livello</a:t>
            </a:r>
          </a:p>
          <a:p>
            <a:pPr lvl="4" rtl="0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DE050E-7299-4334-9C82-2929B6B62002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dirty="0" smtClean="0"/>
              <a:t>Fare clic per modificare gli stili del testo dello schema</a:t>
            </a:r>
          </a:p>
          <a:p>
            <a:pPr lvl="1" rtl="0"/>
            <a:r>
              <a:rPr lang="it-IT" dirty="0" smtClean="0"/>
              <a:t>Secondo livello</a:t>
            </a:r>
          </a:p>
          <a:p>
            <a:pPr lvl="2" rtl="0"/>
            <a:r>
              <a:rPr lang="it-IT" dirty="0" smtClean="0"/>
              <a:t>Terzo livello</a:t>
            </a:r>
          </a:p>
          <a:p>
            <a:pPr lvl="3" rtl="0"/>
            <a:r>
              <a:rPr lang="it-IT" dirty="0" smtClean="0"/>
              <a:t>Quarto livello</a:t>
            </a:r>
          </a:p>
          <a:p>
            <a:pPr lvl="4" rtl="0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5B50C702-A7AD-4262-8B3B-9916D6B228F4}" type="datetime1">
              <a:rPr lang="it-IT" smtClean="0"/>
              <a:t>16/01/2023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it-IT" dirty="0" smtClean="0"/>
              <a:t>I MANGA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66800" y="5601166"/>
            <a:ext cx="8686800" cy="1126205"/>
          </a:xfrm>
        </p:spPr>
        <p:txBody>
          <a:bodyPr rtlCol="0">
            <a:normAutofit/>
          </a:bodyPr>
          <a:lstStyle/>
          <a:p>
            <a:pPr rtl="0"/>
            <a:r>
              <a:rPr lang="it-IT" dirty="0" smtClean="0"/>
              <a:t>Lavoro svolto da :</a:t>
            </a:r>
          </a:p>
          <a:p>
            <a:pPr rtl="0"/>
            <a:r>
              <a:rPr lang="it-IT" dirty="0" smtClean="0"/>
              <a:t>Marilù Rotondo 3BS</a:t>
            </a:r>
          </a:p>
          <a:p>
            <a:pPr rtl="0"/>
            <a:r>
              <a:rPr lang="it-IT" dirty="0" smtClean="0"/>
              <a:t>Carmen Rotondo 3DS</a:t>
            </a: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/>
          <p:cNvSpPr/>
          <p:nvPr/>
        </p:nvSpPr>
        <p:spPr>
          <a:xfrm>
            <a:off x="-522515" y="6357789"/>
            <a:ext cx="13222514" cy="1494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3949" y="1725750"/>
            <a:ext cx="7017026" cy="385341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it-IT" sz="2600" dirty="0" smtClean="0">
                <a:solidFill>
                  <a:schemeClr val="accent1"/>
                </a:solidFill>
              </a:rPr>
              <a:t>I manga sono fumetti di piccolo formato originari del Giappone.</a:t>
            </a:r>
          </a:p>
          <a:p>
            <a:pPr marL="0" indent="0">
              <a:buNone/>
            </a:pPr>
            <a:r>
              <a:rPr lang="it-IT" sz="2600" dirty="0">
                <a:solidFill>
                  <a:schemeClr val="accent1"/>
                </a:solidFill>
              </a:rPr>
              <a:t>I</a:t>
            </a:r>
            <a:r>
              <a:rPr lang="it-IT" sz="2600" dirty="0" smtClean="0">
                <a:solidFill>
                  <a:schemeClr val="accent1"/>
                </a:solidFill>
              </a:rPr>
              <a:t>ncludono opere di vario genere riguardanti avventura, romanticismo, storia, commedia, fantascienza, fantasy, giallo, horror, erotismo.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427921" y="285240"/>
            <a:ext cx="8726557" cy="1188720"/>
          </a:xfrm>
        </p:spPr>
        <p:txBody>
          <a:bodyPr/>
          <a:lstStyle/>
          <a:p>
            <a:pPr algn="ctr"/>
            <a:r>
              <a:rPr lang="it-IT" dirty="0" smtClean="0"/>
              <a:t>	</a:t>
            </a:r>
            <a:r>
              <a:rPr lang="it-IT" sz="4400" dirty="0" smtClean="0"/>
              <a:t>COSA SONO I MANGA?</a:t>
            </a:r>
            <a:endParaRPr lang="it-IT" sz="44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24" b="41003"/>
          <a:stretch/>
        </p:blipFill>
        <p:spPr>
          <a:xfrm>
            <a:off x="6981371" y="1473960"/>
            <a:ext cx="5004905" cy="4076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e 7"/>
          <p:cNvSpPr/>
          <p:nvPr/>
        </p:nvSpPr>
        <p:spPr>
          <a:xfrm>
            <a:off x="531035" y="187338"/>
            <a:ext cx="847826" cy="759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169" y="952879"/>
            <a:ext cx="409503" cy="3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/>
          <p:cNvSpPr/>
          <p:nvPr/>
        </p:nvSpPr>
        <p:spPr>
          <a:xfrm>
            <a:off x="-508000" y="6381771"/>
            <a:ext cx="13222514" cy="1494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3949" y="1725750"/>
            <a:ext cx="6711594" cy="4656021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</a:pPr>
            <a:r>
              <a:rPr lang="it-IT" sz="2600" dirty="0" smtClean="0">
                <a:solidFill>
                  <a:schemeClr val="accent1"/>
                </a:solidFill>
              </a:rPr>
              <a:t>La </a:t>
            </a:r>
            <a:r>
              <a:rPr lang="it-IT" sz="2600" dirty="0">
                <a:solidFill>
                  <a:schemeClr val="accent1"/>
                </a:solidFill>
              </a:rPr>
              <a:t>prima rivista per ragazzi, </a:t>
            </a:r>
            <a:r>
              <a:rPr lang="it-IT" sz="2600" dirty="0" err="1">
                <a:solidFill>
                  <a:schemeClr val="accent1"/>
                </a:solidFill>
              </a:rPr>
              <a:t>Shōnen</a:t>
            </a:r>
            <a:r>
              <a:rPr lang="it-IT" sz="2600" dirty="0">
                <a:solidFill>
                  <a:schemeClr val="accent1"/>
                </a:solidFill>
              </a:rPr>
              <a:t> </a:t>
            </a:r>
            <a:r>
              <a:rPr lang="it-IT" sz="2600" dirty="0" err="1" smtClean="0">
                <a:solidFill>
                  <a:schemeClr val="accent1"/>
                </a:solidFill>
              </a:rPr>
              <a:t>Kurabu</a:t>
            </a:r>
            <a:r>
              <a:rPr lang="it-IT" sz="2600" dirty="0" smtClean="0">
                <a:solidFill>
                  <a:schemeClr val="accent1"/>
                </a:solidFill>
              </a:rPr>
              <a:t>, </a:t>
            </a:r>
            <a:r>
              <a:rPr lang="it-IT" sz="2600" dirty="0" smtClean="0">
                <a:solidFill>
                  <a:schemeClr val="accent1"/>
                </a:solidFill>
              </a:rPr>
              <a:t>fu </a:t>
            </a:r>
            <a:r>
              <a:rPr lang="it-IT" sz="2600" dirty="0">
                <a:solidFill>
                  <a:schemeClr val="accent1"/>
                </a:solidFill>
              </a:rPr>
              <a:t>pubblicata dalla </a:t>
            </a:r>
            <a:r>
              <a:rPr lang="it-IT" sz="2600" dirty="0" err="1">
                <a:solidFill>
                  <a:schemeClr val="accent1"/>
                </a:solidFill>
              </a:rPr>
              <a:t>Kōdansha</a:t>
            </a:r>
            <a:r>
              <a:rPr lang="it-IT" sz="2600" dirty="0">
                <a:solidFill>
                  <a:schemeClr val="accent1"/>
                </a:solidFill>
              </a:rPr>
              <a:t> nel 1914, mentre quella per </a:t>
            </a:r>
            <a:r>
              <a:rPr lang="it-IT" sz="2600" dirty="0" smtClean="0">
                <a:solidFill>
                  <a:schemeClr val="accent1"/>
                </a:solidFill>
              </a:rPr>
              <a:t> ragazze</a:t>
            </a:r>
            <a:r>
              <a:rPr lang="it-IT" sz="2600" dirty="0">
                <a:solidFill>
                  <a:schemeClr val="accent1"/>
                </a:solidFill>
              </a:rPr>
              <a:t>, </a:t>
            </a:r>
            <a:r>
              <a:rPr lang="it-IT" sz="2600" dirty="0" err="1">
                <a:solidFill>
                  <a:schemeClr val="accent1"/>
                </a:solidFill>
              </a:rPr>
              <a:t>Shōjo</a:t>
            </a:r>
            <a:r>
              <a:rPr lang="it-IT" sz="2600" dirty="0">
                <a:solidFill>
                  <a:schemeClr val="accent1"/>
                </a:solidFill>
              </a:rPr>
              <a:t> </a:t>
            </a:r>
            <a:r>
              <a:rPr lang="it-IT" sz="2600" dirty="0" err="1">
                <a:solidFill>
                  <a:schemeClr val="accent1"/>
                </a:solidFill>
              </a:rPr>
              <a:t>Kurabu</a:t>
            </a:r>
            <a:r>
              <a:rPr lang="it-IT" sz="2600" dirty="0">
                <a:solidFill>
                  <a:schemeClr val="accent1"/>
                </a:solidFill>
              </a:rPr>
              <a:t>, dalla stessa casa editrice nel </a:t>
            </a:r>
            <a:r>
              <a:rPr lang="it-IT" sz="2600" dirty="0" smtClean="0">
                <a:solidFill>
                  <a:schemeClr val="accent1"/>
                </a:solidFill>
              </a:rPr>
              <a:t>1923. A </a:t>
            </a:r>
            <a:r>
              <a:rPr lang="it-IT" sz="2600" dirty="0">
                <a:solidFill>
                  <a:schemeClr val="accent1"/>
                </a:solidFill>
              </a:rPr>
              <a:t>partire dagli anni </a:t>
            </a:r>
            <a:r>
              <a:rPr lang="it-IT" sz="2600" dirty="0" smtClean="0">
                <a:solidFill>
                  <a:schemeClr val="accent1"/>
                </a:solidFill>
              </a:rPr>
              <a:t>Cinquanta </a:t>
            </a:r>
            <a:r>
              <a:rPr lang="it-IT" sz="2600" dirty="0">
                <a:solidFill>
                  <a:schemeClr val="accent1"/>
                </a:solidFill>
              </a:rPr>
              <a:t>il manga è diventato uno dei settori principali nell'industria </a:t>
            </a:r>
            <a:r>
              <a:rPr lang="it-IT" sz="2600" dirty="0" smtClean="0">
                <a:solidFill>
                  <a:schemeClr val="accent1"/>
                </a:solidFill>
              </a:rPr>
              <a:t>editoriale giapponese</a:t>
            </a:r>
            <a:r>
              <a:rPr lang="it-IT" sz="2600" dirty="0">
                <a:solidFill>
                  <a:schemeClr val="accent1"/>
                </a:solidFill>
              </a:rPr>
              <a:t>, con un mercato di 406 miliardi di yen nel 2007 e 420 miliardi nel 2009. </a:t>
            </a:r>
            <a:r>
              <a:rPr lang="it-IT" sz="2600" dirty="0" smtClean="0">
                <a:solidFill>
                  <a:schemeClr val="accent1"/>
                </a:solidFill>
              </a:rPr>
              <a:t> Benché </a:t>
            </a:r>
            <a:r>
              <a:rPr lang="it-IT" sz="2600" dirty="0">
                <a:solidFill>
                  <a:schemeClr val="accent1"/>
                </a:solidFill>
              </a:rPr>
              <a:t>nata in Giappone, questa forma di intrattenimento è stata esportata e tradotta in tutto il </a:t>
            </a:r>
            <a:r>
              <a:rPr lang="it-IT" sz="2600" dirty="0" smtClean="0">
                <a:solidFill>
                  <a:schemeClr val="accent1"/>
                </a:solidFill>
              </a:rPr>
              <a:t>mondo, con </a:t>
            </a:r>
            <a:r>
              <a:rPr lang="it-IT" sz="2600" dirty="0">
                <a:solidFill>
                  <a:schemeClr val="accent1"/>
                </a:solidFill>
              </a:rPr>
              <a:t>una platea internazionale molto </a:t>
            </a:r>
            <a:r>
              <a:rPr lang="it-IT" sz="2600" dirty="0" smtClean="0">
                <a:solidFill>
                  <a:schemeClr val="accent1"/>
                </a:solidFill>
              </a:rPr>
              <a:t>vasta. In </a:t>
            </a:r>
            <a:r>
              <a:rPr lang="it-IT" sz="2600" dirty="0">
                <a:solidFill>
                  <a:schemeClr val="accent1"/>
                </a:solidFill>
              </a:rPr>
              <a:t>Europa e in Medio Oriente il volume di mercato si attesta sui 250 milioni di dollari, mentre in Nord </a:t>
            </a:r>
            <a:r>
              <a:rPr lang="it-IT" sz="2600" dirty="0" smtClean="0">
                <a:solidFill>
                  <a:schemeClr val="accent1"/>
                </a:solidFill>
              </a:rPr>
              <a:t> America </a:t>
            </a:r>
            <a:r>
              <a:rPr lang="it-IT" sz="2600" dirty="0">
                <a:solidFill>
                  <a:schemeClr val="accent1"/>
                </a:solidFill>
              </a:rPr>
              <a:t>nel 2008 era stimato sui 175 milioni di </a:t>
            </a:r>
            <a:r>
              <a:rPr lang="it-IT" sz="2600" dirty="0" smtClean="0">
                <a:solidFill>
                  <a:schemeClr val="accent1"/>
                </a:solidFill>
              </a:rPr>
              <a:t>dollari. 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427921" y="285240"/>
            <a:ext cx="8726557" cy="118872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dirty="0" smtClean="0"/>
              <a:t>ORIGINE E DIFFUSIONE DEI MANGA</a:t>
            </a:r>
            <a:endParaRPr lang="it-IT" sz="4400" dirty="0"/>
          </a:p>
        </p:txBody>
      </p:sp>
      <p:sp>
        <p:nvSpPr>
          <p:cNvPr id="8" name="Ovale 7"/>
          <p:cNvSpPr/>
          <p:nvPr/>
        </p:nvSpPr>
        <p:spPr>
          <a:xfrm>
            <a:off x="531035" y="187338"/>
            <a:ext cx="847826" cy="759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69" y="952879"/>
            <a:ext cx="409503" cy="36593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1" b="373"/>
          <a:stretch/>
        </p:blipFill>
        <p:spPr>
          <a:xfrm>
            <a:off x="6983895" y="1386934"/>
            <a:ext cx="4903303" cy="483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/>
          <p:cNvSpPr/>
          <p:nvPr/>
        </p:nvSpPr>
        <p:spPr>
          <a:xfrm>
            <a:off x="-551543" y="6412059"/>
            <a:ext cx="13222514" cy="13692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427921" y="285240"/>
            <a:ext cx="8726557" cy="1188720"/>
          </a:xfrm>
        </p:spPr>
        <p:txBody>
          <a:bodyPr>
            <a:normAutofit/>
          </a:bodyPr>
          <a:lstStyle/>
          <a:p>
            <a:pPr algn="ctr"/>
            <a:r>
              <a:rPr lang="it-IT" sz="4400" dirty="0" smtClean="0"/>
              <a:t>CARATTERISTICHE PRINCIPALI </a:t>
            </a:r>
            <a:endParaRPr lang="it-IT" sz="4400" dirty="0"/>
          </a:p>
        </p:txBody>
      </p:sp>
      <p:sp>
        <p:nvSpPr>
          <p:cNvPr id="8" name="Ovale 7"/>
          <p:cNvSpPr/>
          <p:nvPr/>
        </p:nvSpPr>
        <p:spPr>
          <a:xfrm>
            <a:off x="531035" y="187338"/>
            <a:ext cx="847826" cy="759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69" y="952879"/>
            <a:ext cx="409503" cy="365939"/>
          </a:xfrm>
          <a:prstGeom prst="rect">
            <a:avLst/>
          </a:prstGeom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116115" y="1462915"/>
            <a:ext cx="6749143" cy="329777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1800" dirty="0">
                <a:solidFill>
                  <a:schemeClr val="accent1"/>
                </a:solidFill>
              </a:rPr>
              <a:t>Sono principalmente stampati in bianco e nero, ma non mancano pubblicazioni totalmente a </a:t>
            </a:r>
            <a:r>
              <a:rPr lang="it-IT" sz="1800" dirty="0" smtClean="0">
                <a:solidFill>
                  <a:schemeClr val="accent1"/>
                </a:solidFill>
              </a:rPr>
              <a:t>colori meno </a:t>
            </a:r>
            <a:r>
              <a:rPr lang="it-IT" sz="1800" dirty="0">
                <a:solidFill>
                  <a:schemeClr val="accent1"/>
                </a:solidFill>
              </a:rPr>
              <a:t>frequenti di quelle in bianco e nero per via dei costi realizzativi più alti </a:t>
            </a:r>
            <a:r>
              <a:rPr lang="it-IT" sz="1800" dirty="0" smtClean="0">
                <a:solidFill>
                  <a:schemeClr val="accent1"/>
                </a:solidFill>
              </a:rPr>
              <a:t>richiesti dalla </a:t>
            </a:r>
            <a:r>
              <a:rPr lang="it-IT" sz="1800" dirty="0" smtClean="0">
                <a:solidFill>
                  <a:schemeClr val="accent1"/>
                </a:solidFill>
              </a:rPr>
              <a:t>colorazione. In </a:t>
            </a:r>
            <a:r>
              <a:rPr lang="it-IT" sz="1800" dirty="0">
                <a:solidFill>
                  <a:schemeClr val="accent1"/>
                </a:solidFill>
              </a:rPr>
              <a:t>Giappone sono pubblicate in serie su riviste dedicate, contenenti più storie, ognuna delle quali viene </a:t>
            </a:r>
            <a:r>
              <a:rPr lang="it-IT" sz="1800" dirty="0" smtClean="0">
                <a:solidFill>
                  <a:schemeClr val="accent1"/>
                </a:solidFill>
              </a:rPr>
              <a:t>presentata </a:t>
            </a:r>
            <a:r>
              <a:rPr lang="it-IT" sz="1800" dirty="0">
                <a:solidFill>
                  <a:schemeClr val="accent1"/>
                </a:solidFill>
              </a:rPr>
              <a:t>con un singolo capitolo per poi essere ripresa nel numero successivo. </a:t>
            </a:r>
            <a:r>
              <a:rPr lang="it-IT" sz="1800" dirty="0" smtClean="0">
                <a:solidFill>
                  <a:schemeClr val="accent1"/>
                </a:solidFill>
              </a:rPr>
              <a:t> Se </a:t>
            </a:r>
            <a:r>
              <a:rPr lang="it-IT" sz="1800" dirty="0">
                <a:solidFill>
                  <a:schemeClr val="accent1"/>
                </a:solidFill>
              </a:rPr>
              <a:t>una serie ha successo, i capitoli possono essere raccolti e ristampati in volumi detti </a:t>
            </a:r>
            <a:r>
              <a:rPr lang="it-IT" sz="1800" dirty="0" err="1">
                <a:solidFill>
                  <a:schemeClr val="accent1"/>
                </a:solidFill>
              </a:rPr>
              <a:t>tankōbon</a:t>
            </a:r>
            <a:r>
              <a:rPr lang="it-IT" sz="1800" dirty="0">
                <a:solidFill>
                  <a:schemeClr val="accent1"/>
                </a:solidFill>
              </a:rPr>
              <a:t> e la serie </a:t>
            </a:r>
            <a:r>
              <a:rPr lang="it-IT" sz="1800" dirty="0" smtClean="0">
                <a:solidFill>
                  <a:schemeClr val="accent1"/>
                </a:solidFill>
              </a:rPr>
              <a:t>può </a:t>
            </a:r>
            <a:r>
              <a:rPr lang="it-IT" sz="1800" dirty="0">
                <a:solidFill>
                  <a:schemeClr val="accent1"/>
                </a:solidFill>
              </a:rPr>
              <a:t>ricevere un adattamento animato dopo o anche durante la sua pubblicazione. </a:t>
            </a:r>
            <a:r>
              <a:rPr lang="it-IT" sz="1800" dirty="0" smtClean="0">
                <a:solidFill>
                  <a:schemeClr val="accent1"/>
                </a:solidFill>
              </a:rPr>
              <a:t>Gli </a:t>
            </a:r>
            <a:r>
              <a:rPr lang="it-IT" sz="1800" dirty="0">
                <a:solidFill>
                  <a:schemeClr val="accent1"/>
                </a:solidFill>
              </a:rPr>
              <a:t>autori di manga, chiamati </a:t>
            </a:r>
            <a:r>
              <a:rPr lang="it-IT" sz="1800" dirty="0" err="1">
                <a:solidFill>
                  <a:schemeClr val="accent1"/>
                </a:solidFill>
              </a:rPr>
              <a:t>mangaka</a:t>
            </a:r>
            <a:r>
              <a:rPr lang="it-IT" sz="1800" dirty="0">
                <a:solidFill>
                  <a:schemeClr val="accent1"/>
                </a:solidFill>
              </a:rPr>
              <a:t>, lavorano tradizionalmente con assistenti nei loro studi e sono </a:t>
            </a:r>
            <a:r>
              <a:rPr lang="it-IT" sz="1800" dirty="0" smtClean="0">
                <a:solidFill>
                  <a:schemeClr val="accent1"/>
                </a:solidFill>
              </a:rPr>
              <a:t>associati </a:t>
            </a:r>
            <a:r>
              <a:rPr lang="it-IT" sz="1800" dirty="0">
                <a:solidFill>
                  <a:schemeClr val="accent1"/>
                </a:solidFill>
              </a:rPr>
              <a:t>con un editore per la pubblicazione delle loro </a:t>
            </a:r>
            <a:r>
              <a:rPr lang="it-IT" sz="1800" dirty="0" smtClean="0">
                <a:solidFill>
                  <a:schemeClr val="accent1"/>
                </a:solidFill>
              </a:rPr>
              <a:t>opere. </a:t>
            </a:r>
            <a:endParaRPr lang="it-IT" sz="1800" dirty="0">
              <a:solidFill>
                <a:schemeClr val="accent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914318" y="1462915"/>
            <a:ext cx="4978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accent1"/>
                </a:solidFill>
              </a:rPr>
              <a:t>I manga sono caratterizzati da figure dai tratti spesso infantili (come gli occhi grandi</a:t>
            </a:r>
            <a:r>
              <a:rPr lang="it-IT" dirty="0" smtClean="0">
                <a:solidFill>
                  <a:schemeClr val="accent1"/>
                </a:solidFill>
              </a:rPr>
              <a:t>). L'origine </a:t>
            </a:r>
            <a:r>
              <a:rPr lang="it-IT" dirty="0">
                <a:solidFill>
                  <a:schemeClr val="accent1"/>
                </a:solidFill>
              </a:rPr>
              <a:t>di questa caratteristica è un prestito culturale che si fa risalire al 1946 quando </a:t>
            </a:r>
            <a:r>
              <a:rPr lang="it-IT" dirty="0" err="1">
                <a:solidFill>
                  <a:schemeClr val="accent1"/>
                </a:solidFill>
              </a:rPr>
              <a:t>Osamu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Tezuka</a:t>
            </a:r>
            <a:r>
              <a:rPr lang="it-IT" dirty="0">
                <a:solidFill>
                  <a:schemeClr val="accent1"/>
                </a:solidFill>
              </a:rPr>
              <a:t>, famoso autore di fumetti, incominciò a pubblicare le sue opere, prime fra tutte </a:t>
            </a:r>
            <a:r>
              <a:rPr lang="it-IT" dirty="0" err="1">
                <a:solidFill>
                  <a:schemeClr val="accent1"/>
                </a:solidFill>
              </a:rPr>
              <a:t>Maa-chan</a:t>
            </a:r>
            <a:r>
              <a:rPr lang="it-IT" dirty="0">
                <a:solidFill>
                  <a:schemeClr val="accent1"/>
                </a:solidFill>
              </a:rPr>
              <a:t> no </a:t>
            </a:r>
            <a:r>
              <a:rPr lang="it-IT" dirty="0" err="1">
                <a:solidFill>
                  <a:schemeClr val="accent1"/>
                </a:solidFill>
              </a:rPr>
              <a:t>nikkichō</a:t>
            </a:r>
            <a:r>
              <a:rPr lang="it-IT" dirty="0" smtClean="0">
                <a:solidFill>
                  <a:schemeClr val="accent1"/>
                </a:solidFill>
              </a:rPr>
              <a:t>. Grande </a:t>
            </a:r>
            <a:r>
              <a:rPr lang="it-IT" dirty="0">
                <a:solidFill>
                  <a:schemeClr val="accent1"/>
                </a:solidFill>
              </a:rPr>
              <a:t>ammiratore di Walt Disney, ammise di essersi ispirato per realizzare </a:t>
            </a:r>
            <a:r>
              <a:rPr lang="it-IT" dirty="0" err="1">
                <a:solidFill>
                  <a:schemeClr val="accent1"/>
                </a:solidFill>
              </a:rPr>
              <a:t>Kimba</a:t>
            </a:r>
            <a:r>
              <a:rPr lang="it-IT" dirty="0">
                <a:solidFill>
                  <a:schemeClr val="accent1"/>
                </a:solidFill>
              </a:rPr>
              <a:t>, il leone bianco, allo stile del lungometraggio Bambi </a:t>
            </a:r>
            <a:r>
              <a:rPr lang="it-IT" dirty="0" smtClean="0">
                <a:solidFill>
                  <a:schemeClr val="accent1"/>
                </a:solidFill>
              </a:rPr>
              <a:t>di Disney </a:t>
            </a:r>
            <a:r>
              <a:rPr lang="it-IT" dirty="0">
                <a:solidFill>
                  <a:schemeClr val="accent1"/>
                </a:solidFill>
              </a:rPr>
              <a:t>nel 1942</a:t>
            </a:r>
            <a:r>
              <a:rPr lang="it-IT" dirty="0" smtClean="0">
                <a:solidFill>
                  <a:schemeClr val="accent1"/>
                </a:solidFill>
              </a:rPr>
              <a:t>. Tuttavia</a:t>
            </a:r>
            <a:r>
              <a:rPr lang="it-IT" dirty="0">
                <a:solidFill>
                  <a:schemeClr val="accent1"/>
                </a:solidFill>
              </a:rPr>
              <a:t>, ormai è difficile considerare quanto sopra come un tratto tipico dei </a:t>
            </a:r>
            <a:r>
              <a:rPr lang="it-IT" dirty="0" smtClean="0">
                <a:solidFill>
                  <a:schemeClr val="accent1"/>
                </a:solidFill>
              </a:rPr>
              <a:t>manga, </a:t>
            </a:r>
            <a:r>
              <a:rPr lang="it-IT" dirty="0">
                <a:solidFill>
                  <a:schemeClr val="accent1"/>
                </a:solidFill>
              </a:rPr>
              <a:t>poiché col tempo altri e numerosi autori hanno presentato stili di disegno molto differenti - come ad esempio Angel </a:t>
            </a:r>
            <a:r>
              <a:rPr lang="it-IT" dirty="0" err="1">
                <a:solidFill>
                  <a:schemeClr val="accent1"/>
                </a:solidFill>
              </a:rPr>
              <a:t>Heart</a:t>
            </a:r>
            <a:r>
              <a:rPr lang="it-IT" dirty="0">
                <a:solidFill>
                  <a:schemeClr val="accent1"/>
                </a:solidFill>
              </a:rPr>
              <a:t> oppure </a:t>
            </a:r>
            <a:r>
              <a:rPr lang="it-IT" dirty="0" err="1">
                <a:solidFill>
                  <a:schemeClr val="accent1"/>
                </a:solidFill>
              </a:rPr>
              <a:t>Berserk</a:t>
            </a:r>
            <a:r>
              <a:rPr lang="it-IT" dirty="0">
                <a:solidFill>
                  <a:schemeClr val="accent1"/>
                </a:solidFill>
              </a:rPr>
              <a:t> - e quello dei tratti infantili non è più una caratteristica dirimente dei manga. 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5" y="4603238"/>
            <a:ext cx="3468913" cy="1808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5"/>
          <a:srcRect l="-6108" r="-1" b="42706"/>
          <a:stretch/>
        </p:blipFill>
        <p:spPr>
          <a:xfrm>
            <a:off x="3585028" y="4502743"/>
            <a:ext cx="3091544" cy="1909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35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/>
          <p:cNvSpPr/>
          <p:nvPr/>
        </p:nvSpPr>
        <p:spPr>
          <a:xfrm>
            <a:off x="-508000" y="6357789"/>
            <a:ext cx="13222514" cy="1494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9657" y="1318818"/>
            <a:ext cx="6923314" cy="4728688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it-IT" sz="1900" dirty="0">
                <a:solidFill>
                  <a:schemeClr val="accent1"/>
                </a:solidFill>
              </a:rPr>
              <a:t>Le differenze tra il fumetto </a:t>
            </a:r>
            <a:r>
              <a:rPr lang="it-IT" sz="1900" dirty="0" smtClean="0">
                <a:solidFill>
                  <a:schemeClr val="accent1"/>
                </a:solidFill>
              </a:rPr>
              <a:t>giapponese manga </a:t>
            </a:r>
            <a:r>
              <a:rPr lang="it-IT" sz="1900" dirty="0">
                <a:solidFill>
                  <a:schemeClr val="accent1"/>
                </a:solidFill>
              </a:rPr>
              <a:t>e quello </a:t>
            </a:r>
            <a:r>
              <a:rPr lang="it-IT" sz="1900" dirty="0" smtClean="0">
                <a:solidFill>
                  <a:schemeClr val="accent1"/>
                </a:solidFill>
              </a:rPr>
              <a:t>occidentale </a:t>
            </a:r>
            <a:r>
              <a:rPr lang="it-IT" sz="1900" dirty="0">
                <a:solidFill>
                  <a:schemeClr val="accent1"/>
                </a:solidFill>
              </a:rPr>
              <a:t>riguardano la </a:t>
            </a:r>
            <a:r>
              <a:rPr lang="it-IT" sz="1900" dirty="0" smtClean="0">
                <a:solidFill>
                  <a:schemeClr val="accent1"/>
                </a:solidFill>
              </a:rPr>
              <a:t>narrazione, </a:t>
            </a:r>
            <a:r>
              <a:rPr lang="it-IT" sz="1900" dirty="0">
                <a:solidFill>
                  <a:schemeClr val="accent1"/>
                </a:solidFill>
              </a:rPr>
              <a:t>l’impaginazione e le modalità di pubblicazione. </a:t>
            </a:r>
          </a:p>
          <a:p>
            <a:pPr marL="0" indent="0">
              <a:buNone/>
            </a:pPr>
            <a:r>
              <a:rPr lang="it-IT" sz="1900" dirty="0">
                <a:solidFill>
                  <a:schemeClr val="accent1"/>
                </a:solidFill>
              </a:rPr>
              <a:t>Nei manga è data particolare importanza all'atmosfera, alle emozioni e all'introspezione dei personaggi. Inoltre il manga è realizzato con una impaginazione più larga rispetto a quella occidentale e il formato </a:t>
            </a:r>
            <a:r>
              <a:rPr lang="it-IT" sz="1900" dirty="0" smtClean="0">
                <a:solidFill>
                  <a:schemeClr val="accent1"/>
                </a:solidFill>
              </a:rPr>
              <a:t>più </a:t>
            </a:r>
            <a:r>
              <a:rPr lang="it-IT" sz="1900" dirty="0">
                <a:solidFill>
                  <a:schemeClr val="accent1"/>
                </a:solidFill>
              </a:rPr>
              <a:t>classico è il B6 (circa 12,5×18 cm), ma sono utilizzati anche, per edizioni più lussuose, l'A5 (15×21 cm) e il B5 (18×25 cm</a:t>
            </a:r>
            <a:r>
              <a:rPr lang="it-IT" sz="1900" dirty="0" smtClean="0">
                <a:solidFill>
                  <a:schemeClr val="accent1"/>
                </a:solidFill>
              </a:rPr>
              <a:t>).</a:t>
            </a:r>
          </a:p>
          <a:p>
            <a:pPr marL="0" indent="0">
              <a:buNone/>
            </a:pPr>
            <a:r>
              <a:rPr lang="it-IT" sz="1900" dirty="0" smtClean="0">
                <a:solidFill>
                  <a:schemeClr val="accent1"/>
                </a:solidFill>
              </a:rPr>
              <a:t>Il </a:t>
            </a:r>
            <a:r>
              <a:rPr lang="it-IT" sz="1900" dirty="0">
                <a:solidFill>
                  <a:schemeClr val="accent1"/>
                </a:solidFill>
              </a:rPr>
              <a:t>manga si legge al contrario rispetto al fumetto occidentale, cioè partendo da quella che per gli occidentali è l'ultima pagina, con la rilegatura alla destra.</a:t>
            </a:r>
          </a:p>
          <a:p>
            <a:pPr marL="0" indent="0">
              <a:buNone/>
            </a:pPr>
            <a:r>
              <a:rPr lang="it-IT" sz="1900" dirty="0">
                <a:solidFill>
                  <a:schemeClr val="accent1"/>
                </a:solidFill>
              </a:rPr>
              <a:t>Analogamente le vignette si leggono da destra verso sinistra ma sempre comunque dall'alto verso il basso. Esistono, tuttavia, opere realizzate per essere lette secondo l'usanza occidentale</a:t>
            </a:r>
            <a:r>
              <a:rPr lang="it-IT" sz="1900" dirty="0" smtClean="0">
                <a:solidFill>
                  <a:schemeClr val="accent1"/>
                </a:solidFill>
              </a:rPr>
              <a:t>.</a:t>
            </a:r>
            <a:endParaRPr lang="it-IT" sz="1900" dirty="0">
              <a:solidFill>
                <a:schemeClr val="accent1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427921" y="285240"/>
            <a:ext cx="8726557" cy="118872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dirty="0" smtClean="0"/>
              <a:t>DIFFERENZE TRA MANGA E </a:t>
            </a:r>
            <a:br>
              <a:rPr lang="it-IT" sz="4400" dirty="0" smtClean="0"/>
            </a:br>
            <a:r>
              <a:rPr lang="it-IT" sz="4400" dirty="0" smtClean="0"/>
              <a:t>FUMETTI OCCIDENTALI </a:t>
            </a:r>
            <a:endParaRPr lang="it-IT" sz="4400" dirty="0"/>
          </a:p>
        </p:txBody>
      </p:sp>
      <p:sp>
        <p:nvSpPr>
          <p:cNvPr id="8" name="Ovale 7"/>
          <p:cNvSpPr/>
          <p:nvPr/>
        </p:nvSpPr>
        <p:spPr>
          <a:xfrm>
            <a:off x="531035" y="187338"/>
            <a:ext cx="847826" cy="759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69" y="952879"/>
            <a:ext cx="409503" cy="36593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2971" y="1473960"/>
            <a:ext cx="4818743" cy="411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954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/>
          <p:nvPr/>
        </p:nvSpPr>
        <p:spPr>
          <a:xfrm>
            <a:off x="531035" y="187338"/>
            <a:ext cx="847826" cy="759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169" y="952879"/>
            <a:ext cx="409503" cy="365939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64477" y="724458"/>
            <a:ext cx="4188044" cy="118872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	</a:t>
            </a:r>
            <a:r>
              <a:rPr lang="it-IT" sz="7300" dirty="0" smtClean="0"/>
              <a:t>ESEMPI MANGA :</a:t>
            </a:r>
            <a:endParaRPr lang="it-IT" sz="7300" dirty="0"/>
          </a:p>
        </p:txBody>
      </p:sp>
      <p:sp>
        <p:nvSpPr>
          <p:cNvPr id="5" name="AutoShape 2" descr="blob:https://web.whatsapp.com/c003aa76-b5b6-44a3-8460-0cbaa0f0f5f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7315" y="1518126"/>
            <a:ext cx="2104525" cy="4113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/>
          <a:srcRect l="2726" t="5358" b="20502"/>
          <a:stretch/>
        </p:blipFill>
        <p:spPr>
          <a:xfrm>
            <a:off x="5314122" y="2008753"/>
            <a:ext cx="2747088" cy="357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/>
          <a:srcRect l="4495" t="3700" r="600" b="10526"/>
          <a:stretch/>
        </p:blipFill>
        <p:spPr>
          <a:xfrm>
            <a:off x="7991061" y="492106"/>
            <a:ext cx="4200939" cy="5062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7"/>
          <a:srcRect l="13949" t="17132" r="11550" b="36900"/>
          <a:stretch/>
        </p:blipFill>
        <p:spPr>
          <a:xfrm>
            <a:off x="1865316" y="1898979"/>
            <a:ext cx="3441961" cy="3775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e 8"/>
          <p:cNvSpPr/>
          <p:nvPr/>
        </p:nvSpPr>
        <p:spPr>
          <a:xfrm>
            <a:off x="-522515" y="6357789"/>
            <a:ext cx="13222514" cy="14949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-97315" y="5533006"/>
            <a:ext cx="2199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solidFill>
                  <a:schemeClr val="accent1"/>
                </a:solidFill>
              </a:rPr>
              <a:t>Naruto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 err="1" smtClean="0">
                <a:solidFill>
                  <a:schemeClr val="accent1"/>
                </a:solidFill>
              </a:rPr>
              <a:t>Uzumaki</a:t>
            </a:r>
            <a:r>
              <a:rPr lang="it-IT" dirty="0" smtClean="0">
                <a:solidFill>
                  <a:schemeClr val="accent1"/>
                </a:solidFill>
              </a:rPr>
              <a:t> da </a:t>
            </a:r>
            <a:r>
              <a:rPr lang="it-IT" dirty="0" err="1" smtClean="0">
                <a:solidFill>
                  <a:schemeClr val="accent1"/>
                </a:solidFill>
              </a:rPr>
              <a:t>Naruto</a:t>
            </a:r>
            <a:r>
              <a:rPr lang="it-IT" dirty="0" smtClean="0">
                <a:solidFill>
                  <a:schemeClr val="accent1"/>
                </a:solidFill>
              </a:rPr>
              <a:t> di </a:t>
            </a:r>
            <a:r>
              <a:rPr lang="it-IT" dirty="0" err="1" smtClean="0">
                <a:solidFill>
                  <a:schemeClr val="accent1"/>
                </a:solidFill>
              </a:rPr>
              <a:t>Masashi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 err="1" smtClean="0">
                <a:solidFill>
                  <a:schemeClr val="accent1"/>
                </a:solidFill>
              </a:rPr>
              <a:t>Kishimoto</a:t>
            </a:r>
            <a:endParaRPr lang="it-IT" dirty="0" smtClean="0">
              <a:solidFill>
                <a:schemeClr val="accent1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148880" y="5506650"/>
            <a:ext cx="2809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accent1"/>
                </a:solidFill>
              </a:rPr>
              <a:t>Marin </a:t>
            </a:r>
            <a:r>
              <a:rPr lang="it-IT" dirty="0" err="1" smtClean="0">
                <a:solidFill>
                  <a:schemeClr val="accent1"/>
                </a:solidFill>
              </a:rPr>
              <a:t>Kitagawa</a:t>
            </a:r>
            <a:r>
              <a:rPr lang="it-IT" dirty="0" smtClean="0">
                <a:solidFill>
                  <a:schemeClr val="accent1"/>
                </a:solidFill>
              </a:rPr>
              <a:t> da My </a:t>
            </a:r>
            <a:r>
              <a:rPr lang="it-IT" dirty="0" err="1" smtClean="0">
                <a:solidFill>
                  <a:schemeClr val="accent1"/>
                </a:solidFill>
              </a:rPr>
              <a:t>Dress</a:t>
            </a:r>
            <a:r>
              <a:rPr lang="it-IT" dirty="0" smtClean="0">
                <a:solidFill>
                  <a:schemeClr val="accent1"/>
                </a:solidFill>
              </a:rPr>
              <a:t> Up Darling di </a:t>
            </a:r>
            <a:r>
              <a:rPr lang="it-IT" dirty="0" err="1">
                <a:solidFill>
                  <a:schemeClr val="accent1"/>
                </a:solidFill>
              </a:rPr>
              <a:t>Shin'ichi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Fukuda</a:t>
            </a:r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432640" y="5434459"/>
            <a:ext cx="2455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solidFill>
                  <a:schemeClr val="accent1"/>
                </a:solidFill>
              </a:rPr>
              <a:t>Katsuki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 err="1" smtClean="0">
                <a:solidFill>
                  <a:schemeClr val="accent1"/>
                </a:solidFill>
              </a:rPr>
              <a:t>Bakugo</a:t>
            </a:r>
            <a:r>
              <a:rPr lang="it-IT" dirty="0" smtClean="0">
                <a:solidFill>
                  <a:schemeClr val="accent1"/>
                </a:solidFill>
              </a:rPr>
              <a:t> da My </a:t>
            </a:r>
            <a:r>
              <a:rPr lang="it-IT" dirty="0">
                <a:solidFill>
                  <a:schemeClr val="accent1"/>
                </a:solidFill>
              </a:rPr>
              <a:t>Hero Academy di  </a:t>
            </a:r>
            <a:r>
              <a:rPr lang="it-IT" dirty="0" err="1">
                <a:solidFill>
                  <a:schemeClr val="accent1"/>
                </a:solidFill>
              </a:rPr>
              <a:t>Kohei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Horikoshi</a:t>
            </a:r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362121" y="5554437"/>
            <a:ext cx="3458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solidFill>
                  <a:schemeClr val="accent1"/>
                </a:solidFill>
              </a:rPr>
              <a:t>Shinra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 err="1" smtClean="0">
                <a:solidFill>
                  <a:schemeClr val="accent1"/>
                </a:solidFill>
              </a:rPr>
              <a:t>Kusakabe</a:t>
            </a:r>
            <a:r>
              <a:rPr lang="it-IT" dirty="0" smtClean="0">
                <a:solidFill>
                  <a:schemeClr val="accent1"/>
                </a:solidFill>
              </a:rPr>
              <a:t> da </a:t>
            </a:r>
            <a:r>
              <a:rPr lang="it-IT" dirty="0" err="1" smtClean="0">
                <a:solidFill>
                  <a:schemeClr val="accent1"/>
                </a:solidFill>
              </a:rPr>
              <a:t>Fire</a:t>
            </a:r>
            <a:r>
              <a:rPr lang="it-IT" dirty="0" smtClean="0">
                <a:solidFill>
                  <a:schemeClr val="accent1"/>
                </a:solidFill>
              </a:rPr>
              <a:t> </a:t>
            </a:r>
            <a:r>
              <a:rPr lang="it-IT" dirty="0">
                <a:solidFill>
                  <a:schemeClr val="accent1"/>
                </a:solidFill>
              </a:rPr>
              <a:t>Force di </a:t>
            </a:r>
            <a:r>
              <a:rPr lang="it-IT" dirty="0" err="1">
                <a:solidFill>
                  <a:schemeClr val="accent1"/>
                </a:solidFill>
              </a:rPr>
              <a:t>Atsushi</a:t>
            </a:r>
            <a:r>
              <a:rPr lang="it-IT" dirty="0">
                <a:solidFill>
                  <a:schemeClr val="accent1"/>
                </a:solidFill>
              </a:rPr>
              <a:t> </a:t>
            </a:r>
            <a:r>
              <a:rPr lang="it-IT" dirty="0" err="1">
                <a:solidFill>
                  <a:schemeClr val="accent1"/>
                </a:solidFill>
              </a:rPr>
              <a:t>Ohkubo</a:t>
            </a:r>
            <a:endParaRPr lang="it-IT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5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Fiori di ciliegio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354_TF03031002_TF03031002.potx" id="{7482D55B-C221-47AB-9C4F-D09FDBA6EB6D}" vid="{DDCD7472-F902-4587-9D05-A469537A187B}"/>
    </a:ext>
  </a:extLst>
</a:theme>
</file>

<file path=ppt/theme/theme2.xml><?xml version="1.0" encoding="utf-8"?>
<a:theme xmlns:a="http://schemas.openxmlformats.org/drawingml/2006/main" name="Tema di Offic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623</Words>
  <Application>Microsoft Office PowerPoint</Application>
  <PresentationFormat>Widescreen</PresentationFormat>
  <Paragraphs>28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Arial</vt:lpstr>
      <vt:lpstr>Cambria</vt:lpstr>
      <vt:lpstr>Fiori di ciliegio 16x9</vt:lpstr>
      <vt:lpstr>I MANGA </vt:lpstr>
      <vt:lpstr> COSA SONO I MANGA?</vt:lpstr>
      <vt:lpstr>ORIGINE E DIFFUSIONE DEI MANGA</vt:lpstr>
      <vt:lpstr>CARATTERISTICHE PRINCIPALI </vt:lpstr>
      <vt:lpstr>DIFFERENZE TRA MANGA E  FUMETTI OCCIDENTALI </vt:lpstr>
      <vt:lpstr> ESEMPI MANGA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 titolo</dc:title>
  <dc:creator>Cutie Bunny qwq</dc:creator>
  <cp:lastModifiedBy>Hp</cp:lastModifiedBy>
  <cp:revision>32</cp:revision>
  <dcterms:created xsi:type="dcterms:W3CDTF">2023-01-06T13:42:56Z</dcterms:created>
  <dcterms:modified xsi:type="dcterms:W3CDTF">2023-01-16T17:04:48Z</dcterms:modified>
</cp:coreProperties>
</file>