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clonica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375B70-EE08-4809-8FF9-6AF85B6C07CB}">
  <a:tblStyle styleId="{53375B70-EE08-4809-8FF9-6AF85B6C07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bf44bad6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bf44bad65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bf44bad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bf44bad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bf44bad6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bf44bad6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bf44bad6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bf44bad6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bf44bad6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bf44bad6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c1f4578c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c1f4578c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c1f4578c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c1f4578c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bf44bad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bf44bad6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bf44bad6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bf44bad65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c1f4578cd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c1f4578cd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bf44bad6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bf44bad65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c1e2281e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c1e2281e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c1e2281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c1e2281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c1f4578c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c1f4578c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bf44bad6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bf44bad6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bf44bad65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bf44bad65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bf44bad6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bf44bad6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bf44bad65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bf44bad65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bf44bad65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bf44bad65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bf44bad6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bf44bad6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bf44bad65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bf44bad65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090725" y="1333925"/>
            <a:ext cx="3035400" cy="2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4100" b="1"/>
              <a:t>  </a:t>
            </a:r>
            <a:r>
              <a:rPr lang="it" sz="4100" b="1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DANTE  2021/2022</a:t>
            </a:r>
            <a:endParaRPr sz="4100" b="1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050" y="67825"/>
            <a:ext cx="3581500" cy="50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ctrTitle"/>
          </p:nvPr>
        </p:nvSpPr>
        <p:spPr>
          <a:xfrm>
            <a:off x="311700" y="1774800"/>
            <a:ext cx="84204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880">
                <a:latin typeface="Aclonica"/>
                <a:ea typeface="Aclonica"/>
                <a:cs typeface="Aclonica"/>
                <a:sym typeface="Aclonica"/>
              </a:rPr>
              <a:t>Spazio alle vostre riflessioni…</a:t>
            </a:r>
            <a:endParaRPr sz="3880"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clonica"/>
                <a:ea typeface="Aclonica"/>
                <a:cs typeface="Aclonica"/>
                <a:sym typeface="Aclonica"/>
              </a:rPr>
              <a:t>Con quale ruolo hai partecipato?</a:t>
            </a:r>
            <a:endParaRPr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159500"/>
            <a:ext cx="85206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1920">
                <a:latin typeface="Aclonica"/>
                <a:ea typeface="Aclonica"/>
                <a:cs typeface="Aclonica"/>
                <a:sym typeface="Aclonica"/>
              </a:rPr>
              <a:t>Quali, tra i giochi proposti, sono stati quelli più interessanti?</a:t>
            </a:r>
            <a:endParaRPr sz="1920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6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1017400"/>
            <a:ext cx="8520600" cy="36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40" dirty="0">
                <a:latin typeface="Aclonica"/>
                <a:ea typeface="Aclonica"/>
                <a:cs typeface="Aclonica"/>
                <a:sym typeface="Aclonica"/>
              </a:rPr>
              <a:t>Kahoot	              ⇒ 	</a:t>
            </a:r>
            <a:r>
              <a:rPr lang="it" sz="2840" dirty="0" smtClean="0">
                <a:solidFill>
                  <a:srgbClr val="FF0000"/>
                </a:solidFill>
                <a:latin typeface="Aclonica"/>
                <a:ea typeface="Aclonica"/>
                <a:cs typeface="Aclonica"/>
                <a:sym typeface="Aclonica"/>
              </a:rPr>
              <a:t>difficile</a:t>
            </a:r>
            <a:endParaRPr sz="2840" dirty="0">
              <a:solidFill>
                <a:srgbClr val="FF0000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40" dirty="0">
                <a:latin typeface="Aclonica"/>
                <a:ea typeface="Aclonica"/>
                <a:cs typeface="Aclonica"/>
                <a:sym typeface="Aclonica"/>
              </a:rPr>
              <a:t>Escape 	              ⇒ 	</a:t>
            </a:r>
            <a:r>
              <a:rPr lang="it" sz="2840" dirty="0" smtClean="0">
                <a:solidFill>
                  <a:schemeClr val="accent1"/>
                </a:solidFill>
                <a:latin typeface="Aclonica"/>
                <a:ea typeface="Aclonica"/>
                <a:cs typeface="Aclonica"/>
                <a:sym typeface="Aclonica"/>
              </a:rPr>
              <a:t>molto </a:t>
            </a:r>
            <a:r>
              <a:rPr lang="it" sz="2840" dirty="0">
                <a:solidFill>
                  <a:schemeClr val="accent1"/>
                </a:solidFill>
                <a:latin typeface="Aclonica"/>
                <a:ea typeface="Aclonica"/>
                <a:cs typeface="Aclonica"/>
                <a:sym typeface="Aclonica"/>
              </a:rPr>
              <a:t>difficile</a:t>
            </a:r>
            <a:endParaRPr sz="2840" dirty="0">
              <a:solidFill>
                <a:schemeClr val="accent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40" dirty="0">
                <a:latin typeface="Aclonica"/>
                <a:ea typeface="Aclonica"/>
                <a:cs typeface="Aclonica"/>
                <a:sym typeface="Aclonica"/>
              </a:rPr>
              <a:t>Taboo		 </a:t>
            </a:r>
            <a:r>
              <a:rPr lang="it" sz="2840" dirty="0" smtClean="0">
                <a:latin typeface="Aclonica"/>
                <a:ea typeface="Aclonica"/>
                <a:cs typeface="Aclonica"/>
                <a:sym typeface="Aclonica"/>
              </a:rPr>
              <a:t>    ⇒ 	</a:t>
            </a:r>
            <a:r>
              <a:rPr lang="it" sz="2840" dirty="0" smtClean="0">
                <a:solidFill>
                  <a:srgbClr val="00FF00"/>
                </a:solidFill>
                <a:latin typeface="Aclonica"/>
                <a:ea typeface="Aclonica"/>
                <a:cs typeface="Aclonica"/>
                <a:sym typeface="Aclonica"/>
              </a:rPr>
              <a:t>facile</a:t>
            </a:r>
            <a:endParaRPr sz="2840" dirty="0">
              <a:solidFill>
                <a:srgbClr val="00FF00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40" dirty="0">
                <a:latin typeface="Aclonica"/>
                <a:ea typeface="Aclonica"/>
                <a:cs typeface="Aclonica"/>
                <a:sym typeface="Aclonica"/>
              </a:rPr>
              <a:t>Ars imitandi        ⇒ 	         </a:t>
            </a:r>
            <a:r>
              <a:rPr lang="it" sz="2840" dirty="0">
                <a:solidFill>
                  <a:srgbClr val="38761D"/>
                </a:solidFill>
                <a:latin typeface="Aclonica"/>
                <a:ea typeface="Aclonica"/>
                <a:cs typeface="Aclonica"/>
                <a:sym typeface="Aclonica"/>
              </a:rPr>
              <a:t>molto facile</a:t>
            </a:r>
            <a:endParaRPr sz="2840" dirty="0">
              <a:solidFill>
                <a:srgbClr val="38761D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40" dirty="0">
                <a:latin typeface="Aclonica"/>
                <a:ea typeface="Aclonica"/>
                <a:cs typeface="Aclonica"/>
                <a:sym typeface="Aclonica"/>
              </a:rPr>
              <a:t>Crucipuzzle 	     ⇒ 	</a:t>
            </a:r>
            <a:r>
              <a:rPr lang="it" sz="2840" dirty="0" smtClean="0">
                <a:solidFill>
                  <a:srgbClr val="00FF00"/>
                </a:solidFill>
                <a:latin typeface="Aclonica"/>
                <a:ea typeface="Aclonica"/>
                <a:cs typeface="Aclonica"/>
                <a:sym typeface="Aclonica"/>
              </a:rPr>
              <a:t>facile</a:t>
            </a:r>
            <a:endParaRPr sz="2840" dirty="0">
              <a:solidFill>
                <a:srgbClr val="00FF00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40" dirty="0">
                <a:latin typeface="Aclonica"/>
                <a:ea typeface="Aclonica"/>
                <a:cs typeface="Aclonica"/>
                <a:sym typeface="Aclonica"/>
              </a:rPr>
              <a:t>Il contrappasso ⇒ 		</a:t>
            </a:r>
            <a:r>
              <a:rPr lang="it" sz="2540" dirty="0" smtClean="0">
                <a:solidFill>
                  <a:srgbClr val="00FFFF"/>
                </a:solidFill>
                <a:latin typeface="Aclonica"/>
                <a:ea typeface="Aclonica"/>
                <a:cs typeface="Aclonica"/>
                <a:sym typeface="Aclonica"/>
              </a:rPr>
              <a:t>abbastanza </a:t>
            </a:r>
            <a:r>
              <a:rPr lang="it" sz="2540" dirty="0">
                <a:solidFill>
                  <a:srgbClr val="00FFFF"/>
                </a:solidFill>
                <a:latin typeface="Aclonica"/>
                <a:ea typeface="Aclonica"/>
                <a:cs typeface="Aclonica"/>
                <a:sym typeface="Aclonica"/>
              </a:rPr>
              <a:t>difficile</a:t>
            </a:r>
            <a:endParaRPr sz="2540" dirty="0">
              <a:solidFill>
                <a:srgbClr val="00FFFF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40" dirty="0">
                <a:latin typeface="Aclonica"/>
                <a:ea typeface="Aclonica"/>
                <a:cs typeface="Aclonica"/>
                <a:sym typeface="Aclonica"/>
              </a:rPr>
              <a:t>Cruciverba	         ⇒ 	</a:t>
            </a:r>
            <a:r>
              <a:rPr lang="it" sz="2840" dirty="0" smtClean="0">
                <a:solidFill>
                  <a:schemeClr val="accent1"/>
                </a:solidFill>
                <a:latin typeface="Aclonica"/>
                <a:ea typeface="Aclonica"/>
                <a:cs typeface="Aclonica"/>
                <a:sym typeface="Aclonica"/>
              </a:rPr>
              <a:t>molto </a:t>
            </a:r>
            <a:r>
              <a:rPr lang="it" sz="2840" dirty="0">
                <a:solidFill>
                  <a:schemeClr val="accent1"/>
                </a:solidFill>
                <a:latin typeface="Aclonica"/>
                <a:ea typeface="Aclonica"/>
                <a:cs typeface="Aclonica"/>
                <a:sym typeface="Aclonica"/>
              </a:rPr>
              <a:t>difficile</a:t>
            </a:r>
            <a:endParaRPr sz="2840" dirty="0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440875" y="339125"/>
            <a:ext cx="828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latin typeface="Aclonica"/>
                <a:ea typeface="Aclonica"/>
                <a:cs typeface="Aclonica"/>
                <a:sym typeface="Aclonica"/>
              </a:rPr>
              <a:t>Come valuti i giochi?</a:t>
            </a:r>
            <a:endParaRPr sz="2600"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 txBox="1"/>
          <p:nvPr/>
        </p:nvSpPr>
        <p:spPr>
          <a:xfrm>
            <a:off x="338375" y="199375"/>
            <a:ext cx="781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>
                <a:latin typeface="Aclonica"/>
                <a:ea typeface="Aclonica"/>
                <a:cs typeface="Aclonica"/>
                <a:sym typeface="Aclonica"/>
              </a:rPr>
              <a:t>Il ruolo di Minosse</a:t>
            </a:r>
            <a:endParaRPr sz="3900">
              <a:latin typeface="Aclonica"/>
              <a:ea typeface="Aclonica"/>
              <a:cs typeface="Aclonica"/>
              <a:sym typeface="Aclonica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63" y="1217000"/>
            <a:ext cx="8467274" cy="355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/>
        </p:nvSpPr>
        <p:spPr>
          <a:xfrm>
            <a:off x="1198250" y="3945250"/>
            <a:ext cx="135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poco</a:t>
            </a:r>
            <a:endParaRPr b="1"/>
          </a:p>
        </p:txBody>
      </p:sp>
      <p:sp>
        <p:nvSpPr>
          <p:cNvPr id="137" name="Google Shape;137;p26"/>
          <p:cNvSpPr txBox="1"/>
          <p:nvPr/>
        </p:nvSpPr>
        <p:spPr>
          <a:xfrm>
            <a:off x="8156375" y="3990475"/>
            <a:ext cx="98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molto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 descr="Grafico delle risposte di Moduli. Titolo della domanda: Se hai partecipato con la tua squadra alla seconda fase, come hai vissuto la presenza dei Minosse durante il percorso?. Numero di risposte: 14 risposte." title="Se hai partecipato con la tua squadra alla seconda fase, come hai vissuto la presenza dei Minosse durante il percorso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75" y="246150"/>
            <a:ext cx="8522650" cy="449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429575" y="3945200"/>
            <a:ext cx="11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opprimente</a:t>
            </a:r>
            <a:endParaRPr b="1"/>
          </a:p>
        </p:txBody>
      </p:sp>
      <p:sp>
        <p:nvSpPr>
          <p:cNvPr id="144" name="Google Shape;144;p27"/>
          <p:cNvSpPr txBox="1"/>
          <p:nvPr/>
        </p:nvSpPr>
        <p:spPr>
          <a:xfrm>
            <a:off x="7831500" y="3832150"/>
            <a:ext cx="131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rassicurante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 descr="Grafico delle risposte di Moduli. Titolo della domanda: Come valuti l'organizzazione delle Olimpiadi?. Numero di risposte: 26 risposte." title="Come valuti l'organizzazione delle Olimpiadi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75" y="728925"/>
            <a:ext cx="8839204" cy="420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497375" y="4114800"/>
            <a:ext cx="12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scadente</a:t>
            </a:r>
            <a:endParaRPr b="1"/>
          </a:p>
        </p:txBody>
      </p:sp>
      <p:sp>
        <p:nvSpPr>
          <p:cNvPr id="151" name="Google Shape;151;p28"/>
          <p:cNvSpPr txBox="1"/>
          <p:nvPr/>
        </p:nvSpPr>
        <p:spPr>
          <a:xfrm>
            <a:off x="8228400" y="4042425"/>
            <a:ext cx="9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valida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9"/>
          <p:cNvGraphicFramePr/>
          <p:nvPr/>
        </p:nvGraphicFramePr>
        <p:xfrm>
          <a:off x="356450" y="88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{53375B70-EE08-4809-8FF9-6AF85B6C07CB}</a:tableStyleId>
              </a:tblPr>
              <a:tblGrid>
                <a:gridCol w="67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 b="1"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Quale nome della squadra hai preferito?</a:t>
                      </a:r>
                      <a:r>
                        <a:rPr lang="it" sz="1200" b="1"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 </a:t>
                      </a:r>
                      <a:endParaRPr sz="1200" b="1"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Totale</a:t>
                      </a:r>
                      <a:endParaRPr sz="1500"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highlight>
                            <a:srgbClr val="FFFFFF"/>
                          </a:highlight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I soliti ignavi </a:t>
                      </a:r>
                      <a:endParaRPr sz="1500">
                        <a:highlight>
                          <a:srgbClr val="FFFFFF"/>
                        </a:highlight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17</a:t>
                      </a:r>
                      <a:endParaRPr sz="1500"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highlight>
                            <a:srgbClr val="FFFFFF"/>
                          </a:highlight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Caronte FC 2.0</a:t>
                      </a:r>
                      <a:endParaRPr sz="1500">
                        <a:highlight>
                          <a:srgbClr val="FFFFFF"/>
                        </a:highlight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12</a:t>
                      </a:r>
                      <a:endParaRPr sz="1500"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highlight>
                            <a:srgbClr val="FFFFFF"/>
                          </a:highlight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Acqua Lete</a:t>
                      </a:r>
                      <a:endParaRPr sz="1500">
                        <a:highlight>
                          <a:srgbClr val="FFFFFF"/>
                        </a:highlight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11</a:t>
                      </a:r>
                      <a:endParaRPr sz="1500"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highlight>
                            <a:srgbClr val="FFFFFF"/>
                          </a:highlight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Casella (postale)</a:t>
                      </a:r>
                      <a:endParaRPr sz="1500">
                        <a:highlight>
                          <a:srgbClr val="FFFFFF"/>
                        </a:highlight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500">
                          <a:latin typeface="Aclonica"/>
                          <a:ea typeface="Aclonica"/>
                          <a:cs typeface="Aclonica"/>
                          <a:sym typeface="Aclonica"/>
                        </a:rPr>
                        <a:t>11</a:t>
                      </a:r>
                      <a:endParaRPr sz="1500">
                        <a:latin typeface="Aclonica"/>
                        <a:ea typeface="Aclonica"/>
                        <a:cs typeface="Aclonica"/>
                        <a:sym typeface="Aclonic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 rot="387">
            <a:off x="390076" y="1251964"/>
            <a:ext cx="7994400" cy="105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Aclonica"/>
                <a:ea typeface="Aclonica"/>
                <a:cs typeface="Aclonica"/>
                <a:sym typeface="Aclonica"/>
              </a:rPr>
              <a:t>Premi dei finalisti</a:t>
            </a:r>
            <a:endParaRPr>
              <a:solidFill>
                <a:srgbClr val="FFFFFF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300" y="-739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 rot="-941368">
            <a:off x="1994185" y="1522330"/>
            <a:ext cx="6070477" cy="7388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600">
                <a:solidFill>
                  <a:srgbClr val="FFFFFF"/>
                </a:solidFill>
                <a:latin typeface="Aclonica"/>
                <a:ea typeface="Aclonica"/>
                <a:cs typeface="Aclonica"/>
                <a:sym typeface="Aclonica"/>
              </a:rPr>
              <a:t>Premi di consolazione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318975"/>
            <a:ext cx="85206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latin typeface="Aclonica"/>
                <a:ea typeface="Aclonica"/>
                <a:cs typeface="Aclonica"/>
                <a:sym typeface="Aclonica"/>
              </a:rPr>
              <a:t>PRIMA FASE: IL QUIZZONE</a:t>
            </a:r>
            <a:endParaRPr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1537275"/>
            <a:ext cx="8520600" cy="31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Il quizzone è la prima gara con la quale sono state selezionate le squadre semifinaliste.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Si è svolta sabato 09</a:t>
            </a:r>
            <a:r>
              <a:rPr lang="it">
                <a:solidFill>
                  <a:srgbClr val="FF0000"/>
                </a:solidFill>
                <a:latin typeface="Aclonica"/>
                <a:ea typeface="Aclonica"/>
                <a:cs typeface="Aclonica"/>
                <a:sym typeface="Aclonica"/>
              </a:rPr>
              <a:t> </a:t>
            </a: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aprile 2022 in modalità telematica sincrona.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Su 58 squadre solo 20 hanno superato la prova: 10 delle classi terze e 10 delle classi quarte.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/>
        </p:nvSpPr>
        <p:spPr>
          <a:xfrm>
            <a:off x="1763475" y="1842625"/>
            <a:ext cx="605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4"/>
          <p:cNvSpPr txBox="1"/>
          <p:nvPr/>
        </p:nvSpPr>
        <p:spPr>
          <a:xfrm>
            <a:off x="27600" y="1198275"/>
            <a:ext cx="9088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Grazie a tutti </a:t>
            </a:r>
            <a:endParaRPr sz="36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e un arrivederci al prossimo anno con la terza edizione </a:t>
            </a:r>
            <a:endParaRPr sz="360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delle Olimpiadi dantesche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0" y="398725"/>
            <a:ext cx="85206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clonica"/>
                <a:ea typeface="Aclonica"/>
                <a:cs typeface="Aclonica"/>
                <a:sym typeface="Aclonica"/>
              </a:rPr>
              <a:t>SECONDA FASE:</a:t>
            </a:r>
            <a:endParaRPr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1537225"/>
            <a:ext cx="8739300" cy="3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Gli studenti hanno affrontato le seguenti sfide: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Kahoot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Escape room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Ars imitandi et tacendi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Tacite parole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Crucipuzzle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Il contrappasso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Il cruciverba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825" y="152400"/>
            <a:ext cx="354716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38600" y="0"/>
            <a:ext cx="3868500" cy="5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latin typeface="Aclonica"/>
                <a:ea typeface="Aclonica"/>
                <a:cs typeface="Aclonica"/>
                <a:sym typeface="Aclonica"/>
              </a:rPr>
              <a:t>Gli studenti sono scesi nei gironi dell’Inferno per affrontare sette prove, usando il loro ingegno e le loro abilità creative per giungere al traguardo finale nel più breve tempo possibile…</a:t>
            </a:r>
            <a:r>
              <a:rPr lang="it" sz="2900">
                <a:latin typeface="Aclonica"/>
                <a:ea typeface="Aclonica"/>
                <a:cs typeface="Aclonica"/>
                <a:sym typeface="Aclonica"/>
              </a:rPr>
              <a:t> </a:t>
            </a:r>
            <a:endParaRPr sz="2900"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300" y="152400"/>
            <a:ext cx="357291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350" y="231525"/>
            <a:ext cx="35573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200" y="152400"/>
            <a:ext cx="361325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975" y="231525"/>
            <a:ext cx="353941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25" y="152400"/>
            <a:ext cx="349996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50" y="231525"/>
            <a:ext cx="352228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ctrTitle"/>
          </p:nvPr>
        </p:nvSpPr>
        <p:spPr>
          <a:xfrm>
            <a:off x="311700" y="239225"/>
            <a:ext cx="8340600" cy="9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980">
                <a:latin typeface="Aclonica"/>
                <a:ea typeface="Aclonica"/>
                <a:cs typeface="Aclonica"/>
                <a:sym typeface="Aclonica"/>
              </a:rPr>
              <a:t>Terza fase: tenzone dantesca</a:t>
            </a:r>
            <a:endParaRPr sz="3980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311700" y="1295850"/>
            <a:ext cx="8520600" cy="3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La prova finale del 19 maggio </a:t>
            </a:r>
            <a:r>
              <a:rPr lang="it" smtClean="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consiste </a:t>
            </a: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in una gara che promuove la lettura interpretativa e la memoria come mezzo privilegiato per la piena comprensione e assimilazione del testo dantesco:</a:t>
            </a:r>
            <a:endParaRPr dirty="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gli studenti del terzo anno si sfidano sull’interpretazione del Canto VI dell’Inferno, </a:t>
            </a:r>
            <a:endParaRPr dirty="0"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 dirty="0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quelli del quarto anno sul canto VI del Purgatorio.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ctrTitle"/>
          </p:nvPr>
        </p:nvSpPr>
        <p:spPr>
          <a:xfrm>
            <a:off x="112350" y="318975"/>
            <a:ext cx="8520600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clonica"/>
                <a:ea typeface="Aclonica"/>
                <a:cs typeface="Aclonica"/>
                <a:sym typeface="Aclonica"/>
              </a:rPr>
              <a:t>DIAMO I NUMERI…</a:t>
            </a:r>
            <a:endParaRPr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112350" y="1794250"/>
            <a:ext cx="8520600" cy="30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Partecipanti: 116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Classi terze: 6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Classi quarte: 8 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Docenti: 8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Aclonica"/>
                <a:ea typeface="Aclonica"/>
                <a:cs typeface="Aclonica"/>
                <a:sym typeface="Aclonica"/>
              </a:rPr>
              <a:t>Prove: 3</a:t>
            </a:r>
            <a:endParaRPr>
              <a:solidFill>
                <a:schemeClr val="dk1"/>
              </a:solidFill>
              <a:latin typeface="Aclonica"/>
              <a:ea typeface="Aclonica"/>
              <a:cs typeface="Aclonica"/>
              <a:sym typeface="Aclon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279</Words>
  <Application>Microsoft Office PowerPoint</Application>
  <PresentationFormat>Presentazione su schermo (16:9)</PresentationFormat>
  <Paragraphs>61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Aclonica</vt:lpstr>
      <vt:lpstr>Arial</vt:lpstr>
      <vt:lpstr>Simple Light</vt:lpstr>
      <vt:lpstr>Presentazione standard di PowerPoint</vt:lpstr>
      <vt:lpstr>PRIMA FASE: IL QUIZZONE</vt:lpstr>
      <vt:lpstr>SECONDA FASE: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Terza fase: tenzone dantesca</vt:lpstr>
      <vt:lpstr>DIAMO I NUMERI…</vt:lpstr>
      <vt:lpstr>Spazio alle vostre riflessioni…</vt:lpstr>
      <vt:lpstr>Con quale ruolo hai partecipato?</vt:lpstr>
      <vt:lpstr>Quali, tra i giochi proposti, sono stati quelli più interessanti?</vt:lpstr>
      <vt:lpstr>Kahoot               ⇒  difficile Escape                ⇒  molto difficile Taboo       ⇒  facile Ars imitandi        ⇒           molto facile Crucipuzzle       ⇒  facile Il contrappasso ⇒   abbastanza difficile Cruciverba          ⇒  molto difficile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Premi dei finalisti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Windows User</cp:lastModifiedBy>
  <cp:revision>4</cp:revision>
  <dcterms:modified xsi:type="dcterms:W3CDTF">2022-05-20T10:20:07Z</dcterms:modified>
</cp:coreProperties>
</file>