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12192000"/>
  <p:notesSz cx="6858000" cy="9144000"/>
  <p:embeddedFontLst>
    <p:embeddedFont>
      <p:font typeface="Geo"/>
      <p:regular r:id="rId13"/>
      <p: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Geo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4" Type="http://schemas.openxmlformats.org/officeDocument/2006/relationships/font" Target="fonts/Ge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 txBox="1"/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Geo"/>
              <a:buNone/>
              <a:defRPr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" type="subTitle"/>
          </p:nvPr>
        </p:nvSpPr>
        <p:spPr>
          <a:xfrm>
            <a:off x="1100051" y="4645152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cxnSp>
        <p:nvCxnSpPr>
          <p:cNvPr id="17" name="Google Shape;17;p2"/>
          <p:cNvCxnSpPr/>
          <p:nvPr/>
        </p:nvCxnSpPr>
        <p:spPr>
          <a:xfrm>
            <a:off x="1207658" y="4474741"/>
            <a:ext cx="9875520" cy="0"/>
          </a:xfrm>
          <a:prstGeom prst="straightConnector1">
            <a:avLst/>
          </a:prstGeom>
          <a:noFill/>
          <a:ln cap="flat" cmpd="sng" w="12700">
            <a:solidFill>
              <a:srgbClr val="3F3F3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6"/>
          <p:cNvSpPr txBox="1"/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Geo"/>
              <a:buNone/>
              <a:defRPr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" type="subTitle"/>
          </p:nvPr>
        </p:nvSpPr>
        <p:spPr>
          <a:xfrm>
            <a:off x="1100051" y="4645152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cxnSp>
        <p:nvCxnSpPr>
          <p:cNvPr id="45" name="Google Shape;45;p6"/>
          <p:cNvCxnSpPr/>
          <p:nvPr/>
        </p:nvCxnSpPr>
        <p:spPr>
          <a:xfrm>
            <a:off x="1207658" y="4474741"/>
            <a:ext cx="9875520" cy="0"/>
          </a:xfrm>
          <a:prstGeom prst="straightConnector1">
            <a:avLst/>
          </a:prstGeom>
          <a:noFill/>
          <a:ln cap="flat" cmpd="sng" w="12700">
            <a:solidFill>
              <a:srgbClr val="3F3F3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solidFill>
          <a:schemeClr val="lt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7"/>
          <p:cNvSpPr txBox="1"/>
          <p:nvPr>
            <p:ph type="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Geo"/>
              <a:buNone/>
              <a:defRPr b="0"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" type="body"/>
          </p:nvPr>
        </p:nvSpPr>
        <p:spPr>
          <a:xfrm>
            <a:off x="1097280" y="4663440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cxnSp>
        <p:nvCxnSpPr>
          <p:cNvPr id="53" name="Google Shape;53;p7"/>
          <p:cNvCxnSpPr/>
          <p:nvPr/>
        </p:nvCxnSpPr>
        <p:spPr>
          <a:xfrm>
            <a:off x="1207658" y="4485132"/>
            <a:ext cx="9875520" cy="0"/>
          </a:xfrm>
          <a:prstGeom prst="straightConnector1">
            <a:avLst/>
          </a:prstGeom>
          <a:noFill/>
          <a:ln cap="flat" cmpd="sng" w="12700">
            <a:solidFill>
              <a:srgbClr val="3F3F3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4" name="Google Shape;54;p7"/>
          <p:cNvSpPr txBox="1"/>
          <p:nvPr>
            <p:ph idx="10" type="dt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1" type="ftr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2" type="sldNum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" type="body"/>
          </p:nvPr>
        </p:nvSpPr>
        <p:spPr>
          <a:xfrm>
            <a:off x="1097280" y="2120900"/>
            <a:ext cx="4639736" cy="37481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2" type="body"/>
          </p:nvPr>
        </p:nvSpPr>
        <p:spPr>
          <a:xfrm>
            <a:off x="6515944" y="2120900"/>
            <a:ext cx="4639736" cy="37481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10" type="dt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11" type="ftr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2" type="sldNum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" type="body"/>
          </p:nvPr>
        </p:nvSpPr>
        <p:spPr>
          <a:xfrm>
            <a:off x="1097280" y="2057400"/>
            <a:ext cx="4639736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0" sz="2000" cap="none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67" name="Google Shape;67;p9"/>
          <p:cNvSpPr txBox="1"/>
          <p:nvPr>
            <p:ph idx="2" type="body"/>
          </p:nvPr>
        </p:nvSpPr>
        <p:spPr>
          <a:xfrm>
            <a:off x="1097280" y="2958274"/>
            <a:ext cx="4639736" cy="2910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3" type="body"/>
          </p:nvPr>
        </p:nvSpPr>
        <p:spPr>
          <a:xfrm>
            <a:off x="6515944" y="2057400"/>
            <a:ext cx="4639736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0" sz="2000" cap="none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69" name="Google Shape;69;p9"/>
          <p:cNvSpPr txBox="1"/>
          <p:nvPr>
            <p:ph idx="4" type="body"/>
          </p:nvPr>
        </p:nvSpPr>
        <p:spPr>
          <a:xfrm>
            <a:off x="6515944" y="2958273"/>
            <a:ext cx="4639736" cy="2910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10" type="dt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11" type="ftr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idx="12" type="sldNum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0"/>
          <p:cNvSpPr txBox="1"/>
          <p:nvPr>
            <p:ph idx="10" type="dt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0"/>
          <p:cNvSpPr txBox="1"/>
          <p:nvPr>
            <p:ph idx="11" type="ftr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idx="12" type="sldNum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1"/>
          <p:cNvSpPr txBox="1"/>
          <p:nvPr>
            <p:ph idx="10" type="dt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1"/>
          <p:cNvSpPr txBox="1"/>
          <p:nvPr>
            <p:ph idx="11" type="ftr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1"/>
          <p:cNvSpPr txBox="1"/>
          <p:nvPr>
            <p:ph idx="12" type="sldNum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2"/>
          <p:cNvSpPr txBox="1"/>
          <p:nvPr>
            <p:ph type="title"/>
          </p:nvPr>
        </p:nvSpPr>
        <p:spPr>
          <a:xfrm>
            <a:off x="643466" y="786383"/>
            <a:ext cx="3517567" cy="20939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Geo"/>
              <a:buNone/>
              <a:defRPr b="0" sz="3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1" type="body"/>
          </p:nvPr>
        </p:nvSpPr>
        <p:spPr>
          <a:xfrm>
            <a:off x="5458984" y="812799"/>
            <a:ext cx="5928344" cy="52947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7" name="Google Shape;87;p12"/>
          <p:cNvSpPr txBox="1"/>
          <p:nvPr>
            <p:ph idx="2" type="body"/>
          </p:nvPr>
        </p:nvSpPr>
        <p:spPr>
          <a:xfrm>
            <a:off x="643465" y="3043050"/>
            <a:ext cx="3517567" cy="30645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88" name="Google Shape;88;p12"/>
          <p:cNvSpPr txBox="1"/>
          <p:nvPr>
            <p:ph idx="10" type="dt"/>
          </p:nvPr>
        </p:nvSpPr>
        <p:spPr>
          <a:xfrm>
            <a:off x="643464" y="6446520"/>
            <a:ext cx="351756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2"/>
          <p:cNvSpPr txBox="1"/>
          <p:nvPr>
            <p:ph idx="11" type="ftr"/>
          </p:nvPr>
        </p:nvSpPr>
        <p:spPr>
          <a:xfrm>
            <a:off x="5458983" y="6446520"/>
            <a:ext cx="533401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2"/>
          <p:cNvSpPr txBox="1"/>
          <p:nvPr>
            <p:ph idx="12" type="sldNum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0" i="0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0" i="0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0" i="0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0" i="0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0" i="0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0" i="0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0" i="0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0" i="0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0" i="0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3"/>
          <p:cNvSpPr/>
          <p:nvPr>
            <p:ph idx="2" type="pic"/>
          </p:nvPr>
        </p:nvSpPr>
        <p:spPr>
          <a:xfrm>
            <a:off x="15" y="0"/>
            <a:ext cx="12191985" cy="457835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94" name="Google Shape;94;p13"/>
          <p:cNvSpPr txBox="1"/>
          <p:nvPr>
            <p:ph type="title"/>
          </p:nvPr>
        </p:nvSpPr>
        <p:spPr>
          <a:xfrm>
            <a:off x="1097279" y="4799362"/>
            <a:ext cx="10113645" cy="74368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Geo"/>
              <a:buNone/>
              <a:defRPr b="0" sz="3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3"/>
          <p:cNvSpPr txBox="1"/>
          <p:nvPr>
            <p:ph idx="1" type="body"/>
          </p:nvPr>
        </p:nvSpPr>
        <p:spPr>
          <a:xfrm>
            <a:off x="1097279" y="5715000"/>
            <a:ext cx="10113264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6" name="Google Shape;96;p13"/>
          <p:cNvSpPr txBox="1"/>
          <p:nvPr>
            <p:ph idx="10" type="dt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3"/>
          <p:cNvSpPr txBox="1"/>
          <p:nvPr>
            <p:ph idx="11" type="ftr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3"/>
          <p:cNvSpPr txBox="1"/>
          <p:nvPr>
            <p:ph idx="12" type="sldNum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10" Type="http://schemas.openxmlformats.org/officeDocument/2006/relationships/theme" Target="../theme/theme3.xml"/><Relationship Id="rId9" Type="http://schemas.openxmlformats.org/officeDocument/2006/relationships/slideLayout" Target="../slideLayouts/slideLayout11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600"/>
              <a:buFont typeface="Geo"/>
              <a:buNone/>
              <a:defRPr b="0" i="0" sz="4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55600" lvl="0" marL="4572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0" type="dt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1" type="ftr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2" type="sldNum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2" name="Google Shape;12;p1"/>
          <p:cNvCxnSpPr/>
          <p:nvPr/>
        </p:nvCxnSpPr>
        <p:spPr>
          <a:xfrm>
            <a:off x="1193532" y="1897380"/>
            <a:ext cx="9966960" cy="0"/>
          </a:xfrm>
          <a:prstGeom prst="straightConnector1">
            <a:avLst/>
          </a:prstGeom>
          <a:noFill/>
          <a:ln cap="flat" cmpd="sng" w="12700">
            <a:solidFill>
              <a:srgbClr val="3F3F3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4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600"/>
              <a:buFont typeface="Geo"/>
              <a:buNone/>
              <a:defRPr b="0" i="0" sz="4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55600" lvl="0" marL="4572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4" name="Google Shape;34;p4"/>
          <p:cNvCxnSpPr/>
          <p:nvPr/>
        </p:nvCxnSpPr>
        <p:spPr>
          <a:xfrm>
            <a:off x="1193532" y="1897380"/>
            <a:ext cx="9966960" cy="0"/>
          </a:xfrm>
          <a:prstGeom prst="straightConnector1">
            <a:avLst/>
          </a:prstGeom>
          <a:noFill/>
          <a:ln cap="flat" cmpd="sng" w="12700">
            <a:solidFill>
              <a:srgbClr val="3F3F3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jp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Relationship Id="rId4" Type="http://schemas.openxmlformats.org/officeDocument/2006/relationships/image" Target="../media/image2.png"/><Relationship Id="rId5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7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3.png"/><Relationship Id="rId5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4"/>
          <p:cNvSpPr txBox="1"/>
          <p:nvPr>
            <p:ph type="ctrTitle"/>
          </p:nvPr>
        </p:nvSpPr>
        <p:spPr>
          <a:xfrm>
            <a:off x="6730000" y="639097"/>
            <a:ext cx="4813072" cy="349479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Geo"/>
              <a:buNone/>
            </a:pPr>
            <a:r>
              <a:rPr lang="en-US"/>
              <a:t>Bebe Vio</a:t>
            </a:r>
            <a:endParaRPr/>
          </a:p>
        </p:txBody>
      </p:sp>
      <p:sp>
        <p:nvSpPr>
          <p:cNvPr id="105" name="Google Shape;105;p14"/>
          <p:cNvSpPr txBox="1"/>
          <p:nvPr>
            <p:ph idx="1" type="subTitle"/>
          </p:nvPr>
        </p:nvSpPr>
        <p:spPr>
          <a:xfrm>
            <a:off x="6729999" y="4455621"/>
            <a:ext cx="4829101" cy="1238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LORENZO ALESII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rPr lang="en-US"/>
              <a:t>GIANLUCA CIOETA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rPr lang="en-US"/>
              <a:t>NICCOLO’ VACCARI</a:t>
            </a:r>
            <a:endParaRPr/>
          </a:p>
        </p:txBody>
      </p:sp>
      <p:pic>
        <p:nvPicPr>
          <p:cNvPr id="106" name="Google Shape;10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10"/>
            <a:ext cx="6096000" cy="68579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7" name="Google Shape;107;p14"/>
          <p:cNvCxnSpPr/>
          <p:nvPr/>
        </p:nvCxnSpPr>
        <p:spPr>
          <a:xfrm>
            <a:off x="6805053" y="4294754"/>
            <a:ext cx="4389120" cy="0"/>
          </a:xfrm>
          <a:prstGeom prst="straightConnector1">
            <a:avLst/>
          </a:prstGeom>
          <a:noFill/>
          <a:ln cap="flat" cmpd="sng" w="12700">
            <a:solidFill>
              <a:srgbClr val="3F3F3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Chi siamo - Storia del Liceo" id="108" name="Google Shape;10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78167" y="498929"/>
            <a:ext cx="2219325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4"/>
          <p:cNvSpPr txBox="1"/>
          <p:nvPr/>
        </p:nvSpPr>
        <p:spPr>
          <a:xfrm>
            <a:off x="6745745" y="5855103"/>
            <a:ext cx="4829101" cy="503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CLASSE 3 A LICEO SCIENTIFICO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600"/>
              <a:buFont typeface="Geo"/>
              <a:buNone/>
            </a:pPr>
            <a:r>
              <a:rPr b="1" lang="en-US"/>
              <a:t>Bebe Vio – La Vita</a:t>
            </a:r>
            <a:endParaRPr/>
          </a:p>
        </p:txBody>
      </p:sp>
      <p:sp>
        <p:nvSpPr>
          <p:cNvPr id="115" name="Google Shape;115;p15"/>
          <p:cNvSpPr/>
          <p:nvPr/>
        </p:nvSpPr>
        <p:spPr>
          <a:xfrm>
            <a:off x="947600" y="2184400"/>
            <a:ext cx="2880000" cy="2880000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815340" y="5448300"/>
            <a:ext cx="314452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Nasce a Venezia nel 1997</a:t>
            </a:r>
            <a:endParaRPr/>
          </a:p>
        </p:txBody>
      </p:sp>
      <p:sp>
        <p:nvSpPr>
          <p:cNvPr id="117" name="Google Shape;117;p15"/>
          <p:cNvSpPr/>
          <p:nvPr/>
        </p:nvSpPr>
        <p:spPr>
          <a:xfrm>
            <a:off x="4685030" y="2184400"/>
            <a:ext cx="2880000" cy="28800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4479100" y="5064400"/>
            <a:ext cx="3291900" cy="13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Pratica Scherma da quando ha 5 anni</a:t>
            </a:r>
            <a:endParaRPr/>
          </a:p>
          <a:p>
            <a:pPr indent="-2857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Ad 11 anni viene colpita da meningite fulminante e le vengono amputati </a:t>
            </a:r>
            <a:r>
              <a:rPr lang="en-US" sz="1600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gli arti</a:t>
            </a:r>
            <a:endParaRPr b="0" i="0" sz="1600" u="none" cap="none" strike="noStrike">
              <a:solidFill>
                <a:srgbClr val="3F3F3F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19" name="Google Shape;119;p15"/>
          <p:cNvSpPr/>
          <p:nvPr/>
        </p:nvSpPr>
        <p:spPr>
          <a:xfrm>
            <a:off x="8491400" y="2184400"/>
            <a:ext cx="2880000" cy="2880000"/>
          </a:xfrm>
          <a:prstGeom prst="ellipse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5"/>
          <p:cNvSpPr txBox="1"/>
          <p:nvPr/>
        </p:nvSpPr>
        <p:spPr>
          <a:xfrm>
            <a:off x="8285480" y="5448300"/>
            <a:ext cx="329184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Dopo un anno di riabilitazione riprende l’attività sportiva a livello agonistico</a:t>
            </a:r>
            <a:endParaRPr b="0" i="0" sz="1600" u="none" cap="none" strike="noStrike">
              <a:solidFill>
                <a:srgbClr val="3F3F3F"/>
              </a:solidFill>
              <a:latin typeface="Geo"/>
              <a:ea typeface="Geo"/>
              <a:cs typeface="Geo"/>
              <a:sym typeface="Ge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6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600"/>
              <a:buFont typeface="Geo"/>
              <a:buNone/>
            </a:pPr>
            <a:r>
              <a:rPr b="1" lang="en-US"/>
              <a:t>Bebe Vio – I Successi</a:t>
            </a:r>
            <a:endParaRPr b="1"/>
          </a:p>
        </p:txBody>
      </p:sp>
      <p:sp>
        <p:nvSpPr>
          <p:cNvPr id="126" name="Google Shape;126;p16"/>
          <p:cNvSpPr/>
          <p:nvPr/>
        </p:nvSpPr>
        <p:spPr>
          <a:xfrm>
            <a:off x="947600" y="2184400"/>
            <a:ext cx="2880000" cy="2880000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6"/>
          <p:cNvSpPr txBox="1"/>
          <p:nvPr/>
        </p:nvSpPr>
        <p:spPr>
          <a:xfrm>
            <a:off x="815340" y="5448300"/>
            <a:ext cx="347726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Campionessa italiana U20 a 14 anni</a:t>
            </a:r>
            <a:endParaRPr/>
          </a:p>
          <a:p>
            <a:pPr indent="-2857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Campionessa italiana assoluta a 15 anni</a:t>
            </a:r>
            <a:endParaRPr/>
          </a:p>
        </p:txBody>
      </p:sp>
      <p:sp>
        <p:nvSpPr>
          <p:cNvPr id="128" name="Google Shape;128;p16"/>
          <p:cNvSpPr/>
          <p:nvPr/>
        </p:nvSpPr>
        <p:spPr>
          <a:xfrm>
            <a:off x="4685030" y="2184400"/>
            <a:ext cx="2880000" cy="28800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6"/>
          <p:cNvSpPr txBox="1"/>
          <p:nvPr/>
        </p:nvSpPr>
        <p:spPr>
          <a:xfrm>
            <a:off x="4479110" y="5448300"/>
            <a:ext cx="329184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Campionessa mondiale U17</a:t>
            </a:r>
            <a:endParaRPr/>
          </a:p>
        </p:txBody>
      </p:sp>
      <p:sp>
        <p:nvSpPr>
          <p:cNvPr id="130" name="Google Shape;130;p16"/>
          <p:cNvSpPr/>
          <p:nvPr/>
        </p:nvSpPr>
        <p:spPr>
          <a:xfrm>
            <a:off x="8491400" y="2184400"/>
            <a:ext cx="2880000" cy="2880000"/>
          </a:xfrm>
          <a:prstGeom prst="ellipse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6"/>
          <p:cNvSpPr txBox="1"/>
          <p:nvPr/>
        </p:nvSpPr>
        <p:spPr>
          <a:xfrm>
            <a:off x="8285480" y="5448300"/>
            <a:ext cx="329184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Medaglia d’oro alle para</a:t>
            </a:r>
            <a:r>
              <a:rPr lang="en-US" sz="1600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l</a:t>
            </a:r>
            <a:r>
              <a:rPr b="0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impiadi del 2016 e 2021 (Rio de Janeiro e Tokyo)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7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600"/>
              <a:buFont typeface="Geo"/>
              <a:buNone/>
            </a:pPr>
            <a:r>
              <a:rPr b="1" lang="en-US"/>
              <a:t>Bebe Vio – Il suo più grande successo</a:t>
            </a:r>
            <a:endParaRPr b="1"/>
          </a:p>
        </p:txBody>
      </p:sp>
      <p:sp>
        <p:nvSpPr>
          <p:cNvPr id="137" name="Google Shape;137;p17"/>
          <p:cNvSpPr/>
          <p:nvPr/>
        </p:nvSpPr>
        <p:spPr>
          <a:xfrm>
            <a:off x="947600" y="2184400"/>
            <a:ext cx="2880000" cy="2880000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815350" y="5448300"/>
            <a:ext cx="3477300" cy="9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Aver reagito alla malattia ed al dolore trasformando la disabilità in opportunità</a:t>
            </a:r>
            <a:endParaRPr b="0" i="0" sz="1600" u="none" cap="none" strike="noStrike">
              <a:solidFill>
                <a:srgbClr val="3F3F3F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39" name="Google Shape;139;p17"/>
          <p:cNvSpPr/>
          <p:nvPr/>
        </p:nvSpPr>
        <p:spPr>
          <a:xfrm>
            <a:off x="4685030" y="2184400"/>
            <a:ext cx="2880000" cy="28800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7"/>
          <p:cNvSpPr txBox="1"/>
          <p:nvPr/>
        </p:nvSpPr>
        <p:spPr>
          <a:xfrm>
            <a:off x="4479100" y="5448300"/>
            <a:ext cx="3291900" cy="9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A</a:t>
            </a:r>
            <a:r>
              <a:rPr b="0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ffronta la vita in modo ironico</a:t>
            </a:r>
            <a:endParaRPr b="0" i="0" sz="1600" u="none" cap="none" strike="noStrike">
              <a:solidFill>
                <a:srgbClr val="3F3F3F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41" name="Google Shape;141;p17"/>
          <p:cNvSpPr/>
          <p:nvPr/>
        </p:nvSpPr>
        <p:spPr>
          <a:xfrm>
            <a:off x="8491400" y="2184400"/>
            <a:ext cx="2880000" cy="2880000"/>
          </a:xfrm>
          <a:prstGeom prst="ellipse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7"/>
          <p:cNvSpPr txBox="1"/>
          <p:nvPr/>
        </p:nvSpPr>
        <p:spPr>
          <a:xfrm>
            <a:off x="8285480" y="5448300"/>
            <a:ext cx="329184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Conduce una vita normalissima</a:t>
            </a:r>
            <a:endParaRPr b="0" i="0" sz="1600" u="none" cap="none" strike="noStrike">
              <a:solidFill>
                <a:srgbClr val="3F3F3F"/>
              </a:solidFill>
              <a:latin typeface="Geo"/>
              <a:ea typeface="Geo"/>
              <a:cs typeface="Geo"/>
              <a:sym typeface="Ge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8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600"/>
              <a:buFont typeface="Geo"/>
              <a:buNone/>
            </a:pPr>
            <a:r>
              <a:rPr b="1" lang="en-US"/>
              <a:t>Bebe Vio – Attivismo</a:t>
            </a:r>
            <a:endParaRPr b="1"/>
          </a:p>
        </p:txBody>
      </p:sp>
      <p:sp>
        <p:nvSpPr>
          <p:cNvPr id="148" name="Google Shape;148;p18"/>
          <p:cNvSpPr/>
          <p:nvPr/>
        </p:nvSpPr>
        <p:spPr>
          <a:xfrm>
            <a:off x="947600" y="2184400"/>
            <a:ext cx="2880000" cy="2880000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8"/>
          <p:cNvSpPr txBox="1"/>
          <p:nvPr/>
        </p:nvSpPr>
        <p:spPr>
          <a:xfrm>
            <a:off x="815340" y="5448300"/>
            <a:ext cx="347726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Promuove lo sport paralimpico</a:t>
            </a:r>
            <a:endParaRPr b="0" i="0" sz="1600" u="none" cap="none" strike="noStrike">
              <a:solidFill>
                <a:srgbClr val="3F3F3F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4685030" y="2184400"/>
            <a:ext cx="2880000" cy="28800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8"/>
          <p:cNvSpPr txBox="1"/>
          <p:nvPr/>
        </p:nvSpPr>
        <p:spPr>
          <a:xfrm>
            <a:off x="4479110" y="5448300"/>
            <a:ext cx="329184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Ha messo all’asta una sua Medaglia a favore di una  raccolta fondi per benefice</a:t>
            </a:r>
            <a:r>
              <a:rPr lang="en-US" sz="1600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n</a:t>
            </a:r>
            <a:r>
              <a:rPr b="0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za</a:t>
            </a:r>
            <a:endParaRPr b="0" i="0" sz="1600" u="none" cap="none" strike="noStrike">
              <a:solidFill>
                <a:srgbClr val="3F3F3F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52" name="Google Shape;152;p18"/>
          <p:cNvSpPr/>
          <p:nvPr/>
        </p:nvSpPr>
        <p:spPr>
          <a:xfrm>
            <a:off x="8491400" y="2184400"/>
            <a:ext cx="2880000" cy="2880000"/>
          </a:xfrm>
          <a:prstGeom prst="ellipse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8"/>
          <p:cNvSpPr txBox="1"/>
          <p:nvPr/>
        </p:nvSpPr>
        <p:spPr>
          <a:xfrm>
            <a:off x="8285480" y="5448300"/>
            <a:ext cx="329184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Nel 2009 </a:t>
            </a:r>
            <a:r>
              <a:rPr lang="en-US" sz="1600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insieme ai suoi genitori ha creato  l’Associazione</a:t>
            </a:r>
            <a:r>
              <a:rPr b="0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 “</a:t>
            </a:r>
            <a:r>
              <a:rPr b="1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ART4SPORT” </a:t>
            </a:r>
            <a:endParaRPr b="0" i="0" sz="1600" u="none" cap="none" strike="noStrike">
              <a:solidFill>
                <a:srgbClr val="3F3F3F"/>
              </a:solidFill>
              <a:latin typeface="Geo"/>
              <a:ea typeface="Geo"/>
              <a:cs typeface="Geo"/>
              <a:sym typeface="Ge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9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600"/>
              <a:buFont typeface="Geo"/>
              <a:buNone/>
            </a:pPr>
            <a:r>
              <a:rPr b="1" lang="en-US"/>
              <a:t>Bebe Vio – Il suo Obiettivo</a:t>
            </a:r>
            <a:endParaRPr b="1"/>
          </a:p>
        </p:txBody>
      </p:sp>
      <p:sp>
        <p:nvSpPr>
          <p:cNvPr id="159" name="Google Shape;159;p19"/>
          <p:cNvSpPr/>
          <p:nvPr/>
        </p:nvSpPr>
        <p:spPr>
          <a:xfrm>
            <a:off x="947600" y="2184400"/>
            <a:ext cx="2880000" cy="2880000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9"/>
          <p:cNvSpPr txBox="1"/>
          <p:nvPr/>
        </p:nvSpPr>
        <p:spPr>
          <a:xfrm>
            <a:off x="815340" y="5448300"/>
            <a:ext cx="347726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Nel 2021 c</a:t>
            </a:r>
            <a:r>
              <a:rPr b="0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rea la </a:t>
            </a:r>
            <a:r>
              <a:rPr b="1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“Bebe Vio Academy”</a:t>
            </a:r>
            <a:r>
              <a:rPr b="0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 per portare lo sport paralimpico allo stesso livello dello sport olimpico</a:t>
            </a:r>
            <a:endParaRPr b="0" i="0" sz="1600" u="none" cap="none" strike="noStrike">
              <a:solidFill>
                <a:srgbClr val="3F3F3F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61" name="Google Shape;161;p19"/>
          <p:cNvSpPr/>
          <p:nvPr/>
        </p:nvSpPr>
        <p:spPr>
          <a:xfrm>
            <a:off x="4685030" y="2184400"/>
            <a:ext cx="2880000" cy="28800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9"/>
          <p:cNvSpPr txBox="1"/>
          <p:nvPr/>
        </p:nvSpPr>
        <p:spPr>
          <a:xfrm>
            <a:off x="4479110" y="5448300"/>
            <a:ext cx="329184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L’accademia prevede attività sportive per ragazzi dai 6 ai 18 anni</a:t>
            </a:r>
            <a:endParaRPr/>
          </a:p>
        </p:txBody>
      </p:sp>
      <p:sp>
        <p:nvSpPr>
          <p:cNvPr id="163" name="Google Shape;163;p19"/>
          <p:cNvSpPr/>
          <p:nvPr/>
        </p:nvSpPr>
        <p:spPr>
          <a:xfrm>
            <a:off x="8491400" y="2184400"/>
            <a:ext cx="2880000" cy="2880000"/>
          </a:xfrm>
          <a:prstGeom prst="ellipse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9"/>
          <p:cNvSpPr txBox="1"/>
          <p:nvPr/>
        </p:nvSpPr>
        <p:spPr>
          <a:xfrm>
            <a:off x="8285480" y="5448300"/>
            <a:ext cx="329184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L’accademia promuove </a:t>
            </a:r>
            <a:r>
              <a:rPr b="1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l’integrazione</a:t>
            </a:r>
            <a:r>
              <a:rPr b="0" i="0" lang="en-US" sz="1600" u="none" cap="none" strike="noStrike">
                <a:solidFill>
                  <a:srgbClr val="3F3F3F"/>
                </a:solidFill>
                <a:latin typeface="Geo"/>
                <a:ea typeface="Geo"/>
                <a:cs typeface="Geo"/>
                <a:sym typeface="Geo"/>
              </a:rPr>
              <a:t> facendo allenare ragazzi normodotati con ragazzi con disabilità fisiche</a:t>
            </a:r>
            <a:endParaRPr b="0" i="0" sz="1600" u="none" cap="none" strike="noStrike">
              <a:solidFill>
                <a:srgbClr val="3F3F3F"/>
              </a:solidFill>
              <a:latin typeface="Geo"/>
              <a:ea typeface="Geo"/>
              <a:cs typeface="Geo"/>
              <a:sym typeface="Ge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0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600"/>
              <a:buFont typeface="Geo"/>
              <a:buNone/>
            </a:pPr>
            <a:r>
              <a:rPr b="1" lang="en-US"/>
              <a:t>Bebe Vio – Il suo Messaggio</a:t>
            </a:r>
            <a:endParaRPr b="1"/>
          </a:p>
        </p:txBody>
      </p:sp>
      <p:pic>
        <p:nvPicPr>
          <p:cNvPr descr="Amazon.it: Se sembra impossibile allora si può fare. Realizziamo i nostri  sogni, affrontando col sorriso ostacoli e paure - Vio, Bebe - Libri" id="170" name="Google Shape;17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7762" y="2006600"/>
            <a:ext cx="2608938" cy="42133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 forza di Bebe: ''Io posso fare tutto quello che voglio''. Lei il simbolo  del Festival dello Sport - Locale - Alto Adige" id="171" name="Google Shape;17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81800" y="2007912"/>
            <a:ext cx="4212000" cy="42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RetrospectVTI">
  <a:themeElements>
    <a:clrScheme name="Custom 40">
      <a:dk1>
        <a:srgbClr val="000000"/>
      </a:dk1>
      <a:lt1>
        <a:srgbClr val="FFFFFF"/>
      </a:lt1>
      <a:dk2>
        <a:srgbClr val="545D57"/>
      </a:dk2>
      <a:lt2>
        <a:srgbClr val="EBEBE8"/>
      </a:lt2>
      <a:accent1>
        <a:srgbClr val="579858"/>
      </a:accent1>
      <a:accent2>
        <a:srgbClr val="ED583E"/>
      </a:accent2>
      <a:accent3>
        <a:srgbClr val="D3BA59"/>
      </a:accent3>
      <a:accent4>
        <a:srgbClr val="4C94AC"/>
      </a:accent4>
      <a:accent5>
        <a:srgbClr val="A09E84"/>
      </a:accent5>
      <a:accent6>
        <a:srgbClr val="FC7D4A"/>
      </a:accent6>
      <a:hlink>
        <a:srgbClr val="04A2DA"/>
      </a:hlink>
      <a:folHlink>
        <a:srgbClr val="808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RetrospectVTI">
  <a:themeElements>
    <a:clrScheme name="">
      <a:dk1>
        <a:srgbClr val="000000"/>
      </a:dk1>
      <a:lt1>
        <a:srgbClr val="FFFFFF"/>
      </a:lt1>
      <a:dk2>
        <a:srgbClr val="243541"/>
      </a:dk2>
      <a:lt2>
        <a:srgbClr val="E2E5E8"/>
      </a:lt2>
      <a:accent1>
        <a:srgbClr val="E88B33"/>
      </a:accent1>
      <a:accent2>
        <a:srgbClr val="AEA33A"/>
      </a:accent2>
      <a:accent3>
        <a:srgbClr val="8CAB4A"/>
      </a:accent3>
      <a:accent4>
        <a:srgbClr val="57B636"/>
      </a:accent4>
      <a:accent5>
        <a:srgbClr val="2EBA43"/>
      </a:accent5>
      <a:accent6>
        <a:srgbClr val="33B67D"/>
      </a:accent6>
      <a:hlink>
        <a:srgbClr val="5F84A8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