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3" r:id="rId4"/>
    <p:sldId id="264" r:id="rId5"/>
    <p:sldId id="266" r:id="rId6"/>
    <p:sldId id="267" r:id="rId7"/>
    <p:sldId id="257" r:id="rId8"/>
    <p:sldId id="259" r:id="rId9"/>
    <p:sldId id="270" r:id="rId10"/>
    <p:sldId id="261" r:id="rId11"/>
    <p:sldId id="269"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11" autoAdjust="0"/>
    <p:restoredTop sz="94660"/>
  </p:normalViewPr>
  <p:slideViewPr>
    <p:cSldViewPr snapToGrid="0">
      <p:cViewPr varScale="1">
        <p:scale>
          <a:sx n="88" d="100"/>
          <a:sy n="88" d="100"/>
        </p:scale>
        <p:origin x="192"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78D3B117-4F43-4A9B-A537-510FF066DCC4}" type="datetimeFigureOut">
              <a:rPr lang="it-IT" smtClean="0"/>
              <a:t>13/04/22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DB680BC-B46F-45D6-99A5-CFE74507727B}" type="slidenum">
              <a:rPr lang="it-IT" smtClean="0"/>
              <a:t>‹n.›</a:t>
            </a:fld>
            <a:endParaRPr lang="it-IT"/>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719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8D3B117-4F43-4A9B-A537-510FF066DCC4}" type="datetimeFigureOut">
              <a:rPr lang="it-IT" smtClean="0"/>
              <a:t>13/04/22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DB680BC-B46F-45D6-99A5-CFE74507727B}" type="slidenum">
              <a:rPr lang="it-IT" smtClean="0"/>
              <a:t>‹n.›</a:t>
            </a:fld>
            <a:endParaRPr lang="it-IT"/>
          </a:p>
        </p:txBody>
      </p:sp>
    </p:spTree>
    <p:extLst>
      <p:ext uri="{BB962C8B-B14F-4D97-AF65-F5344CB8AC3E}">
        <p14:creationId xmlns:p14="http://schemas.microsoft.com/office/powerpoint/2010/main" val="175782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8D3B117-4F43-4A9B-A537-510FF066DCC4}" type="datetimeFigureOut">
              <a:rPr lang="it-IT" smtClean="0"/>
              <a:t>13/04/22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DB680BC-B46F-45D6-99A5-CFE74507727B}" type="slidenum">
              <a:rPr lang="it-IT" smtClean="0"/>
              <a:t>‹n.›</a:t>
            </a:fld>
            <a:endParaRPr lang="it-IT"/>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5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8D3B117-4F43-4A9B-A537-510FF066DCC4}" type="datetimeFigureOut">
              <a:rPr lang="it-IT" smtClean="0"/>
              <a:t>13/04/22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DB680BC-B46F-45D6-99A5-CFE74507727B}" type="slidenum">
              <a:rPr lang="it-IT" smtClean="0"/>
              <a:t>‹n.›</a:t>
            </a:fld>
            <a:endParaRPr lang="it-IT"/>
          </a:p>
        </p:txBody>
      </p:sp>
    </p:spTree>
    <p:extLst>
      <p:ext uri="{BB962C8B-B14F-4D97-AF65-F5344CB8AC3E}">
        <p14:creationId xmlns:p14="http://schemas.microsoft.com/office/powerpoint/2010/main" val="266241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8D3B117-4F43-4A9B-A537-510FF066DCC4}" type="datetimeFigureOut">
              <a:rPr lang="it-IT" smtClean="0"/>
              <a:t>13/04/22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DB680BC-B46F-45D6-99A5-CFE74507727B}" type="slidenum">
              <a:rPr lang="it-IT" smtClean="0"/>
              <a:t>‹n.›</a:t>
            </a:fld>
            <a:endParaRPr lang="it-IT"/>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2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8D3B117-4F43-4A9B-A537-510FF066DCC4}" type="datetimeFigureOut">
              <a:rPr lang="it-IT" smtClean="0"/>
              <a:t>13/04/22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DB680BC-B46F-45D6-99A5-CFE74507727B}" type="slidenum">
              <a:rPr lang="it-IT" smtClean="0"/>
              <a:t>‹n.›</a:t>
            </a:fld>
            <a:endParaRPr lang="it-IT"/>
          </a:p>
        </p:txBody>
      </p:sp>
    </p:spTree>
    <p:extLst>
      <p:ext uri="{BB962C8B-B14F-4D97-AF65-F5344CB8AC3E}">
        <p14:creationId xmlns:p14="http://schemas.microsoft.com/office/powerpoint/2010/main" val="364029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stili del testo dello schema</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8D3B117-4F43-4A9B-A537-510FF066DCC4}" type="datetimeFigureOut">
              <a:rPr lang="it-IT" smtClean="0"/>
              <a:t>13/04/22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DB680BC-B46F-45D6-99A5-CFE74507727B}" type="slidenum">
              <a:rPr lang="it-IT" smtClean="0"/>
              <a:t>‹n.›</a:t>
            </a:fld>
            <a:endParaRPr lang="it-IT"/>
          </a:p>
        </p:txBody>
      </p:sp>
    </p:spTree>
    <p:extLst>
      <p:ext uri="{BB962C8B-B14F-4D97-AF65-F5344CB8AC3E}">
        <p14:creationId xmlns:p14="http://schemas.microsoft.com/office/powerpoint/2010/main" val="32757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78D3B117-4F43-4A9B-A537-510FF066DCC4}" type="datetimeFigureOut">
              <a:rPr lang="it-IT" smtClean="0"/>
              <a:t>13/04/22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DB680BC-B46F-45D6-99A5-CFE74507727B}" type="slidenum">
              <a:rPr lang="it-IT" smtClean="0"/>
              <a:t>‹n.›</a:t>
            </a:fld>
            <a:endParaRPr lang="it-IT"/>
          </a:p>
        </p:txBody>
      </p:sp>
    </p:spTree>
    <p:extLst>
      <p:ext uri="{BB962C8B-B14F-4D97-AF65-F5344CB8AC3E}">
        <p14:creationId xmlns:p14="http://schemas.microsoft.com/office/powerpoint/2010/main" val="390024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3B117-4F43-4A9B-A537-510FF066DCC4}" type="datetimeFigureOut">
              <a:rPr lang="it-IT" smtClean="0"/>
              <a:t>13/04/22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DB680BC-B46F-45D6-99A5-CFE74507727B}" type="slidenum">
              <a:rPr lang="it-IT" smtClean="0"/>
              <a:t>‹n.›</a:t>
            </a:fld>
            <a:endParaRPr lang="it-IT"/>
          </a:p>
        </p:txBody>
      </p:sp>
    </p:spTree>
    <p:extLst>
      <p:ext uri="{BB962C8B-B14F-4D97-AF65-F5344CB8AC3E}">
        <p14:creationId xmlns:p14="http://schemas.microsoft.com/office/powerpoint/2010/main" val="386474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8D3B117-4F43-4A9B-A537-510FF066DCC4}" type="datetimeFigureOut">
              <a:rPr lang="it-IT" smtClean="0"/>
              <a:t>13/04/22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DB680BC-B46F-45D6-99A5-CFE74507727B}" type="slidenum">
              <a:rPr lang="it-IT" smtClean="0"/>
              <a:t>‹n.›</a:t>
            </a:fld>
            <a:endParaRPr lang="it-IT"/>
          </a:p>
        </p:txBody>
      </p:sp>
    </p:spTree>
    <p:extLst>
      <p:ext uri="{BB962C8B-B14F-4D97-AF65-F5344CB8AC3E}">
        <p14:creationId xmlns:p14="http://schemas.microsoft.com/office/powerpoint/2010/main" val="147642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8D3B117-4F43-4A9B-A537-510FF066DCC4}" type="datetimeFigureOut">
              <a:rPr lang="it-IT" smtClean="0"/>
              <a:t>13/04/22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DB680BC-B46F-45D6-99A5-CFE74507727B}" type="slidenum">
              <a:rPr lang="it-IT" smtClean="0"/>
              <a:t>‹n.›</a:t>
            </a:fld>
            <a:endParaRPr lang="it-IT"/>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1708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8D3B117-4F43-4A9B-A537-510FF066DCC4}" type="datetimeFigureOut">
              <a:rPr lang="it-IT" smtClean="0"/>
              <a:t>13/04/22</a:t>
            </a:fld>
            <a:endParaRPr lang="it-IT"/>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it-IT"/>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DB680BC-B46F-45D6-99A5-CFE74507727B}" type="slidenum">
              <a:rPr lang="it-IT" smtClean="0"/>
              <a:t>‹n.›</a:t>
            </a:fld>
            <a:endParaRPr lang="it-IT"/>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9891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4740676"/>
            <a:ext cx="7302500" cy="1287262"/>
          </a:xfrm>
        </p:spPr>
        <p:txBody>
          <a:bodyPr>
            <a:noAutofit/>
          </a:bodyPr>
          <a:lstStyle/>
          <a:p>
            <a:r>
              <a:rPr lang="it-IT" sz="6000" dirty="0">
                <a:latin typeface="Algerian" panose="04020705040A02060702" pitchFamily="82" charset="0"/>
              </a:rPr>
              <a:t>Divina commedia</a:t>
            </a:r>
          </a:p>
        </p:txBody>
      </p:sp>
      <p:pic>
        <p:nvPicPr>
          <p:cNvPr id="9" name="Segnaposto immagine 8"/>
          <p:cNvPicPr>
            <a:picLocks noGrp="1" noChangeAspect="1"/>
          </p:cNvPicPr>
          <p:nvPr>
            <p:ph type="pic" idx="1"/>
          </p:nvPr>
        </p:nvPicPr>
        <p:blipFill>
          <a:blip r:embed="rId2">
            <a:extLst>
              <a:ext uri="{28A0092B-C50C-407E-A947-70E740481C1C}">
                <a14:useLocalDpi xmlns:a14="http://schemas.microsoft.com/office/drawing/2010/main" val="0"/>
              </a:ext>
            </a:extLst>
          </a:blip>
          <a:srcRect t="24082" b="24082"/>
          <a:stretch>
            <a:fillRect/>
          </a:stretch>
        </p:blipFill>
        <p:spPr>
          <a:xfrm>
            <a:off x="0" y="0"/>
            <a:ext cx="12188952" cy="4572000"/>
          </a:xfrm>
        </p:spPr>
      </p:pic>
      <p:sp>
        <p:nvSpPr>
          <p:cNvPr id="8" name="Segnaposto testo 7"/>
          <p:cNvSpPr>
            <a:spLocks noGrp="1"/>
          </p:cNvSpPr>
          <p:nvPr>
            <p:ph type="body" sz="half" idx="2"/>
          </p:nvPr>
        </p:nvSpPr>
        <p:spPr>
          <a:xfrm>
            <a:off x="8610600" y="4960138"/>
            <a:ext cx="3200400" cy="1547194"/>
          </a:xfrm>
        </p:spPr>
        <p:txBody>
          <a:bodyPr>
            <a:normAutofit/>
          </a:bodyPr>
          <a:lstStyle/>
          <a:p>
            <a:r>
              <a:rPr lang="it-IT" sz="3200" dirty="0">
                <a:latin typeface="Bradley Hand ITC" panose="03070402050302030203" pitchFamily="66" charset="0"/>
              </a:rPr>
              <a:t>GAIA FIACCONI</a:t>
            </a:r>
          </a:p>
          <a:p>
            <a:r>
              <a:rPr lang="it-IT" sz="3200" dirty="0">
                <a:latin typeface="Bradley Hand ITC" panose="03070402050302030203" pitchFamily="66" charset="0"/>
              </a:rPr>
              <a:t>3AL</a:t>
            </a:r>
          </a:p>
        </p:txBody>
      </p:sp>
      <p:sp>
        <p:nvSpPr>
          <p:cNvPr id="2" name="CasellaDiTesto 1">
            <a:extLst>
              <a:ext uri="{FF2B5EF4-FFF2-40B4-BE49-F238E27FC236}">
                <a16:creationId xmlns:a16="http://schemas.microsoft.com/office/drawing/2014/main" xmlns="" id="{44DF9622-67C0-48DA-B98D-49BE7528FD0D}"/>
              </a:ext>
            </a:extLst>
          </p:cNvPr>
          <p:cNvSpPr txBox="1"/>
          <p:nvPr/>
        </p:nvSpPr>
        <p:spPr>
          <a:xfrm>
            <a:off x="2322950" y="6027938"/>
            <a:ext cx="4261281" cy="584775"/>
          </a:xfrm>
          <a:prstGeom prst="rect">
            <a:avLst/>
          </a:prstGeom>
          <a:noFill/>
        </p:spPr>
        <p:txBody>
          <a:bodyPr wrap="square" rtlCol="0">
            <a:spAutoFit/>
          </a:bodyPr>
          <a:lstStyle/>
          <a:p>
            <a:r>
              <a:rPr lang="it-IT" sz="3200" dirty="0">
                <a:latin typeface="Algerian" panose="04020705040A02060702" pitchFamily="82" charset="0"/>
              </a:rPr>
              <a:t>DANTE ALIGHIERI</a:t>
            </a:r>
          </a:p>
        </p:txBody>
      </p:sp>
    </p:spTree>
    <p:extLst>
      <p:ext uri="{BB962C8B-B14F-4D97-AF65-F5344CB8AC3E}">
        <p14:creationId xmlns:p14="http://schemas.microsoft.com/office/powerpoint/2010/main" val="38926759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5780" y="194154"/>
            <a:ext cx="4389120" cy="1210697"/>
          </a:xfrm>
        </p:spPr>
        <p:txBody>
          <a:bodyPr/>
          <a:lstStyle/>
          <a:p>
            <a:r>
              <a:rPr lang="it-IT" dirty="0" err="1">
                <a:latin typeface="Algerian" panose="04020705040A02060702" pitchFamily="82" charset="0"/>
              </a:rPr>
              <a:t>PAradiso</a:t>
            </a:r>
            <a:endParaRPr lang="it-IT" dirty="0">
              <a:latin typeface="Algerian" panose="04020705040A02060702" pitchFamily="82" charset="0"/>
            </a:endParaRPr>
          </a:p>
        </p:txBody>
      </p:sp>
      <p:pic>
        <p:nvPicPr>
          <p:cNvPr id="5" name="Segnaposto contenuto 4"/>
          <p:cNvPicPr>
            <a:picLocks noGrp="1" noChangeAspect="1"/>
          </p:cNvPicPr>
          <p:nvPr>
            <p:ph idx="1"/>
          </p:nvPr>
        </p:nvPicPr>
        <p:blipFill>
          <a:blip r:embed="rId2"/>
          <a:stretch>
            <a:fillRect/>
          </a:stretch>
        </p:blipFill>
        <p:spPr>
          <a:xfrm>
            <a:off x="7027101" y="851770"/>
            <a:ext cx="4800381" cy="5348614"/>
          </a:xfrm>
          <a:prstGeom prst="rect">
            <a:avLst/>
          </a:prstGeom>
        </p:spPr>
      </p:pic>
      <p:sp>
        <p:nvSpPr>
          <p:cNvPr id="4" name="Segnaposto testo 3"/>
          <p:cNvSpPr>
            <a:spLocks noGrp="1"/>
          </p:cNvSpPr>
          <p:nvPr>
            <p:ph type="body" sz="half" idx="2"/>
          </p:nvPr>
        </p:nvSpPr>
        <p:spPr>
          <a:xfrm>
            <a:off x="551145" y="1697602"/>
            <a:ext cx="6325644" cy="4966244"/>
          </a:xfrm>
        </p:spPr>
        <p:txBody>
          <a:bodyPr>
            <a:noAutofit/>
          </a:bodyPr>
          <a:lstStyle/>
          <a:p>
            <a:pPr algn="just"/>
            <a:r>
              <a:rPr lang="it-IT" dirty="0">
                <a:latin typeface="Times New Roman" panose="02020603050405020304" pitchFamily="18" charset="0"/>
                <a:cs typeface="Times New Roman" panose="02020603050405020304" pitchFamily="18" charset="0"/>
              </a:rPr>
              <a:t>Il Paradiso è diviso in dieci cieli concentrici, dei quali nove che ruotano e uno solo ad essere immateriale e fisso: l'Empireo, dove risiede Dio. </a:t>
            </a:r>
            <a:r>
              <a:rPr lang="it-IT" dirty="0" smtClean="0">
                <a:latin typeface="Times New Roman" panose="02020603050405020304" pitchFamily="18" charset="0"/>
                <a:cs typeface="Times New Roman" panose="02020603050405020304" pitchFamily="18" charset="0"/>
              </a:rPr>
              <a:t>La </a:t>
            </a:r>
            <a:r>
              <a:rPr lang="it-IT" dirty="0">
                <a:latin typeface="Times New Roman" panose="02020603050405020304" pitchFamily="18" charset="0"/>
                <a:cs typeface="Times New Roman" panose="02020603050405020304" pitchFamily="18" charset="0"/>
              </a:rPr>
              <a:t>Terra, immobile, si colloca al centro del sistema celeste, il Paradiso vero e proprio ha sede invece oltre la barriera della sfera del Fuoco, che circonda la Terra. </a:t>
            </a:r>
          </a:p>
          <a:p>
            <a:pPr algn="just"/>
            <a:r>
              <a:rPr lang="it-IT" dirty="0">
                <a:latin typeface="Times New Roman" panose="02020603050405020304" pitchFamily="18" charset="0"/>
                <a:cs typeface="Times New Roman" panose="02020603050405020304" pitchFamily="18" charset="0"/>
              </a:rPr>
              <a:t>Nell'ottavo cielo risiedono i Cherubini, invece nel nono i Serafini, chiamato Primo mobile per la vorticosa rotazione che imprime il suo movimento ai cieli sottostanti. </a:t>
            </a:r>
          </a:p>
          <a:p>
            <a:pPr algn="just"/>
            <a:r>
              <a:rPr lang="it-IT" dirty="0">
                <a:latin typeface="Times New Roman" panose="02020603050405020304" pitchFamily="18" charset="0"/>
                <a:cs typeface="Times New Roman" panose="02020603050405020304" pitchFamily="18" charset="0"/>
              </a:rPr>
              <a:t>Infine c'è l'Empireo, sede di Dio e dei beati, che appaiono a Dante sotto le sembianze di una candida rosa formata dai beati vestiti di bianco e ordinati in nove giri di petali secondo il loro grado di beatitudine: in alto siedono la Vergine Maria e San Giovanni Battista, in basso tutti gli altri beati, circondati dai cori angelici e divisi nelle due distinte categorie di coloro che credettero in Cristo prima della sua venuta e di coloro che credettero in Cristo rivelato. </a:t>
            </a:r>
          </a:p>
        </p:txBody>
      </p:sp>
    </p:spTree>
    <p:extLst>
      <p:ext uri="{BB962C8B-B14F-4D97-AF65-F5344CB8AC3E}">
        <p14:creationId xmlns:p14="http://schemas.microsoft.com/office/powerpoint/2010/main" val="83895132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404410AB-FCFB-4049-8A49-2C4435D0DE81}"/>
              </a:ext>
            </a:extLst>
          </p:cNvPr>
          <p:cNvPicPr>
            <a:picLocks noChangeAspect="1"/>
          </p:cNvPicPr>
          <p:nvPr/>
        </p:nvPicPr>
        <p:blipFill>
          <a:blip r:embed="rId2"/>
          <a:stretch>
            <a:fillRect/>
          </a:stretch>
        </p:blipFill>
        <p:spPr>
          <a:xfrm>
            <a:off x="2352731" y="810541"/>
            <a:ext cx="7486537" cy="5236918"/>
          </a:xfrm>
          <a:prstGeom prst="rect">
            <a:avLst/>
          </a:prstGeom>
        </p:spPr>
      </p:pic>
      <p:pic>
        <p:nvPicPr>
          <p:cNvPr id="4" name="Immagine 3">
            <a:extLst>
              <a:ext uri="{FF2B5EF4-FFF2-40B4-BE49-F238E27FC236}">
                <a16:creationId xmlns:a16="http://schemas.microsoft.com/office/drawing/2014/main" xmlns="" id="{8719CB29-5520-4978-9FAA-86B7C9766E50}"/>
              </a:ext>
            </a:extLst>
          </p:cNvPr>
          <p:cNvPicPr>
            <a:picLocks noChangeAspect="1"/>
          </p:cNvPicPr>
          <p:nvPr/>
        </p:nvPicPr>
        <p:blipFill>
          <a:blip r:embed="rId3"/>
          <a:stretch>
            <a:fillRect/>
          </a:stretch>
        </p:blipFill>
        <p:spPr>
          <a:xfrm>
            <a:off x="2389310" y="2227984"/>
            <a:ext cx="7413379" cy="2402032"/>
          </a:xfrm>
          <a:prstGeom prst="rect">
            <a:avLst/>
          </a:prstGeom>
        </p:spPr>
      </p:pic>
      <p:sp>
        <p:nvSpPr>
          <p:cNvPr id="5" name="CasellaDiTesto 4">
            <a:extLst>
              <a:ext uri="{FF2B5EF4-FFF2-40B4-BE49-F238E27FC236}">
                <a16:creationId xmlns:a16="http://schemas.microsoft.com/office/drawing/2014/main" xmlns="" id="{CD9ADF75-B644-4F1A-A378-3878C126900E}"/>
              </a:ext>
            </a:extLst>
          </p:cNvPr>
          <p:cNvSpPr txBox="1"/>
          <p:nvPr/>
        </p:nvSpPr>
        <p:spPr>
          <a:xfrm>
            <a:off x="10498667" y="5960533"/>
            <a:ext cx="2743200" cy="523220"/>
          </a:xfrm>
          <a:prstGeom prst="rect">
            <a:avLst/>
          </a:prstGeom>
          <a:noFill/>
        </p:spPr>
        <p:txBody>
          <a:bodyPr wrap="square" rtlCol="0">
            <a:spAutoFit/>
          </a:bodyPr>
          <a:lstStyle/>
          <a:p>
            <a:r>
              <a:rPr lang="it-IT" sz="2800" dirty="0">
                <a:latin typeface="Algerian" panose="04020705040A02060702" pitchFamily="82" charset="0"/>
              </a:rPr>
              <a:t>FINE</a:t>
            </a:r>
          </a:p>
        </p:txBody>
      </p:sp>
    </p:spTree>
    <p:extLst>
      <p:ext uri="{BB962C8B-B14F-4D97-AF65-F5344CB8AC3E}">
        <p14:creationId xmlns:p14="http://schemas.microsoft.com/office/powerpoint/2010/main" val="10797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 name="Segnaposto contenuto 2"/>
          <p:cNvSpPr>
            <a:spLocks noGrp="1"/>
          </p:cNvSpPr>
          <p:nvPr>
            <p:ph sz="half" idx="1"/>
          </p:nvPr>
        </p:nvSpPr>
        <p:spPr>
          <a:xfrm>
            <a:off x="764088" y="814192"/>
            <a:ext cx="6676372" cy="1465545"/>
          </a:xfrm>
        </p:spPr>
        <p:txBody>
          <a:bodyPr>
            <a:normAutofit/>
          </a:bodyPr>
          <a:lstStyle/>
          <a:p>
            <a:r>
              <a:rPr lang="it-IT" sz="2400" dirty="0">
                <a:solidFill>
                  <a:schemeClr val="bg1">
                    <a:lumMod val="95000"/>
                  </a:schemeClr>
                </a:solidFill>
              </a:rPr>
              <a:t>Nel mezzo del </a:t>
            </a:r>
            <a:r>
              <a:rPr lang="it-IT" sz="2400" dirty="0" err="1">
                <a:solidFill>
                  <a:schemeClr val="bg1">
                    <a:lumMod val="95000"/>
                  </a:schemeClr>
                </a:solidFill>
              </a:rPr>
              <a:t>cammin</a:t>
            </a:r>
            <a:r>
              <a:rPr lang="it-IT" sz="2400" dirty="0">
                <a:solidFill>
                  <a:schemeClr val="bg1">
                    <a:lumMod val="95000"/>
                  </a:schemeClr>
                </a:solidFill>
              </a:rPr>
              <a:t> di nostra vita                                       mi ritrovai per una selva oscura,                                            </a:t>
            </a:r>
            <a:r>
              <a:rPr lang="it-IT" sz="2400" dirty="0" err="1">
                <a:solidFill>
                  <a:schemeClr val="bg1">
                    <a:lumMod val="95000"/>
                  </a:schemeClr>
                </a:solidFill>
              </a:rPr>
              <a:t>chè</a:t>
            </a:r>
            <a:r>
              <a:rPr lang="it-IT" sz="2400" dirty="0">
                <a:solidFill>
                  <a:schemeClr val="bg1">
                    <a:lumMod val="95000"/>
                  </a:schemeClr>
                </a:solidFill>
              </a:rPr>
              <a:t> la diritta via era smarrita…</a:t>
            </a:r>
          </a:p>
        </p:txBody>
      </p:sp>
      <p:sp>
        <p:nvSpPr>
          <p:cNvPr id="4" name="Segnaposto contenuto 3"/>
          <p:cNvSpPr>
            <a:spLocks noGrp="1"/>
          </p:cNvSpPr>
          <p:nvPr>
            <p:ph sz="half" idx="2"/>
          </p:nvPr>
        </p:nvSpPr>
        <p:spPr>
          <a:xfrm>
            <a:off x="6175331" y="4490581"/>
            <a:ext cx="5198302" cy="1534439"/>
          </a:xfrm>
        </p:spPr>
        <p:txBody>
          <a:bodyPr>
            <a:normAutofit/>
          </a:bodyPr>
          <a:lstStyle/>
          <a:p>
            <a:pPr algn="r"/>
            <a:r>
              <a:rPr lang="it-IT" sz="2400" dirty="0">
                <a:solidFill>
                  <a:schemeClr val="bg1">
                    <a:lumMod val="95000"/>
                  </a:schemeClr>
                </a:solidFill>
              </a:rPr>
              <a:t>…a l’alta fantasia qui mancò possa;                                         ma già volgeva ‘l mio disio e ‘l </a:t>
            </a:r>
            <a:r>
              <a:rPr lang="it-IT" sz="2400" dirty="0" err="1">
                <a:solidFill>
                  <a:schemeClr val="bg1">
                    <a:lumMod val="95000"/>
                  </a:schemeClr>
                </a:solidFill>
              </a:rPr>
              <a:t>velle</a:t>
            </a:r>
            <a:r>
              <a:rPr lang="it-IT" sz="2400" dirty="0">
                <a:solidFill>
                  <a:schemeClr val="bg1">
                    <a:lumMod val="95000"/>
                  </a:schemeClr>
                </a:solidFill>
              </a:rPr>
              <a:t>,                                      sì come rota ch’</a:t>
            </a:r>
            <a:r>
              <a:rPr lang="it-IT" sz="2400" dirty="0" err="1">
                <a:solidFill>
                  <a:schemeClr val="bg1">
                    <a:lumMod val="95000"/>
                  </a:schemeClr>
                </a:solidFill>
              </a:rPr>
              <a:t>igualmente</a:t>
            </a:r>
            <a:r>
              <a:rPr lang="it-IT" sz="2400" dirty="0">
                <a:solidFill>
                  <a:schemeClr val="bg1">
                    <a:lumMod val="95000"/>
                  </a:schemeClr>
                </a:solidFill>
              </a:rPr>
              <a:t> è mossa,                                    l’amor che </a:t>
            </a:r>
            <a:r>
              <a:rPr lang="it-IT" sz="2400" dirty="0" err="1">
                <a:solidFill>
                  <a:schemeClr val="bg1">
                    <a:lumMod val="95000"/>
                  </a:schemeClr>
                </a:solidFill>
              </a:rPr>
              <a:t>move</a:t>
            </a:r>
            <a:r>
              <a:rPr lang="it-IT" sz="2400" dirty="0">
                <a:solidFill>
                  <a:schemeClr val="bg1">
                    <a:lumMod val="95000"/>
                  </a:schemeClr>
                </a:solidFill>
              </a:rPr>
              <a:t> il sole e </a:t>
            </a:r>
            <a:r>
              <a:rPr lang="it-IT" sz="2400" dirty="0" err="1">
                <a:solidFill>
                  <a:schemeClr val="bg1">
                    <a:lumMod val="95000"/>
                  </a:schemeClr>
                </a:solidFill>
              </a:rPr>
              <a:t>l’altre</a:t>
            </a:r>
            <a:r>
              <a:rPr lang="it-IT" sz="2400" dirty="0">
                <a:solidFill>
                  <a:schemeClr val="bg1">
                    <a:lumMod val="95000"/>
                  </a:schemeClr>
                </a:solidFill>
              </a:rPr>
              <a:t> stelle. </a:t>
            </a:r>
          </a:p>
        </p:txBody>
      </p:sp>
    </p:spTree>
    <p:extLst>
      <p:ext uri="{BB962C8B-B14F-4D97-AF65-F5344CB8AC3E}">
        <p14:creationId xmlns:p14="http://schemas.microsoft.com/office/powerpoint/2010/main" val="393160889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9076" y="308671"/>
            <a:ext cx="10311927" cy="893828"/>
          </a:xfrm>
        </p:spPr>
        <p:txBody>
          <a:bodyPr/>
          <a:lstStyle/>
          <a:p>
            <a:pPr algn="ctr"/>
            <a:r>
              <a:rPr lang="it-IT" dirty="0">
                <a:latin typeface="Algerian" panose="04020705040A02060702" pitchFamily="82" charset="0"/>
              </a:rPr>
              <a:t>Introduzione</a:t>
            </a:r>
          </a:p>
        </p:txBody>
      </p:sp>
      <p:sp>
        <p:nvSpPr>
          <p:cNvPr id="4" name="Segnaposto testo 3"/>
          <p:cNvSpPr>
            <a:spLocks noGrp="1"/>
          </p:cNvSpPr>
          <p:nvPr>
            <p:ph type="body" sz="half" idx="2"/>
          </p:nvPr>
        </p:nvSpPr>
        <p:spPr>
          <a:xfrm>
            <a:off x="999076" y="1202499"/>
            <a:ext cx="5096924" cy="5539123"/>
          </a:xfrm>
        </p:spPr>
        <p:txBody>
          <a:bodyPr>
            <a:noAutofit/>
          </a:bodyPr>
          <a:lstStyle/>
          <a:p>
            <a:pPr>
              <a:lnSpc>
                <a:spcPct val="100000"/>
              </a:lnSpc>
            </a:pPr>
            <a:r>
              <a:rPr lang="it-IT" sz="1800" dirty="0">
                <a:latin typeface="Times New Roman" panose="02020603050405020304" pitchFamily="18" charset="0"/>
                <a:cs typeface="Times New Roman" panose="02020603050405020304" pitchFamily="18" charset="0"/>
              </a:rPr>
              <a:t>La </a:t>
            </a:r>
            <a:r>
              <a:rPr lang="it-IT" sz="1800" dirty="0" err="1" smtClean="0">
                <a:latin typeface="Times New Roman" panose="02020603050405020304" pitchFamily="18" charset="0"/>
                <a:cs typeface="Times New Roman" panose="02020603050405020304" pitchFamily="18" charset="0"/>
              </a:rPr>
              <a:t>Comedia</a:t>
            </a:r>
            <a:r>
              <a:rPr lang="it-IT" sz="1800" dirty="0" smtClean="0">
                <a:latin typeface="Times New Roman" panose="02020603050405020304" pitchFamily="18" charset="0"/>
                <a:cs typeface="Times New Roman" panose="02020603050405020304" pitchFamily="18" charset="0"/>
              </a:rPr>
              <a:t> fu </a:t>
            </a:r>
            <a:r>
              <a:rPr lang="it-IT" sz="1800" dirty="0">
                <a:latin typeface="Times New Roman" panose="02020603050405020304" pitchFamily="18" charset="0"/>
                <a:cs typeface="Times New Roman" panose="02020603050405020304" pitchFamily="18" charset="0"/>
              </a:rPr>
              <a:t>in seguito rinominata «Divina»  dal  Boccaccio per i contenuti nel Trattatello in laude di Dante, scritto fra il 1357 e il 1362 e stampato nel 1477. E’ una delle opere più importanti della letteratura italiana. Alcuni studiosi ritengono </a:t>
            </a:r>
            <a:r>
              <a:rPr lang="it-IT" sz="1800" dirty="0" smtClean="0">
                <a:latin typeface="Times New Roman" panose="02020603050405020304" pitchFamily="18" charset="0"/>
                <a:cs typeface="Times New Roman" panose="02020603050405020304" pitchFamily="18" charset="0"/>
              </a:rPr>
              <a:t>che l’autore </a:t>
            </a:r>
            <a:r>
              <a:rPr lang="it-IT" sz="1800" dirty="0">
                <a:latin typeface="Times New Roman" panose="02020603050405020304" pitchFamily="18" charset="0"/>
                <a:cs typeface="Times New Roman" panose="02020603050405020304" pitchFamily="18" charset="0"/>
              </a:rPr>
              <a:t>iniziò l’opera dopo l’esilio e la terminò poco prima della morte. </a:t>
            </a:r>
          </a:p>
          <a:p>
            <a:pPr>
              <a:lnSpc>
                <a:spcPct val="100000"/>
              </a:lnSpc>
            </a:pPr>
            <a:r>
              <a:rPr lang="it-IT" sz="1800" dirty="0">
                <a:latin typeface="Times New Roman" panose="02020603050405020304" pitchFamily="18" charset="0"/>
                <a:cs typeface="Times New Roman" panose="02020603050405020304" pitchFamily="18" charset="0"/>
              </a:rPr>
              <a:t>Scritta in volgare fiorentino, segue una metrica  in terzine </a:t>
            </a:r>
            <a:r>
              <a:rPr lang="it-IT" sz="1800" dirty="0" smtClean="0">
                <a:latin typeface="Times New Roman" panose="02020603050405020304" pitchFamily="18" charset="0"/>
                <a:cs typeface="Times New Roman" panose="02020603050405020304" pitchFamily="18" charset="0"/>
              </a:rPr>
              <a:t>(terzina </a:t>
            </a:r>
            <a:r>
              <a:rPr lang="it-IT" sz="1800" dirty="0">
                <a:latin typeface="Times New Roman" panose="02020603050405020304" pitchFamily="18" charset="0"/>
                <a:cs typeface="Times New Roman" panose="02020603050405020304" pitchFamily="18" charset="0"/>
              </a:rPr>
              <a:t>dantesca o terza rima o rima incatenata) e in endecasillabi </a:t>
            </a:r>
          </a:p>
          <a:p>
            <a:pPr>
              <a:lnSpc>
                <a:spcPct val="100000"/>
              </a:lnSpc>
            </a:pPr>
            <a:r>
              <a:rPr lang="it-IT" sz="1800" dirty="0">
                <a:latin typeface="Times New Roman" panose="02020603050405020304" pitchFamily="18" charset="0"/>
                <a:cs typeface="Times New Roman" panose="02020603050405020304" pitchFamily="18" charset="0"/>
              </a:rPr>
              <a:t>Racconta il suo </a:t>
            </a:r>
            <a:r>
              <a:rPr lang="it-IT" sz="1800" dirty="0" smtClean="0">
                <a:latin typeface="Times New Roman" panose="02020603050405020304" pitchFamily="18" charset="0"/>
                <a:cs typeface="Times New Roman" panose="02020603050405020304" pitchFamily="18" charset="0"/>
              </a:rPr>
              <a:t>viaggio  </a:t>
            </a:r>
            <a:r>
              <a:rPr lang="it-IT" sz="1800" dirty="0">
                <a:latin typeface="Times New Roman" panose="02020603050405020304" pitchFamily="18" charset="0"/>
                <a:cs typeface="Times New Roman" panose="02020603050405020304" pitchFamily="18" charset="0"/>
              </a:rPr>
              <a:t>simbolico e immaginario attraverso i tre regni dell’Oltretomba, guidato prima da Virgilio (la Ragione), poi da Beatrice (la Teologia) e infine </a:t>
            </a:r>
            <a:r>
              <a:rPr lang="it-IT" sz="1800" dirty="0" smtClean="0">
                <a:latin typeface="Times New Roman" panose="02020603050405020304" pitchFamily="18" charset="0"/>
                <a:cs typeface="Times New Roman" panose="02020603050405020304" pitchFamily="18" charset="0"/>
              </a:rPr>
              <a:t>da San </a:t>
            </a:r>
            <a:r>
              <a:rPr lang="it-IT" sz="1800" dirty="0">
                <a:latin typeface="Times New Roman" panose="02020603050405020304" pitchFamily="18" charset="0"/>
                <a:cs typeface="Times New Roman" panose="02020603050405020304" pitchFamily="18" charset="0"/>
              </a:rPr>
              <a:t>Bernardo. </a:t>
            </a:r>
            <a:r>
              <a:rPr lang="it-IT" sz="1800" dirty="0" smtClean="0">
                <a:latin typeface="Times New Roman" panose="02020603050405020304" pitchFamily="18" charset="0"/>
                <a:cs typeface="Times New Roman" panose="02020603050405020304" pitchFamily="18" charset="0"/>
              </a:rPr>
              <a:t>Il </a:t>
            </a:r>
            <a:r>
              <a:rPr lang="it-IT" sz="1800" dirty="0">
                <a:latin typeface="Times New Roman" panose="02020603050405020304" pitchFamily="18" charset="0"/>
                <a:cs typeface="Times New Roman" panose="02020603050405020304" pitchFamily="18" charset="0"/>
              </a:rPr>
              <a:t>viaggio di Dante rappresenta il viaggio dell’intera umanità. </a:t>
            </a:r>
          </a:p>
        </p:txBody>
      </p:sp>
      <p:pic>
        <p:nvPicPr>
          <p:cNvPr id="8" name="Segnaposto contenuto 7"/>
          <p:cNvPicPr>
            <a:picLocks noGrp="1" noChangeAspect="1"/>
          </p:cNvPicPr>
          <p:nvPr>
            <p:ph idx="1"/>
          </p:nvPr>
        </p:nvPicPr>
        <p:blipFill>
          <a:blip r:embed="rId2"/>
          <a:stretch>
            <a:fillRect/>
          </a:stretch>
        </p:blipFill>
        <p:spPr>
          <a:xfrm>
            <a:off x="6212910" y="1901884"/>
            <a:ext cx="5672762" cy="3509722"/>
          </a:xfrm>
          <a:prstGeom prst="rect">
            <a:avLst/>
          </a:prstGeom>
        </p:spPr>
      </p:pic>
    </p:spTree>
    <p:extLst>
      <p:ext uri="{BB962C8B-B14F-4D97-AF65-F5344CB8AC3E}">
        <p14:creationId xmlns:p14="http://schemas.microsoft.com/office/powerpoint/2010/main" val="151341276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6250488" y="1292107"/>
            <a:ext cx="4972833" cy="5149031"/>
          </a:xfrm>
        </p:spPr>
        <p:txBody>
          <a:bodyPr>
            <a:normAutofit fontScale="92500" lnSpcReduction="20000"/>
          </a:bodyPr>
          <a:lstStyle/>
          <a:p>
            <a:pPr marL="0" marR="0" lvl="0" indent="0" algn="l" defTabSz="914400" rtl="0" eaLnBrk="1" fontAlgn="auto" latinLnBrk="0" hangingPunct="1">
              <a:lnSpc>
                <a:spcPct val="100000"/>
              </a:lnSpc>
              <a:spcBef>
                <a:spcPts val="600"/>
              </a:spcBef>
              <a:spcAft>
                <a:spcPts val="200"/>
              </a:spcAft>
              <a:buClr>
                <a:srgbClr val="9CBEBD"/>
              </a:buClr>
              <a:buSzPct val="100000"/>
              <a:buFont typeface="Tw Cen MT" panose="020B0602020104020603" pitchFamily="34" charset="0"/>
              <a:buNone/>
              <a:tabLst/>
              <a:defRPr/>
            </a:pPr>
            <a:r>
              <a:rPr lang="it-IT" sz="1800" dirty="0">
                <a:latin typeface="Times New Roman" panose="02020603050405020304" pitchFamily="18" charset="0"/>
                <a:cs typeface="Times New Roman" panose="02020603050405020304" pitchFamily="18" charset="0"/>
              </a:rPr>
              <a:t>L’opera che </a:t>
            </a:r>
            <a:r>
              <a:rPr lang="it-IT" sz="1800" dirty="0">
                <a:solidFill>
                  <a:srgbClr val="2E2B21"/>
                </a:solidFill>
                <a:latin typeface="Times New Roman" panose="02020603050405020304" pitchFamily="18" charset="0"/>
                <a:cs typeface="Times New Roman" panose="02020603050405020304" pitchFamily="18" charset="0"/>
              </a:rPr>
              <a:t>s</a:t>
            </a:r>
            <a:r>
              <a:rPr kumimoji="0" lang="it-IT" sz="1800" b="0" i="0" u="none" strike="noStrike" kern="1200" cap="none" spc="0" normalizeH="0" baseline="0" noProof="0" dirty="0">
                <a:ln>
                  <a:noFill/>
                </a:ln>
                <a:solidFill>
                  <a:srgbClr val="2E2B21"/>
                </a:solidFill>
                <a:effectLst/>
                <a:uLnTx/>
                <a:uFillTx/>
                <a:latin typeface="Times New Roman" panose="02020603050405020304" pitchFamily="18" charset="0"/>
                <a:cs typeface="Times New Roman" panose="02020603050405020304" pitchFamily="18" charset="0"/>
              </a:rPr>
              <a:t>i presenta come un poema </a:t>
            </a:r>
            <a:r>
              <a:rPr kumimoji="0" lang="it-IT" sz="1800" b="0" i="0" u="none" strike="noStrike" kern="1200" cap="none" spc="0" normalizeH="0" baseline="0" noProof="0" dirty="0" smtClean="0">
                <a:ln>
                  <a:noFill/>
                </a:ln>
                <a:solidFill>
                  <a:srgbClr val="2E2B21"/>
                </a:solidFill>
                <a:effectLst/>
                <a:uLnTx/>
                <a:uFillTx/>
                <a:latin typeface="Times New Roman" panose="02020603050405020304" pitchFamily="18" charset="0"/>
                <a:cs typeface="Times New Roman" panose="02020603050405020304" pitchFamily="18" charset="0"/>
              </a:rPr>
              <a:t>didattico-allegorico </a:t>
            </a:r>
            <a:r>
              <a:rPr lang="it-IT" sz="1800" dirty="0">
                <a:latin typeface="Times New Roman" panose="02020603050405020304" pitchFamily="18" charset="0"/>
                <a:cs typeface="Times New Roman" panose="02020603050405020304" pitchFamily="18" charset="0"/>
              </a:rPr>
              <a:t>è divisa in tre cantiche: Inferno, Purgatorio e Paradiso.</a:t>
            </a:r>
          </a:p>
          <a:p>
            <a:pPr marL="0" marR="0" lvl="0" indent="0" algn="l" defTabSz="914400" rtl="0" eaLnBrk="1" fontAlgn="auto" latinLnBrk="0" hangingPunct="1">
              <a:lnSpc>
                <a:spcPct val="100000"/>
              </a:lnSpc>
              <a:spcBef>
                <a:spcPts val="600"/>
              </a:spcBef>
              <a:spcAft>
                <a:spcPts val="200"/>
              </a:spcAft>
              <a:buClr>
                <a:srgbClr val="9CBEBD"/>
              </a:buClr>
              <a:buSzPct val="100000"/>
              <a:buFont typeface="Tw Cen MT" panose="020B0602020104020603" pitchFamily="34" charset="0"/>
              <a:buNone/>
              <a:tabLst/>
              <a:defRPr/>
            </a:pPr>
            <a:r>
              <a:rPr lang="it-IT" sz="1800" dirty="0" smtClean="0">
                <a:latin typeface="Times New Roman" panose="02020603050405020304" pitchFamily="18" charset="0"/>
                <a:cs typeface="Times New Roman" panose="02020603050405020304" pitchFamily="18" charset="0"/>
              </a:rPr>
              <a:t>Ciascuna </a:t>
            </a:r>
            <a:r>
              <a:rPr lang="it-IT" sz="1800" dirty="0">
                <a:latin typeface="Times New Roman" panose="02020603050405020304" pitchFamily="18" charset="0"/>
                <a:cs typeface="Times New Roman" panose="02020603050405020304" pitchFamily="18" charset="0"/>
              </a:rPr>
              <a:t>di queste è composta da 33 canti (tranne l’Inferno composto da 34 </a:t>
            </a:r>
            <a:r>
              <a:rPr lang="it-IT" sz="1800" dirty="0" smtClean="0">
                <a:latin typeface="Times New Roman" panose="02020603050405020304" pitchFamily="18" charset="0"/>
                <a:cs typeface="Times New Roman" panose="02020603050405020304" pitchFamily="18" charset="0"/>
              </a:rPr>
              <a:t>perché </a:t>
            </a:r>
            <a:r>
              <a:rPr lang="it-IT" sz="1800" dirty="0">
                <a:latin typeface="Times New Roman" panose="02020603050405020304" pitchFamily="18" charset="0"/>
                <a:cs typeface="Times New Roman" panose="02020603050405020304" pitchFamily="18" charset="0"/>
              </a:rPr>
              <a:t>il </a:t>
            </a:r>
            <a:r>
              <a:rPr lang="it-IT" sz="1800" dirty="0" smtClean="0">
                <a:latin typeface="Times New Roman" panose="02020603050405020304" pitchFamily="18" charset="0"/>
                <a:cs typeface="Times New Roman" panose="02020603050405020304" pitchFamily="18" charset="0"/>
              </a:rPr>
              <a:t>primo </a:t>
            </a:r>
            <a:r>
              <a:rPr lang="it-IT" sz="1800" dirty="0">
                <a:latin typeface="Times New Roman" panose="02020603050405020304" pitchFamily="18" charset="0"/>
                <a:cs typeface="Times New Roman" panose="02020603050405020304" pitchFamily="18" charset="0"/>
              </a:rPr>
              <a:t>funge da proemio a tutta l’opera). Nella </a:t>
            </a:r>
            <a:r>
              <a:rPr lang="it-IT" sz="1800" dirty="0" smtClean="0">
                <a:latin typeface="Times New Roman" panose="02020603050405020304" pitchFamily="18" charset="0"/>
                <a:cs typeface="Times New Roman" panose="02020603050405020304" pitchFamily="18" charset="0"/>
              </a:rPr>
              <a:t>Commedia Dante </a:t>
            </a:r>
            <a:r>
              <a:rPr lang="it-IT" sz="1800" dirty="0">
                <a:latin typeface="Times New Roman" panose="02020603050405020304" pitchFamily="18" charset="0"/>
                <a:cs typeface="Times New Roman" panose="02020603050405020304" pitchFamily="18" charset="0"/>
              </a:rPr>
              <a:t>racconta un viaggio immaginario attraverso i tre regni ultraterreni cristiani. </a:t>
            </a:r>
          </a:p>
          <a:p>
            <a:pPr marL="0" marR="0" lvl="0" indent="0" algn="l" defTabSz="914400" rtl="0" eaLnBrk="1" fontAlgn="auto" latinLnBrk="0" hangingPunct="1">
              <a:lnSpc>
                <a:spcPct val="100000"/>
              </a:lnSpc>
              <a:spcBef>
                <a:spcPts val="600"/>
              </a:spcBef>
              <a:spcAft>
                <a:spcPts val="200"/>
              </a:spcAft>
              <a:buClr>
                <a:srgbClr val="9CBEBD"/>
              </a:buClr>
              <a:buSzPct val="100000"/>
              <a:buFont typeface="Tw Cen MT" panose="020B0602020104020603" pitchFamily="34" charset="0"/>
              <a:buNone/>
              <a:tabLst/>
              <a:defRPr/>
            </a:pPr>
            <a:r>
              <a:rPr lang="it-IT" sz="1800" dirty="0">
                <a:latin typeface="Times New Roman" panose="02020603050405020304" pitchFamily="18" charset="0"/>
                <a:cs typeface="Times New Roman" panose="02020603050405020304" pitchFamily="18" charset="0"/>
              </a:rPr>
              <a:t>Nell’opera è molto importante il valore numerico. Un numero che per Dante aveva un significato simbolico è il numero 3: sono le Cantiche e i regni dell'aldilà, il tre richiama la Trinità e sono le donne che dal cielo corrono in aiuto (la Vergine, Santa Lucia e Beatrice).</a:t>
            </a:r>
          </a:p>
          <a:p>
            <a:pPr marL="0" marR="0" lvl="0" indent="0" algn="l" defTabSz="914400" rtl="0" eaLnBrk="1" fontAlgn="auto" latinLnBrk="0" hangingPunct="1">
              <a:lnSpc>
                <a:spcPct val="100000"/>
              </a:lnSpc>
              <a:spcBef>
                <a:spcPts val="600"/>
              </a:spcBef>
              <a:spcAft>
                <a:spcPts val="200"/>
              </a:spcAft>
              <a:buClr>
                <a:srgbClr val="9CBEBD"/>
              </a:buClr>
              <a:buSzPct val="100000"/>
              <a:buFont typeface="Tw Cen MT" panose="020B0602020104020603" pitchFamily="34" charset="0"/>
              <a:buNone/>
              <a:tabLst/>
              <a:defRPr/>
            </a:pPr>
            <a:r>
              <a:rPr lang="it-IT" sz="1800" dirty="0" smtClean="0">
                <a:latin typeface="Times New Roman" panose="02020603050405020304" pitchFamily="18" charset="0"/>
                <a:cs typeface="Times New Roman" panose="02020603050405020304" pitchFamily="18" charset="0"/>
              </a:rPr>
              <a:t>Nelle </a:t>
            </a:r>
            <a:r>
              <a:rPr lang="it-IT" sz="1800" dirty="0">
                <a:latin typeface="Times New Roman" panose="02020603050405020304" pitchFamily="18" charset="0"/>
                <a:cs typeface="Times New Roman" panose="02020603050405020304" pitchFamily="18" charset="0"/>
              </a:rPr>
              <a:t>parole del diavolo possiamo dedurre che Dante si sia perso nella «selva oscura» tra giovedì 7 aprile e venerdì 8 aprile del 1300, (anno in cui Bonifacio VIII indisse il primo Giubileo cristiano).</a:t>
            </a:r>
          </a:p>
          <a:p>
            <a:pPr marL="0" marR="0" lvl="0" indent="0" algn="l" defTabSz="914400" rtl="0" eaLnBrk="1" fontAlgn="auto" latinLnBrk="0" hangingPunct="1">
              <a:lnSpc>
                <a:spcPct val="100000"/>
              </a:lnSpc>
              <a:spcBef>
                <a:spcPts val="600"/>
              </a:spcBef>
              <a:spcAft>
                <a:spcPts val="200"/>
              </a:spcAft>
              <a:buClr>
                <a:srgbClr val="9CBEBD"/>
              </a:buClr>
              <a:buSzPct val="100000"/>
              <a:buFont typeface="Tw Cen MT" panose="020B0602020104020603" pitchFamily="34" charset="0"/>
              <a:buNone/>
              <a:tabLst/>
              <a:defRPr/>
            </a:pPr>
            <a:endParaRPr lang="it-IT" sz="18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200"/>
              </a:spcAft>
              <a:buClr>
                <a:srgbClr val="9CBEBD"/>
              </a:buClr>
              <a:buSzPct val="100000"/>
              <a:buFont typeface="Tw Cen MT" panose="020B0602020104020603" pitchFamily="34" charset="0"/>
              <a:buNone/>
              <a:tabLst/>
              <a:defRPr/>
            </a:pPr>
            <a:r>
              <a:rPr lang="it-IT" sz="1800" dirty="0">
                <a:latin typeface="Times New Roman" panose="02020603050405020304" pitchFamily="18" charset="0"/>
                <a:cs typeface="Times New Roman" panose="02020603050405020304" pitchFamily="18" charset="0"/>
              </a:rPr>
              <a:t> ………</a:t>
            </a:r>
            <a:r>
              <a:rPr lang="it-IT" sz="2400" dirty="0">
                <a:latin typeface="Pristina" panose="03060402040406080204" pitchFamily="66" charset="0"/>
                <a:cs typeface="Times New Roman" panose="02020603050405020304" pitchFamily="18" charset="0"/>
              </a:rPr>
              <a:t>mi ritrovai per una selva oscura, che la diritta via era smarrita…….</a:t>
            </a:r>
          </a:p>
        </p:txBody>
      </p:sp>
      <p:pic>
        <p:nvPicPr>
          <p:cNvPr id="9" name="Segnaposto contenuto 8"/>
          <p:cNvPicPr>
            <a:picLocks noGrp="1" noChangeAspect="1"/>
          </p:cNvPicPr>
          <p:nvPr>
            <p:ph idx="1"/>
          </p:nvPr>
        </p:nvPicPr>
        <p:blipFill>
          <a:blip r:embed="rId2"/>
          <a:stretch>
            <a:fillRect/>
          </a:stretch>
        </p:blipFill>
        <p:spPr>
          <a:xfrm>
            <a:off x="1398918" y="226360"/>
            <a:ext cx="3999800" cy="6214778"/>
          </a:xfrm>
          <a:prstGeom prst="rect">
            <a:avLst/>
          </a:prstGeom>
        </p:spPr>
      </p:pic>
    </p:spTree>
    <p:extLst>
      <p:ext uri="{BB962C8B-B14F-4D97-AF65-F5344CB8AC3E}">
        <p14:creationId xmlns:p14="http://schemas.microsoft.com/office/powerpoint/2010/main" val="73373245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6D6F74F9-E425-4721-A937-D3384FC97F80}"/>
              </a:ext>
            </a:extLst>
          </p:cNvPr>
          <p:cNvSpPr txBox="1"/>
          <p:nvPr/>
        </p:nvSpPr>
        <p:spPr>
          <a:xfrm>
            <a:off x="533400" y="372534"/>
            <a:ext cx="7831667" cy="523220"/>
          </a:xfrm>
          <a:prstGeom prst="rect">
            <a:avLst/>
          </a:prstGeom>
          <a:noFill/>
        </p:spPr>
        <p:txBody>
          <a:bodyPr wrap="square" rtlCol="0">
            <a:spAutoFit/>
          </a:bodyPr>
          <a:lstStyle/>
          <a:p>
            <a:r>
              <a:rPr lang="it-IT" sz="2800" dirty="0">
                <a:latin typeface="Algerian" panose="04020705040A02060702" pitchFamily="82" charset="0"/>
              </a:rPr>
              <a:t>IL SIGNIFICATO </a:t>
            </a:r>
            <a:r>
              <a:rPr lang="it-IT" sz="2800" dirty="0" smtClean="0">
                <a:latin typeface="Algerian" panose="04020705040A02060702" pitchFamily="82" charset="0"/>
              </a:rPr>
              <a:t>ALLEGORICO </a:t>
            </a:r>
            <a:r>
              <a:rPr lang="it-IT" sz="2800" dirty="0">
                <a:latin typeface="Algerian" panose="04020705040A02060702" pitchFamily="82" charset="0"/>
              </a:rPr>
              <a:t>DEL NUMERO 3</a:t>
            </a:r>
          </a:p>
        </p:txBody>
      </p:sp>
      <p:sp>
        <p:nvSpPr>
          <p:cNvPr id="3" name="CasellaDiTesto 2">
            <a:extLst>
              <a:ext uri="{FF2B5EF4-FFF2-40B4-BE49-F238E27FC236}">
                <a16:creationId xmlns:a16="http://schemas.microsoft.com/office/drawing/2014/main" xmlns="" id="{07AEFCC7-807B-4DFB-806D-447E4ACD7CE9}"/>
              </a:ext>
            </a:extLst>
          </p:cNvPr>
          <p:cNvSpPr txBox="1"/>
          <p:nvPr/>
        </p:nvSpPr>
        <p:spPr>
          <a:xfrm>
            <a:off x="838201" y="1312333"/>
            <a:ext cx="9626600" cy="3792833"/>
          </a:xfrm>
          <a:prstGeom prst="rect">
            <a:avLst/>
          </a:prstGeom>
          <a:noFill/>
        </p:spPr>
        <p:txBody>
          <a:bodyPr wrap="square" rtlCol="0">
            <a:spAutoFit/>
          </a:bodyPr>
          <a:lstStyle/>
          <a:p>
            <a:pPr marL="285115" marR="0" lvl="0" indent="-273050" algn="l" defTabSz="914400" rtl="0" eaLnBrk="1" fontAlgn="auto" latinLnBrk="0" hangingPunct="1">
              <a:lnSpc>
                <a:spcPct val="100000"/>
              </a:lnSpc>
              <a:spcBef>
                <a:spcPts val="365"/>
              </a:spcBef>
              <a:spcAft>
                <a:spcPts val="0"/>
              </a:spcAft>
              <a:buClr>
                <a:srgbClr val="D24717"/>
              </a:buClr>
              <a:buSzPct val="83928"/>
              <a:buFont typeface="Wingdings 2"/>
              <a:buChar char=""/>
              <a:tabLst>
                <a:tab pos="285750" algn="l"/>
              </a:tabLst>
              <a:defRPr/>
            </a:pPr>
            <a:r>
              <a:rPr kumimoji="0" lang="it-IT" sz="2800" b="0" i="0" u="none" strike="noStrike" kern="1200" cap="none" spc="-10" normalizeH="0" baseline="0" noProof="0" dirty="0">
                <a:ln>
                  <a:noFill/>
                </a:ln>
                <a:solidFill>
                  <a:prstClr val="black"/>
                </a:solidFill>
                <a:effectLst/>
                <a:uLnTx/>
                <a:uFillTx/>
                <a:latin typeface="Perpetua"/>
                <a:ea typeface="+mn-ea"/>
                <a:cs typeface="Perpetua"/>
              </a:rPr>
              <a:t>R</a:t>
            </a:r>
            <a:r>
              <a:rPr kumimoji="0" lang="it-IT" sz="2800" b="0" i="0" u="none" strike="noStrike" kern="1200" cap="none" spc="-20" normalizeH="0" baseline="0" noProof="0" dirty="0">
                <a:ln>
                  <a:noFill/>
                </a:ln>
                <a:solidFill>
                  <a:prstClr val="black"/>
                </a:solidFill>
                <a:effectLst/>
                <a:uLnTx/>
                <a:uFillTx/>
                <a:latin typeface="Perpetua"/>
                <a:ea typeface="+mn-ea"/>
                <a:cs typeface="Perpetua"/>
              </a:rPr>
              <a:t>i</a:t>
            </a:r>
            <a:r>
              <a:rPr kumimoji="0" lang="it-IT" sz="2800" b="0" i="0" u="none" strike="noStrike" kern="1200" cap="none" spc="50" normalizeH="0" baseline="0" noProof="0" dirty="0">
                <a:ln>
                  <a:noFill/>
                </a:ln>
                <a:solidFill>
                  <a:prstClr val="black"/>
                </a:solidFill>
                <a:effectLst/>
                <a:uLnTx/>
                <a:uFillTx/>
                <a:latin typeface="Perpetua"/>
                <a:ea typeface="+mn-ea"/>
                <a:cs typeface="Perpetua"/>
              </a:rPr>
              <a:t>c</a:t>
            </a:r>
            <a:r>
              <a:rPr kumimoji="0" lang="it-IT" sz="2800" b="0" i="0" u="none" strike="noStrike" kern="1200" cap="none" spc="-5" normalizeH="0" baseline="0" noProof="0" dirty="0">
                <a:ln>
                  <a:noFill/>
                </a:ln>
                <a:solidFill>
                  <a:prstClr val="black"/>
                </a:solidFill>
                <a:effectLst/>
                <a:uLnTx/>
                <a:uFillTx/>
                <a:latin typeface="Perpetua"/>
                <a:ea typeface="+mn-ea"/>
                <a:cs typeface="Perpetua"/>
              </a:rPr>
              <a:t>hiama </a:t>
            </a:r>
            <a:r>
              <a:rPr kumimoji="0" lang="it-IT" sz="2800" b="0" i="0" u="none" strike="noStrike" kern="1200" cap="none" spc="-10" normalizeH="0" baseline="0" noProof="0" dirty="0">
                <a:ln>
                  <a:noFill/>
                </a:ln>
                <a:solidFill>
                  <a:prstClr val="black"/>
                </a:solidFill>
                <a:effectLst/>
                <a:uLnTx/>
                <a:uFillTx/>
                <a:latin typeface="Perpetua"/>
                <a:ea typeface="+mn-ea"/>
                <a:cs typeface="Perpetua"/>
              </a:rPr>
              <a:t>l</a:t>
            </a:r>
            <a:r>
              <a:rPr kumimoji="0" lang="it-IT" sz="2800" b="0" i="0" u="none" strike="noStrike" kern="1200" cap="none" spc="-5" normalizeH="0" baseline="0" noProof="0" dirty="0">
                <a:ln>
                  <a:noFill/>
                </a:ln>
                <a:solidFill>
                  <a:prstClr val="black"/>
                </a:solidFill>
                <a:effectLst/>
                <a:uLnTx/>
                <a:uFillTx/>
                <a:latin typeface="Perpetua"/>
                <a:ea typeface="+mn-ea"/>
                <a:cs typeface="Perpetua"/>
              </a:rPr>
              <a:t>a</a:t>
            </a:r>
            <a:r>
              <a:rPr kumimoji="0" lang="it-IT" sz="2800" b="0" i="0" u="none" strike="noStrike" kern="1200" cap="none" spc="-34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345" normalizeH="0" baseline="0" noProof="0" dirty="0" smtClean="0">
                <a:ln>
                  <a:noFill/>
                </a:ln>
                <a:solidFill>
                  <a:prstClr val="black"/>
                </a:solidFill>
                <a:effectLst/>
                <a:uLnTx/>
                <a:uFillTx/>
                <a:latin typeface="Perpetua"/>
                <a:ea typeface="+mn-ea"/>
                <a:cs typeface="Perpetua"/>
              </a:rPr>
              <a:t> </a:t>
            </a:r>
            <a:r>
              <a:rPr kumimoji="0" lang="it-IT" sz="2800" b="0" i="0" u="none" strike="noStrike" kern="1200" cap="none" spc="-204" normalizeH="0" baseline="0" noProof="0" dirty="0" smtClean="0">
                <a:ln>
                  <a:noFill/>
                </a:ln>
                <a:solidFill>
                  <a:prstClr val="black"/>
                </a:solidFill>
                <a:effectLst/>
                <a:uLnTx/>
                <a:uFillTx/>
                <a:latin typeface="Perpetua"/>
                <a:ea typeface="+mn-ea"/>
                <a:cs typeface="Perpetua"/>
              </a:rPr>
              <a:t>T</a:t>
            </a:r>
            <a:r>
              <a:rPr kumimoji="0" lang="it-IT" sz="2800" b="0" i="0" u="none" strike="noStrike" kern="1200" cap="none" spc="45" normalizeH="0" baseline="0" noProof="0" dirty="0" smtClean="0">
                <a:ln>
                  <a:noFill/>
                </a:ln>
                <a:solidFill>
                  <a:prstClr val="black"/>
                </a:solidFill>
                <a:effectLst/>
                <a:uLnTx/>
                <a:uFillTx/>
                <a:latin typeface="Perpetua"/>
                <a:ea typeface="+mn-ea"/>
                <a:cs typeface="Perpetua"/>
              </a:rPr>
              <a:t>r</a:t>
            </a:r>
            <a:r>
              <a:rPr kumimoji="0" lang="it-IT" sz="2800" b="0" i="0" u="none" strike="noStrike" kern="1200" cap="none" spc="-5" normalizeH="0" baseline="0" noProof="0" dirty="0" smtClean="0">
                <a:ln>
                  <a:noFill/>
                </a:ln>
                <a:solidFill>
                  <a:prstClr val="black"/>
                </a:solidFill>
                <a:effectLst/>
                <a:uLnTx/>
                <a:uFillTx/>
                <a:latin typeface="Perpetua"/>
                <a:ea typeface="+mn-ea"/>
                <a:cs typeface="Perpetua"/>
              </a:rPr>
              <a:t>ini</a:t>
            </a:r>
            <a:r>
              <a:rPr kumimoji="0" lang="it-IT" sz="2800" b="0" i="0" u="none" strike="noStrike" kern="1200" cap="none" spc="-15" normalizeH="0" baseline="0" noProof="0" dirty="0" smtClean="0">
                <a:ln>
                  <a:noFill/>
                </a:ln>
                <a:solidFill>
                  <a:prstClr val="black"/>
                </a:solidFill>
                <a:effectLst/>
                <a:uLnTx/>
                <a:uFillTx/>
                <a:latin typeface="Perpetua"/>
                <a:ea typeface="+mn-ea"/>
                <a:cs typeface="Perpetua"/>
              </a:rPr>
              <a:t>t</a:t>
            </a:r>
            <a:r>
              <a:rPr kumimoji="0" lang="it-IT" sz="2800" b="0" i="0" u="none" strike="noStrike" kern="1200" cap="none" spc="-5" normalizeH="0" baseline="0" noProof="0" dirty="0" smtClean="0">
                <a:ln>
                  <a:noFill/>
                </a:ln>
                <a:solidFill>
                  <a:prstClr val="black"/>
                </a:solidFill>
                <a:effectLst/>
                <a:uLnTx/>
                <a:uFillTx/>
                <a:latin typeface="Perpetua"/>
                <a:ea typeface="+mn-ea"/>
                <a:cs typeface="Perpetua"/>
              </a:rPr>
              <a:t>à</a:t>
            </a:r>
            <a:endParaRPr kumimoji="0" lang="it-IT" sz="2800" b="0" i="0" u="none" strike="noStrike" kern="1200" cap="none" spc="0" normalizeH="0" baseline="0" noProof="0" dirty="0">
              <a:ln>
                <a:noFill/>
              </a:ln>
              <a:solidFill>
                <a:prstClr val="black"/>
              </a:solidFill>
              <a:effectLst/>
              <a:uLnTx/>
              <a:uFillTx/>
              <a:latin typeface="Perpetua"/>
              <a:ea typeface="+mn-ea"/>
              <a:cs typeface="Perpetua"/>
            </a:endParaRPr>
          </a:p>
          <a:p>
            <a:pPr marL="285115" marR="0" lvl="0" indent="-273050" algn="l" defTabSz="914400" rtl="0" eaLnBrk="1" fontAlgn="auto" latinLnBrk="0" hangingPunct="1">
              <a:lnSpc>
                <a:spcPct val="100000"/>
              </a:lnSpc>
              <a:spcBef>
                <a:spcPts val="265"/>
              </a:spcBef>
              <a:spcAft>
                <a:spcPts val="0"/>
              </a:spcAft>
              <a:buClr>
                <a:srgbClr val="D24717"/>
              </a:buClr>
              <a:buSzPct val="83928"/>
              <a:buFont typeface="Wingdings 2"/>
              <a:buChar char=""/>
              <a:tabLst>
                <a:tab pos="285750" algn="l"/>
                <a:tab pos="607695" algn="l"/>
              </a:tabLst>
              <a:defRPr/>
            </a:pPr>
            <a:r>
              <a:rPr kumimoji="0" lang="it-IT" sz="2800" b="0" i="0" u="none" strike="noStrike" kern="1200" cap="none" spc="-5" normalizeH="0" baseline="0" noProof="0" dirty="0">
                <a:ln>
                  <a:noFill/>
                </a:ln>
                <a:solidFill>
                  <a:prstClr val="black"/>
                </a:solidFill>
                <a:effectLst/>
                <a:uLnTx/>
                <a:uFillTx/>
                <a:latin typeface="Perpetua"/>
                <a:ea typeface="+mn-ea"/>
                <a:cs typeface="Perpetua"/>
              </a:rPr>
              <a:t>3	sono</a:t>
            </a:r>
            <a:r>
              <a:rPr kumimoji="0" lang="it-IT" sz="2800" b="0" i="0" u="none" strike="noStrike" kern="1200" cap="none" spc="-1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le</a:t>
            </a:r>
            <a:r>
              <a:rPr kumimoji="0" lang="it-IT" sz="2800" b="0" i="0" u="none" strike="noStrike" kern="1200" cap="none" spc="-2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0" normalizeH="0" baseline="0" noProof="0" dirty="0">
                <a:ln>
                  <a:noFill/>
                </a:ln>
                <a:solidFill>
                  <a:prstClr val="black"/>
                </a:solidFill>
                <a:effectLst/>
                <a:uLnTx/>
                <a:uFillTx/>
                <a:latin typeface="Perpetua"/>
                <a:ea typeface="+mn-ea"/>
                <a:cs typeface="Perpetua"/>
              </a:rPr>
              <a:t>Cantiche</a:t>
            </a:r>
          </a:p>
          <a:p>
            <a:pPr marL="285115" marR="0" lvl="0" indent="-273050" algn="l" defTabSz="914400" rtl="0" eaLnBrk="1" fontAlgn="auto" latinLnBrk="0" hangingPunct="1">
              <a:lnSpc>
                <a:spcPct val="100000"/>
              </a:lnSpc>
              <a:spcBef>
                <a:spcPts val="265"/>
              </a:spcBef>
              <a:spcAft>
                <a:spcPts val="0"/>
              </a:spcAft>
              <a:buClr>
                <a:srgbClr val="D24717"/>
              </a:buClr>
              <a:buSzPct val="83928"/>
              <a:buFont typeface="Wingdings 2"/>
              <a:buChar char=""/>
              <a:tabLst>
                <a:tab pos="285750" algn="l"/>
              </a:tabLst>
              <a:defRPr/>
            </a:pPr>
            <a:r>
              <a:rPr kumimoji="0" lang="it-IT" sz="2800" b="0" i="0" u="none" strike="noStrike" kern="1200" cap="none" spc="-5" normalizeH="0" baseline="0" noProof="0" dirty="0">
                <a:ln>
                  <a:noFill/>
                </a:ln>
                <a:solidFill>
                  <a:prstClr val="black"/>
                </a:solidFill>
                <a:effectLst/>
                <a:uLnTx/>
                <a:uFillTx/>
                <a:latin typeface="Perpetua"/>
                <a:ea typeface="+mn-ea"/>
                <a:cs typeface="Perpetua"/>
              </a:rPr>
              <a:t>le </a:t>
            </a:r>
            <a:r>
              <a:rPr kumimoji="0" lang="it-IT" sz="2800" b="0" i="0" u="none" strike="noStrike" kern="1200" cap="none" spc="-10" normalizeH="0" baseline="0" noProof="0" dirty="0">
                <a:ln>
                  <a:noFill/>
                </a:ln>
                <a:solidFill>
                  <a:prstClr val="black"/>
                </a:solidFill>
                <a:effectLst/>
                <a:uLnTx/>
                <a:uFillTx/>
                <a:latin typeface="Perpetua"/>
                <a:ea typeface="+mn-ea"/>
                <a:cs typeface="Perpetua"/>
              </a:rPr>
              <a:t>Strofe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sono</a:t>
            </a:r>
            <a:r>
              <a:rPr kumimoji="0" lang="it-IT" sz="2800" b="0" i="0" u="none" strike="noStrike" kern="1200" cap="none" spc="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0" normalizeH="0" baseline="0" noProof="0" dirty="0">
                <a:ln>
                  <a:noFill/>
                </a:ln>
                <a:solidFill>
                  <a:prstClr val="black"/>
                </a:solidFill>
                <a:effectLst/>
                <a:uLnTx/>
                <a:uFillTx/>
                <a:latin typeface="Perpetua"/>
                <a:ea typeface="+mn-ea"/>
                <a:cs typeface="Perpetua"/>
              </a:rPr>
              <a:t>di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3 versi e</a:t>
            </a:r>
            <a:r>
              <a:rPr kumimoji="0" lang="it-IT" sz="2800" b="0" i="0" u="none" strike="noStrike" kern="1200" cap="none" spc="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perciò</a:t>
            </a:r>
            <a:r>
              <a:rPr kumimoji="0" lang="it-IT" sz="2800" b="0" i="0" u="none" strike="noStrike" kern="1200" cap="none" spc="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dette</a:t>
            </a:r>
            <a:r>
              <a:rPr kumimoji="0" lang="it-IT" sz="2800" b="0" i="0" u="none" strike="noStrike" kern="1200" cap="none" spc="-34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TERZINE</a:t>
            </a:r>
            <a:endParaRPr kumimoji="0" lang="it-IT" sz="2800" b="0" i="0" u="none" strike="noStrike" kern="1200" cap="none" spc="0" normalizeH="0" baseline="0" noProof="0" dirty="0">
              <a:ln>
                <a:noFill/>
              </a:ln>
              <a:solidFill>
                <a:prstClr val="black"/>
              </a:solidFill>
              <a:effectLst/>
              <a:uLnTx/>
              <a:uFillTx/>
              <a:latin typeface="Perpetua"/>
              <a:ea typeface="+mn-ea"/>
              <a:cs typeface="Perpetua"/>
            </a:endParaRPr>
          </a:p>
          <a:p>
            <a:pPr marL="285115" marR="0" lvl="0" indent="-273050" algn="l" defTabSz="914400" rtl="0" eaLnBrk="1" fontAlgn="auto" latinLnBrk="0" hangingPunct="1">
              <a:lnSpc>
                <a:spcPct val="100000"/>
              </a:lnSpc>
              <a:spcBef>
                <a:spcPts val="265"/>
              </a:spcBef>
              <a:spcAft>
                <a:spcPts val="0"/>
              </a:spcAft>
              <a:buClr>
                <a:srgbClr val="D24717"/>
              </a:buClr>
              <a:buSzPct val="83928"/>
              <a:buFont typeface="Wingdings 2"/>
              <a:buChar char=""/>
              <a:tabLst>
                <a:tab pos="285750" algn="l"/>
              </a:tabLst>
              <a:defRPr/>
            </a:pPr>
            <a:r>
              <a:rPr kumimoji="0" lang="it-IT" sz="2800" b="0" i="0" u="none" strike="noStrike" kern="1200" cap="none" spc="-5" normalizeH="0" baseline="0" noProof="0" dirty="0">
                <a:ln>
                  <a:noFill/>
                </a:ln>
                <a:solidFill>
                  <a:prstClr val="black"/>
                </a:solidFill>
                <a:effectLst/>
                <a:uLnTx/>
                <a:uFillTx/>
                <a:latin typeface="Perpetua"/>
                <a:ea typeface="+mn-ea"/>
                <a:cs typeface="Perpetua"/>
              </a:rPr>
              <a:t>3</a:t>
            </a:r>
            <a:r>
              <a:rPr kumimoji="0" lang="it-IT" sz="2800" b="0" i="0" u="none" strike="noStrike" kern="1200" cap="none" spc="-1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sono</a:t>
            </a:r>
            <a:r>
              <a:rPr kumimoji="0" lang="it-IT" sz="2800" b="0" i="0" u="none" strike="noStrike" kern="1200" cap="none" spc="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i</a:t>
            </a:r>
            <a:r>
              <a:rPr kumimoji="0" lang="it-IT" sz="2800" b="0" i="0" u="none" strike="noStrike" kern="1200" cap="none" spc="-2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10" normalizeH="0" baseline="0" noProof="0" dirty="0">
                <a:ln>
                  <a:noFill/>
                </a:ln>
                <a:solidFill>
                  <a:prstClr val="black"/>
                </a:solidFill>
                <a:effectLst/>
                <a:uLnTx/>
                <a:uFillTx/>
                <a:latin typeface="Perpetua"/>
                <a:ea typeface="+mn-ea"/>
                <a:cs typeface="Perpetua"/>
              </a:rPr>
              <a:t>REGNI:</a:t>
            </a:r>
            <a:r>
              <a:rPr kumimoji="0" lang="it-IT" sz="2800" b="0" i="0" u="none" strike="noStrike" kern="1200" cap="none" spc="-10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10" normalizeH="0" baseline="0" noProof="0" dirty="0">
                <a:ln>
                  <a:noFill/>
                </a:ln>
                <a:solidFill>
                  <a:prstClr val="black"/>
                </a:solidFill>
                <a:effectLst/>
                <a:uLnTx/>
                <a:uFillTx/>
                <a:latin typeface="Perpetua"/>
                <a:ea typeface="+mn-ea"/>
                <a:cs typeface="Perpetua"/>
              </a:rPr>
              <a:t>Inferno</a:t>
            </a:r>
            <a:r>
              <a:rPr kumimoji="0" lang="it-IT" sz="2800" b="0" i="0" u="none" strike="noStrike" kern="1200" cap="none" spc="-1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,Purgatorio,</a:t>
            </a:r>
            <a:r>
              <a:rPr kumimoji="0" lang="it-IT" sz="2800" b="0" i="0" u="none" strike="noStrike" kern="1200" cap="none" spc="-11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15" normalizeH="0" baseline="0" noProof="0" dirty="0">
                <a:ln>
                  <a:noFill/>
                </a:ln>
                <a:solidFill>
                  <a:prstClr val="black"/>
                </a:solidFill>
                <a:effectLst/>
                <a:uLnTx/>
                <a:uFillTx/>
                <a:latin typeface="Perpetua"/>
                <a:ea typeface="+mn-ea"/>
                <a:cs typeface="Perpetua"/>
              </a:rPr>
              <a:t>Paradiso</a:t>
            </a:r>
            <a:endParaRPr kumimoji="0" lang="it-IT" sz="2800" b="0" i="0" u="none" strike="noStrike" kern="1200" cap="none" spc="0" normalizeH="0" baseline="0" noProof="0" dirty="0">
              <a:ln>
                <a:noFill/>
              </a:ln>
              <a:solidFill>
                <a:prstClr val="black"/>
              </a:solidFill>
              <a:effectLst/>
              <a:uLnTx/>
              <a:uFillTx/>
              <a:latin typeface="Perpetua"/>
              <a:ea typeface="+mn-ea"/>
              <a:cs typeface="Perpetua"/>
            </a:endParaRPr>
          </a:p>
          <a:p>
            <a:pPr marL="12700" marR="5080" lvl="0" indent="0" algn="l" defTabSz="914400" rtl="0" eaLnBrk="1" fontAlgn="auto" latinLnBrk="0" hangingPunct="1">
              <a:lnSpc>
                <a:spcPct val="107900"/>
              </a:lnSpc>
              <a:spcBef>
                <a:spcPts val="5"/>
              </a:spcBef>
              <a:spcAft>
                <a:spcPts val="0"/>
              </a:spcAft>
              <a:buClr>
                <a:srgbClr val="D24717"/>
              </a:buClr>
              <a:buSzPct val="83928"/>
              <a:buFont typeface="Wingdings 2"/>
              <a:buChar char=""/>
              <a:tabLst>
                <a:tab pos="285750" algn="l"/>
              </a:tabLst>
              <a:defRPr/>
            </a:pPr>
            <a:r>
              <a:rPr kumimoji="0" lang="it-IT" sz="2800" b="0" i="0" u="none" strike="noStrike" kern="1200" cap="none" spc="-80" normalizeH="0" baseline="0" noProof="0" dirty="0" smtClean="0">
                <a:ln>
                  <a:noFill/>
                </a:ln>
                <a:solidFill>
                  <a:prstClr val="black"/>
                </a:solidFill>
                <a:effectLst/>
                <a:uLnTx/>
                <a:uFillTx/>
                <a:latin typeface="Perpetua"/>
                <a:ea typeface="+mn-ea"/>
                <a:cs typeface="Perpetua"/>
              </a:rPr>
              <a:t>Tre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sono le </a:t>
            </a:r>
            <a:r>
              <a:rPr kumimoji="0" lang="it-IT" sz="2800" b="0" i="0" u="none" strike="noStrike" kern="1200" cap="none" spc="0" normalizeH="0" baseline="0" noProof="0" dirty="0">
                <a:ln>
                  <a:noFill/>
                </a:ln>
                <a:solidFill>
                  <a:prstClr val="black"/>
                </a:solidFill>
                <a:effectLst/>
                <a:uLnTx/>
                <a:uFillTx/>
                <a:latin typeface="Perpetua"/>
                <a:ea typeface="+mn-ea"/>
                <a:cs typeface="Perpetua"/>
              </a:rPr>
              <a:t>Virtù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teologali: </a:t>
            </a:r>
            <a:r>
              <a:rPr kumimoji="0" lang="it-IT" sz="2800" b="0" i="0" u="none" strike="noStrike" kern="1200" cap="none" spc="-30" normalizeH="0" baseline="0" noProof="0" dirty="0">
                <a:ln>
                  <a:noFill/>
                </a:ln>
                <a:solidFill>
                  <a:prstClr val="black"/>
                </a:solidFill>
                <a:effectLst/>
                <a:uLnTx/>
                <a:uFillTx/>
                <a:latin typeface="Perpetua"/>
                <a:ea typeface="+mn-ea"/>
                <a:cs typeface="Perpetua"/>
              </a:rPr>
              <a:t>Fede, </a:t>
            </a:r>
            <a:r>
              <a:rPr kumimoji="0" lang="it-IT" sz="2800" b="0" i="0" u="none" strike="noStrike" kern="1200" cap="none" spc="0" normalizeH="0" baseline="0" noProof="0" dirty="0" err="1" smtClean="0">
                <a:ln>
                  <a:noFill/>
                </a:ln>
                <a:solidFill>
                  <a:prstClr val="black"/>
                </a:solidFill>
                <a:effectLst/>
                <a:uLnTx/>
                <a:uFillTx/>
                <a:latin typeface="Perpetua"/>
                <a:ea typeface="+mn-ea"/>
                <a:cs typeface="Perpetua"/>
              </a:rPr>
              <a:t>Speranza,Carità</a:t>
            </a:r>
            <a:r>
              <a:rPr kumimoji="0" lang="it-IT" sz="2800" b="0" i="0" u="none" strike="noStrike" kern="1200" cap="none" spc="0" normalizeH="0" baseline="0" noProof="0" dirty="0" smtClean="0">
                <a:ln>
                  <a:noFill/>
                </a:ln>
                <a:solidFill>
                  <a:prstClr val="black"/>
                </a:solidFill>
                <a:effectLst/>
                <a:uLnTx/>
                <a:uFillTx/>
                <a:latin typeface="Perpetua"/>
                <a:ea typeface="+mn-ea"/>
                <a:cs typeface="Perpetua"/>
              </a:rPr>
              <a:t> (</a:t>
            </a:r>
            <a:r>
              <a:rPr kumimoji="0" lang="it-IT" sz="2800" b="0" i="0" u="none" strike="noStrike" kern="1200" cap="none" spc="-20" normalizeH="0" baseline="0" noProof="0" dirty="0" smtClean="0">
                <a:ln>
                  <a:noFill/>
                </a:ln>
                <a:solidFill>
                  <a:prstClr val="black"/>
                </a:solidFill>
                <a:effectLst/>
                <a:uLnTx/>
                <a:uFillTx/>
                <a:latin typeface="Perpetua"/>
                <a:ea typeface="+mn-ea"/>
                <a:cs typeface="Perpetua"/>
              </a:rPr>
              <a:t>Fede</a:t>
            </a:r>
            <a:r>
              <a:rPr kumimoji="0" lang="it-IT" sz="2800" b="0" i="0" u="none" strike="noStrike" kern="1200" cap="none" spc="-110" normalizeH="0" baseline="0" noProof="0" dirty="0" smtClean="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è</a:t>
            </a:r>
            <a:r>
              <a:rPr kumimoji="0" lang="it-IT" sz="2800" b="0" i="0" u="none" strike="noStrike" kern="1200" cap="none" spc="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la </a:t>
            </a:r>
            <a:r>
              <a:rPr kumimoji="0" lang="it-IT" sz="2800" b="0" i="0" u="none" strike="noStrike" kern="1200" cap="none" spc="10" normalizeH="0" baseline="0" noProof="0" dirty="0">
                <a:ln>
                  <a:noFill/>
                </a:ln>
                <a:solidFill>
                  <a:prstClr val="black"/>
                </a:solidFill>
                <a:effectLst/>
                <a:uLnTx/>
                <a:uFillTx/>
                <a:latin typeface="Perpetua"/>
                <a:ea typeface="+mn-ea"/>
                <a:cs typeface="Perpetua"/>
              </a:rPr>
              <a:t>virtù</a:t>
            </a:r>
            <a:r>
              <a:rPr kumimoji="0" lang="it-IT" sz="2800" b="0" i="0" u="none" strike="noStrike" kern="1200" cap="none" spc="-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0" normalizeH="0" baseline="0" noProof="0" dirty="0">
                <a:ln>
                  <a:noFill/>
                </a:ln>
                <a:solidFill>
                  <a:prstClr val="black"/>
                </a:solidFill>
                <a:effectLst/>
                <a:uLnTx/>
                <a:uFillTx/>
                <a:latin typeface="Perpetua"/>
                <a:ea typeface="+mn-ea"/>
                <a:cs typeface="Perpetua"/>
              </a:rPr>
              <a:t>grazie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alla</a:t>
            </a:r>
            <a:r>
              <a:rPr kumimoji="0" lang="it-IT" sz="2800" b="0" i="0" u="none" strike="noStrike" kern="1200" cap="none" spc="1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quale</a:t>
            </a:r>
            <a:r>
              <a:rPr kumimoji="0" lang="it-IT" sz="2800" b="0" i="0" u="none" strike="noStrike" kern="1200" cap="none" spc="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si</a:t>
            </a:r>
            <a:r>
              <a:rPr kumimoji="0" lang="it-IT" sz="2800" b="0" i="0" u="none" strike="noStrike" kern="1200" cap="none" spc="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10" normalizeH="0" baseline="0" noProof="0" dirty="0">
                <a:ln>
                  <a:noFill/>
                </a:ln>
                <a:solidFill>
                  <a:prstClr val="black"/>
                </a:solidFill>
                <a:effectLst/>
                <a:uLnTx/>
                <a:uFillTx/>
                <a:latin typeface="Perpetua"/>
                <a:ea typeface="+mn-ea"/>
                <a:cs typeface="Perpetua"/>
              </a:rPr>
              <a:t>crede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in </a:t>
            </a:r>
            <a:r>
              <a:rPr kumimoji="0" lang="it-IT" sz="2800" b="0" i="0" u="none" strike="noStrike" kern="1200" cap="none" spc="-5" normalizeH="0" baseline="0" noProof="0" dirty="0" smtClean="0">
                <a:ln>
                  <a:noFill/>
                </a:ln>
                <a:solidFill>
                  <a:prstClr val="black"/>
                </a:solidFill>
                <a:effectLst/>
                <a:uLnTx/>
                <a:uFillTx/>
                <a:latin typeface="Perpetua"/>
                <a:ea typeface="+mn-ea"/>
                <a:cs typeface="Perpetua"/>
              </a:rPr>
              <a:t>Dio, Speranza</a:t>
            </a:r>
            <a:r>
              <a:rPr kumimoji="0" lang="it-IT" sz="2800" b="0" i="0" u="none" strike="noStrike" kern="1200" cap="none" spc="-105" normalizeH="0" baseline="0" noProof="0" dirty="0" smtClean="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è</a:t>
            </a:r>
            <a:r>
              <a:rPr kumimoji="0" lang="it-IT" sz="2800" b="0" i="0" u="none" strike="noStrike" kern="1200" cap="none" spc="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la</a:t>
            </a:r>
            <a:r>
              <a:rPr kumimoji="0" lang="it-IT" sz="2800" b="0" i="0" u="none" strike="noStrike" kern="1200" cap="none" spc="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15" normalizeH="0" baseline="0" noProof="0" dirty="0">
                <a:ln>
                  <a:noFill/>
                </a:ln>
                <a:solidFill>
                  <a:prstClr val="black"/>
                </a:solidFill>
                <a:effectLst/>
                <a:uLnTx/>
                <a:uFillTx/>
                <a:latin typeface="Perpetua"/>
                <a:ea typeface="+mn-ea"/>
                <a:cs typeface="Perpetua"/>
              </a:rPr>
              <a:t>virtù</a:t>
            </a:r>
            <a:r>
              <a:rPr kumimoji="0" lang="it-IT" sz="2800" b="0" i="0" u="none" strike="noStrike" kern="1200" cap="none" spc="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per</a:t>
            </a:r>
            <a:r>
              <a:rPr kumimoji="0" lang="it-IT" sz="2800" b="0" i="0" u="none" strike="noStrike" kern="1200" cap="none" spc="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cui</a:t>
            </a:r>
            <a:r>
              <a:rPr kumimoji="0" lang="it-IT" sz="2800" b="0" i="0" u="none" strike="noStrike" kern="1200" cap="none" spc="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si</a:t>
            </a:r>
            <a:r>
              <a:rPr kumimoji="0" lang="it-IT" sz="2800" b="0" i="0" u="none" strike="noStrike" kern="1200" cap="none" spc="-1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spera</a:t>
            </a:r>
            <a:r>
              <a:rPr kumimoji="0" lang="it-IT" sz="2800" b="0" i="0" u="none" strike="noStrike" kern="1200" cap="none" spc="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la vita</a:t>
            </a:r>
            <a:r>
              <a:rPr kumimoji="0" lang="it-IT" sz="2800" b="0" i="0" u="none" strike="noStrike" kern="1200" cap="none" spc="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10" normalizeH="0" baseline="0" noProof="0" dirty="0">
                <a:ln>
                  <a:noFill/>
                </a:ln>
                <a:solidFill>
                  <a:prstClr val="black"/>
                </a:solidFill>
                <a:effectLst/>
                <a:uLnTx/>
                <a:uFillTx/>
                <a:latin typeface="Perpetua"/>
                <a:ea typeface="+mn-ea"/>
                <a:cs typeface="Perpetua"/>
              </a:rPr>
              <a:t>eterna</a:t>
            </a:r>
            <a:r>
              <a:rPr kumimoji="0" lang="it-IT" sz="2800" b="0" i="0" u="none" strike="noStrike" kern="1200" cap="none" spc="-5" normalizeH="0" baseline="0" noProof="0" dirty="0">
                <a:ln>
                  <a:noFill/>
                </a:ln>
                <a:solidFill>
                  <a:prstClr val="black"/>
                </a:solidFill>
                <a:effectLst/>
                <a:uLnTx/>
                <a:uFillTx/>
                <a:latin typeface="Perpetua"/>
                <a:ea typeface="+mn-ea"/>
                <a:cs typeface="Perpetua"/>
              </a:rPr>
              <a:t> in</a:t>
            </a:r>
            <a:r>
              <a:rPr kumimoji="0" lang="it-IT" sz="2800" b="0" i="0" u="none" strike="noStrike" kern="1200" cap="none" spc="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10" normalizeH="0" baseline="0" noProof="0" dirty="0">
                <a:ln>
                  <a:noFill/>
                </a:ln>
                <a:solidFill>
                  <a:prstClr val="black"/>
                </a:solidFill>
                <a:effectLst/>
                <a:uLnTx/>
                <a:uFillTx/>
                <a:latin typeface="Perpetua"/>
                <a:ea typeface="+mn-ea"/>
                <a:cs typeface="Perpetua"/>
              </a:rPr>
              <a:t>Dio </a:t>
            </a:r>
            <a:r>
              <a:rPr kumimoji="0" lang="it-IT" sz="2800" b="0" i="0" u="none" strike="noStrike" kern="1200" cap="none" spc="-61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0" normalizeH="0" baseline="0" noProof="0" dirty="0">
                <a:ln>
                  <a:noFill/>
                </a:ln>
                <a:solidFill>
                  <a:prstClr val="black"/>
                </a:solidFill>
                <a:effectLst/>
                <a:uLnTx/>
                <a:uFillTx/>
                <a:latin typeface="Perpetua"/>
                <a:ea typeface="+mn-ea"/>
                <a:cs typeface="Perpetua"/>
              </a:rPr>
              <a:t>come</a:t>
            </a:r>
            <a:r>
              <a:rPr kumimoji="0" lang="it-IT" sz="2800" b="0" i="0" u="none" strike="noStrike" kern="1200" cap="none" spc="-2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nostra</a:t>
            </a:r>
            <a:r>
              <a:rPr kumimoji="0" lang="it-IT" sz="2800" b="0" i="0" u="none" strike="noStrike" kern="1200" cap="none" spc="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smtClean="0">
                <a:ln>
                  <a:noFill/>
                </a:ln>
                <a:solidFill>
                  <a:prstClr val="black"/>
                </a:solidFill>
                <a:effectLst/>
                <a:uLnTx/>
                <a:uFillTx/>
                <a:latin typeface="Perpetua"/>
                <a:ea typeface="+mn-ea"/>
                <a:cs typeface="Perpetua"/>
              </a:rPr>
              <a:t>felicità e la </a:t>
            </a:r>
            <a:r>
              <a:rPr kumimoji="0" lang="it-IT" sz="2800" b="0" i="0" u="none" strike="noStrike" kern="1200" cap="none" spc="0" normalizeH="0" baseline="0" noProof="0" dirty="0" smtClean="0">
                <a:ln>
                  <a:noFill/>
                </a:ln>
                <a:solidFill>
                  <a:prstClr val="black"/>
                </a:solidFill>
                <a:effectLst/>
                <a:uLnTx/>
                <a:uFillTx/>
                <a:latin typeface="Perpetua"/>
                <a:ea typeface="+mn-ea"/>
                <a:cs typeface="Perpetua"/>
              </a:rPr>
              <a:t>Carità</a:t>
            </a:r>
            <a:r>
              <a:rPr lang="it-IT" sz="2800" dirty="0">
                <a:solidFill>
                  <a:prstClr val="black"/>
                </a:solidFill>
                <a:latin typeface="Perpetua"/>
                <a:cs typeface="Perpetua"/>
              </a:rPr>
              <a:t> </a:t>
            </a:r>
            <a:r>
              <a:rPr lang="it-IT" sz="2800" dirty="0" smtClean="0">
                <a:solidFill>
                  <a:prstClr val="black"/>
                </a:solidFill>
                <a:latin typeface="Perpetua"/>
                <a:cs typeface="Perpetua"/>
              </a:rPr>
              <a:t>è la</a:t>
            </a:r>
            <a:r>
              <a:rPr kumimoji="0" lang="it-IT" sz="2800" b="0" i="0" u="none" strike="noStrike" kern="1200" cap="none" spc="-110" normalizeH="0" baseline="0" noProof="0" dirty="0" smtClean="0">
                <a:ln>
                  <a:noFill/>
                </a:ln>
                <a:solidFill>
                  <a:prstClr val="black"/>
                </a:solidFill>
                <a:effectLst/>
                <a:uLnTx/>
                <a:uFillTx/>
                <a:latin typeface="Perpetua"/>
                <a:ea typeface="+mn-ea"/>
                <a:cs typeface="Perpetua"/>
              </a:rPr>
              <a:t> </a:t>
            </a:r>
            <a:r>
              <a:rPr kumimoji="0" lang="it-IT" sz="2800" b="0" i="0" u="none" strike="noStrike" kern="1200" cap="none" spc="15" normalizeH="0" baseline="0" noProof="0" dirty="0">
                <a:ln>
                  <a:noFill/>
                </a:ln>
                <a:solidFill>
                  <a:prstClr val="black"/>
                </a:solidFill>
                <a:effectLst/>
                <a:uLnTx/>
                <a:uFillTx/>
                <a:latin typeface="Perpetua"/>
                <a:ea typeface="+mn-ea"/>
                <a:cs typeface="Perpetua"/>
              </a:rPr>
              <a:t>virtù</a:t>
            </a:r>
            <a:r>
              <a:rPr kumimoji="0" lang="it-IT" sz="2800" b="0" i="0" u="none" strike="noStrike" kern="1200" cap="none" spc="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per cui si</a:t>
            </a:r>
            <a:r>
              <a:rPr kumimoji="0" lang="it-IT" sz="2800" b="0" i="0" u="none" strike="noStrike" kern="1200" cap="none" spc="-2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ama</a:t>
            </a:r>
            <a:r>
              <a:rPr kumimoji="0" lang="it-IT" sz="2800" b="0" i="0" u="none" strike="noStrike" kern="1200" cap="none" spc="-1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Dio</a:t>
            </a:r>
            <a:r>
              <a:rPr kumimoji="0" lang="it-IT" sz="2800" b="0" i="0" u="none" strike="noStrike" kern="1200" cap="none" spc="-1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e </a:t>
            </a:r>
            <a:r>
              <a:rPr kumimoji="0" lang="it-IT" sz="2800" b="0" i="0" u="none" strike="noStrike" kern="1200" cap="none" spc="-10" normalizeH="0" baseline="0" noProof="0" dirty="0">
                <a:ln>
                  <a:noFill/>
                </a:ln>
                <a:solidFill>
                  <a:prstClr val="black"/>
                </a:solidFill>
                <a:effectLst/>
                <a:uLnTx/>
                <a:uFillTx/>
                <a:latin typeface="Perpetua"/>
                <a:ea typeface="+mn-ea"/>
                <a:cs typeface="Perpetua"/>
              </a:rPr>
              <a:t>il</a:t>
            </a:r>
            <a:r>
              <a:rPr kumimoji="0" lang="it-IT" sz="2800" b="0" i="0" u="none" strike="noStrike" kern="1200" cap="none" spc="-15"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a:ln>
                  <a:noFill/>
                </a:ln>
                <a:solidFill>
                  <a:prstClr val="black"/>
                </a:solidFill>
                <a:effectLst/>
                <a:uLnTx/>
                <a:uFillTx/>
                <a:latin typeface="Perpetua"/>
                <a:ea typeface="+mn-ea"/>
                <a:cs typeface="Perpetua"/>
              </a:rPr>
              <a:t>nostro</a:t>
            </a:r>
            <a:r>
              <a:rPr kumimoji="0" lang="it-IT" sz="2800" b="0" i="0" u="none" strike="noStrike" kern="1200" cap="none" spc="-10" normalizeH="0" baseline="0" noProof="0" dirty="0">
                <a:ln>
                  <a:noFill/>
                </a:ln>
                <a:solidFill>
                  <a:prstClr val="black"/>
                </a:solidFill>
                <a:effectLst/>
                <a:uLnTx/>
                <a:uFillTx/>
                <a:latin typeface="Perpetua"/>
                <a:ea typeface="+mn-ea"/>
                <a:cs typeface="Perpetua"/>
              </a:rPr>
              <a:t> </a:t>
            </a:r>
            <a:r>
              <a:rPr kumimoji="0" lang="it-IT" sz="2800" b="0" i="0" u="none" strike="noStrike" kern="1200" cap="none" spc="-5" normalizeH="0" baseline="0" noProof="0" dirty="0" smtClean="0">
                <a:ln>
                  <a:noFill/>
                </a:ln>
                <a:solidFill>
                  <a:prstClr val="black"/>
                </a:solidFill>
                <a:effectLst/>
                <a:uLnTx/>
                <a:uFillTx/>
                <a:latin typeface="Perpetua"/>
                <a:ea typeface="+mn-ea"/>
                <a:cs typeface="Perpetua"/>
              </a:rPr>
              <a:t>prossimo.</a:t>
            </a:r>
            <a:endParaRPr kumimoji="0" lang="it-IT" sz="2800" b="0" i="0" u="none" strike="noStrike" kern="1200" cap="none" spc="0" normalizeH="0" baseline="0" noProof="0" dirty="0">
              <a:ln>
                <a:noFill/>
              </a:ln>
              <a:solidFill>
                <a:prstClr val="black"/>
              </a:solidFill>
              <a:effectLst/>
              <a:uLnTx/>
              <a:uFillTx/>
              <a:latin typeface="Perpetua"/>
              <a:ea typeface="+mn-ea"/>
              <a:cs typeface="Perpetua"/>
            </a:endParaRPr>
          </a:p>
        </p:txBody>
      </p:sp>
    </p:spTree>
    <p:extLst>
      <p:ext uri="{BB962C8B-B14F-4D97-AF65-F5344CB8AC3E}">
        <p14:creationId xmlns:p14="http://schemas.microsoft.com/office/powerpoint/2010/main" val="3413083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97B152CF-062F-42D9-9EFD-9B2CF67B5ECC}"/>
              </a:ext>
            </a:extLst>
          </p:cNvPr>
          <p:cNvSpPr txBox="1"/>
          <p:nvPr/>
        </p:nvSpPr>
        <p:spPr>
          <a:xfrm flipH="1">
            <a:off x="7526867" y="580999"/>
            <a:ext cx="3606800" cy="1323439"/>
          </a:xfrm>
          <a:prstGeom prst="rect">
            <a:avLst/>
          </a:prstGeom>
          <a:noFill/>
        </p:spPr>
        <p:txBody>
          <a:bodyPr wrap="square">
            <a:spAutoFit/>
          </a:bodyPr>
          <a:lstStyle/>
          <a:p>
            <a:r>
              <a:rPr kumimoji="0" lang="it-IT" sz="2000" b="0" i="0" u="none" strike="noStrike" kern="0" cap="none" spc="0" normalizeH="0" baseline="0" noProof="0" dirty="0">
                <a:ln>
                  <a:noFill/>
                </a:ln>
                <a:solidFill>
                  <a:srgbClr val="000000"/>
                </a:solidFill>
                <a:effectLst/>
                <a:uLnTx/>
                <a:uFillTx/>
                <a:latin typeface="Cooper Black"/>
                <a:ea typeface="+mj-ea"/>
              </a:rPr>
              <a:t>è inteso anche in senso </a:t>
            </a:r>
            <a:r>
              <a:rPr kumimoji="0" lang="it-IT" sz="2000" b="0" i="0" u="none" strike="noStrike" kern="0" cap="none" spc="-5" normalizeH="0" baseline="0" noProof="0" dirty="0" smtClean="0">
                <a:ln>
                  <a:noFill/>
                </a:ln>
                <a:solidFill>
                  <a:srgbClr val="000000"/>
                </a:solidFill>
                <a:effectLst/>
                <a:uLnTx/>
                <a:uFillTx/>
                <a:latin typeface="Cooper Black"/>
                <a:ea typeface="+mj-ea"/>
              </a:rPr>
              <a:t>negativo, </a:t>
            </a:r>
            <a:r>
              <a:rPr kumimoji="0" lang="it-IT" sz="2000" b="0" i="0" u="none" strike="noStrike" kern="0" cap="none" spc="-5" normalizeH="0" baseline="0" noProof="0" dirty="0">
                <a:ln>
                  <a:noFill/>
                </a:ln>
                <a:solidFill>
                  <a:srgbClr val="000000"/>
                </a:solidFill>
                <a:effectLst/>
                <a:uLnTx/>
                <a:uFillTx/>
                <a:latin typeface="Cooper Black"/>
                <a:ea typeface="+mj-ea"/>
              </a:rPr>
              <a:t>perché in </a:t>
            </a:r>
            <a:r>
              <a:rPr kumimoji="0" lang="it-IT" sz="2000" b="0" i="0" u="none" strike="noStrike" kern="0" cap="none" spc="-484" normalizeH="0" baseline="0" noProof="0" dirty="0">
                <a:ln>
                  <a:noFill/>
                </a:ln>
                <a:solidFill>
                  <a:srgbClr val="000000"/>
                </a:solidFill>
                <a:effectLst/>
                <a:uLnTx/>
                <a:uFillTx/>
                <a:latin typeface="Cooper Black"/>
                <a:ea typeface="+mj-ea"/>
              </a:rPr>
              <a:t> </a:t>
            </a:r>
            <a:r>
              <a:rPr kumimoji="0" lang="it-IT" sz="2000" b="0" i="0" u="none" strike="noStrike" kern="0" cap="none" spc="-5" normalizeH="0" baseline="0" noProof="0" dirty="0">
                <a:ln>
                  <a:noFill/>
                </a:ln>
                <a:solidFill>
                  <a:srgbClr val="000000"/>
                </a:solidFill>
                <a:effectLst/>
                <a:uLnTx/>
                <a:uFillTx/>
                <a:latin typeface="Cooper Black"/>
                <a:ea typeface="+mj-ea"/>
              </a:rPr>
              <a:t>natura non c’è </a:t>
            </a:r>
            <a:r>
              <a:rPr kumimoji="0" lang="it-IT" sz="2000" b="0" i="0" u="none" strike="noStrike" kern="0" cap="none" spc="0" normalizeH="0" baseline="0" noProof="0" dirty="0">
                <a:ln>
                  <a:noFill/>
                </a:ln>
                <a:solidFill>
                  <a:srgbClr val="000000"/>
                </a:solidFill>
                <a:effectLst/>
                <a:uLnTx/>
                <a:uFillTx/>
                <a:latin typeface="Cooper Black"/>
                <a:ea typeface="+mj-ea"/>
              </a:rPr>
              <a:t>essere </a:t>
            </a:r>
            <a:r>
              <a:rPr kumimoji="0" lang="it-IT" sz="2000" b="0" i="0" u="none" strike="noStrike" kern="0" cap="none" spc="-5" normalizeH="0" baseline="0" noProof="0" dirty="0">
                <a:ln>
                  <a:noFill/>
                </a:ln>
                <a:solidFill>
                  <a:srgbClr val="000000"/>
                </a:solidFill>
                <a:effectLst/>
                <a:uLnTx/>
                <a:uFillTx/>
                <a:latin typeface="Cooper Black"/>
                <a:ea typeface="+mj-ea"/>
              </a:rPr>
              <a:t>vivente </a:t>
            </a:r>
            <a:r>
              <a:rPr kumimoji="0" lang="it-IT" sz="2000" b="0" i="0" u="none" strike="noStrike" kern="0" cap="none" spc="0" normalizeH="0" baseline="0" noProof="0" dirty="0">
                <a:ln>
                  <a:noFill/>
                </a:ln>
                <a:solidFill>
                  <a:srgbClr val="000000"/>
                </a:solidFill>
                <a:effectLst/>
                <a:uLnTx/>
                <a:uFillTx/>
                <a:latin typeface="Cooper Black"/>
                <a:ea typeface="+mj-ea"/>
              </a:rPr>
              <a:t>che cammina </a:t>
            </a:r>
            <a:r>
              <a:rPr kumimoji="0" lang="it-IT" sz="2000" b="0" i="0" u="none" strike="noStrike" kern="0" cap="none" spc="-484" normalizeH="0" baseline="0" noProof="0" dirty="0">
                <a:ln>
                  <a:noFill/>
                </a:ln>
                <a:solidFill>
                  <a:srgbClr val="000000"/>
                </a:solidFill>
                <a:effectLst/>
                <a:uLnTx/>
                <a:uFillTx/>
                <a:latin typeface="Cooper Black"/>
                <a:ea typeface="+mj-ea"/>
              </a:rPr>
              <a:t> </a:t>
            </a:r>
            <a:r>
              <a:rPr kumimoji="0" lang="it-IT" sz="2000" b="0" i="0" u="none" strike="noStrike" kern="0" cap="none" spc="0" normalizeH="0" baseline="0" noProof="0" dirty="0">
                <a:ln>
                  <a:noFill/>
                </a:ln>
                <a:solidFill>
                  <a:srgbClr val="000000"/>
                </a:solidFill>
                <a:effectLst/>
                <a:uLnTx/>
                <a:uFillTx/>
                <a:latin typeface="Cooper Black"/>
                <a:ea typeface="+mj-ea"/>
              </a:rPr>
              <a:t>con</a:t>
            </a:r>
            <a:r>
              <a:rPr kumimoji="0" lang="it-IT" sz="2000" b="0" i="0" u="none" strike="noStrike" kern="0" cap="none" spc="-20" normalizeH="0" baseline="0" noProof="0" dirty="0">
                <a:ln>
                  <a:noFill/>
                </a:ln>
                <a:solidFill>
                  <a:srgbClr val="000000"/>
                </a:solidFill>
                <a:effectLst/>
                <a:uLnTx/>
                <a:uFillTx/>
                <a:latin typeface="Cooper Black"/>
                <a:ea typeface="+mj-ea"/>
              </a:rPr>
              <a:t> </a:t>
            </a:r>
            <a:r>
              <a:rPr kumimoji="0" lang="it-IT" sz="2000" b="0" i="0" u="none" strike="noStrike" kern="0" cap="none" spc="-5" normalizeH="0" baseline="0" noProof="0" dirty="0">
                <a:ln>
                  <a:noFill/>
                </a:ln>
                <a:solidFill>
                  <a:srgbClr val="000000"/>
                </a:solidFill>
                <a:effectLst/>
                <a:uLnTx/>
                <a:uFillTx/>
                <a:latin typeface="Cooper Black"/>
                <a:ea typeface="+mj-ea"/>
              </a:rPr>
              <a:t>tre</a:t>
            </a:r>
            <a:r>
              <a:rPr kumimoji="0" lang="it-IT" sz="2000" b="0" i="0" u="none" strike="noStrike" kern="0" cap="none" spc="0" normalizeH="0" baseline="0" noProof="0" dirty="0">
                <a:ln>
                  <a:noFill/>
                </a:ln>
                <a:solidFill>
                  <a:srgbClr val="000000"/>
                </a:solidFill>
                <a:effectLst/>
                <a:uLnTx/>
                <a:uFillTx/>
                <a:latin typeface="Cooper Black"/>
                <a:ea typeface="+mj-ea"/>
              </a:rPr>
              <a:t> </a:t>
            </a:r>
            <a:r>
              <a:rPr kumimoji="0" lang="it-IT" sz="2000" b="0" i="0" u="none" strike="noStrike" kern="0" cap="none" spc="-5" normalizeH="0" baseline="0" noProof="0" dirty="0">
                <a:ln>
                  <a:noFill/>
                </a:ln>
                <a:solidFill>
                  <a:srgbClr val="000000"/>
                </a:solidFill>
                <a:effectLst/>
                <a:uLnTx/>
                <a:uFillTx/>
                <a:latin typeface="Cooper Black"/>
                <a:ea typeface="+mj-ea"/>
              </a:rPr>
              <a:t>gambe</a:t>
            </a:r>
            <a:endParaRPr lang="it-IT" dirty="0"/>
          </a:p>
        </p:txBody>
      </p:sp>
      <p:sp>
        <p:nvSpPr>
          <p:cNvPr id="7" name="CasellaDiTesto 6">
            <a:extLst>
              <a:ext uri="{FF2B5EF4-FFF2-40B4-BE49-F238E27FC236}">
                <a16:creationId xmlns:a16="http://schemas.microsoft.com/office/drawing/2014/main" xmlns="" id="{A9B9B3E8-6296-482E-9DD1-F4D852C56FA4}"/>
              </a:ext>
            </a:extLst>
          </p:cNvPr>
          <p:cNvSpPr txBox="1"/>
          <p:nvPr/>
        </p:nvSpPr>
        <p:spPr>
          <a:xfrm>
            <a:off x="429347" y="778933"/>
            <a:ext cx="3286310" cy="400110"/>
          </a:xfrm>
          <a:prstGeom prst="rect">
            <a:avLst/>
          </a:prstGeom>
          <a:noFill/>
        </p:spPr>
        <p:txBody>
          <a:bodyPr wrap="square" rtlCol="0">
            <a:spAutoFit/>
          </a:bodyPr>
          <a:lstStyle/>
          <a:p>
            <a:r>
              <a:rPr lang="it-IT" sz="2000" b="1" dirty="0">
                <a:latin typeface="Algerian" panose="04020705040A02060702" pitchFamily="82" charset="0"/>
              </a:rPr>
              <a:t>E ANCORA IL NUMERO 3</a:t>
            </a:r>
          </a:p>
        </p:txBody>
      </p:sp>
      <p:pic>
        <p:nvPicPr>
          <p:cNvPr id="9" name="Immagine 8">
            <a:extLst>
              <a:ext uri="{FF2B5EF4-FFF2-40B4-BE49-F238E27FC236}">
                <a16:creationId xmlns:a16="http://schemas.microsoft.com/office/drawing/2014/main" xmlns="" id="{CFA199F1-4608-42BC-A394-AFE4D20C884C}"/>
              </a:ext>
            </a:extLst>
          </p:cNvPr>
          <p:cNvPicPr>
            <a:picLocks noChangeAspect="1"/>
          </p:cNvPicPr>
          <p:nvPr/>
        </p:nvPicPr>
        <p:blipFill>
          <a:blip r:embed="rId2"/>
          <a:stretch>
            <a:fillRect/>
          </a:stretch>
        </p:blipFill>
        <p:spPr>
          <a:xfrm>
            <a:off x="8730720" y="1904438"/>
            <a:ext cx="2486025" cy="1838325"/>
          </a:xfrm>
          <a:prstGeom prst="rect">
            <a:avLst/>
          </a:prstGeom>
        </p:spPr>
      </p:pic>
      <p:pic>
        <p:nvPicPr>
          <p:cNvPr id="10" name="Immagine 9">
            <a:extLst>
              <a:ext uri="{FF2B5EF4-FFF2-40B4-BE49-F238E27FC236}">
                <a16:creationId xmlns:a16="http://schemas.microsoft.com/office/drawing/2014/main" xmlns="" id="{8C503076-2B8A-4431-A3DA-AB5C3FC0C5BF}"/>
              </a:ext>
            </a:extLst>
          </p:cNvPr>
          <p:cNvPicPr>
            <a:picLocks noChangeAspect="1"/>
          </p:cNvPicPr>
          <p:nvPr/>
        </p:nvPicPr>
        <p:blipFill>
          <a:blip r:embed="rId3"/>
          <a:stretch>
            <a:fillRect/>
          </a:stretch>
        </p:blipFill>
        <p:spPr>
          <a:xfrm>
            <a:off x="4343945" y="423073"/>
            <a:ext cx="3029975" cy="1511939"/>
          </a:xfrm>
          <a:prstGeom prst="rect">
            <a:avLst/>
          </a:prstGeom>
        </p:spPr>
      </p:pic>
      <p:pic>
        <p:nvPicPr>
          <p:cNvPr id="2" name="Immagine 1">
            <a:extLst>
              <a:ext uri="{FF2B5EF4-FFF2-40B4-BE49-F238E27FC236}">
                <a16:creationId xmlns:a16="http://schemas.microsoft.com/office/drawing/2014/main" xmlns="" id="{6A23D983-288D-4773-93C8-D8AC59B66194}"/>
              </a:ext>
            </a:extLst>
          </p:cNvPr>
          <p:cNvPicPr>
            <a:picLocks noChangeAspect="1"/>
          </p:cNvPicPr>
          <p:nvPr/>
        </p:nvPicPr>
        <p:blipFill>
          <a:blip r:embed="rId4"/>
          <a:stretch>
            <a:fillRect/>
          </a:stretch>
        </p:blipFill>
        <p:spPr>
          <a:xfrm>
            <a:off x="9431398" y="5050116"/>
            <a:ext cx="2671957" cy="1727200"/>
          </a:xfrm>
          <a:prstGeom prst="rect">
            <a:avLst/>
          </a:prstGeom>
        </p:spPr>
      </p:pic>
      <p:sp>
        <p:nvSpPr>
          <p:cNvPr id="4" name="CasellaDiTesto 3">
            <a:extLst>
              <a:ext uri="{FF2B5EF4-FFF2-40B4-BE49-F238E27FC236}">
                <a16:creationId xmlns:a16="http://schemas.microsoft.com/office/drawing/2014/main" xmlns="" id="{DDE53220-76FF-4742-A6F9-8D421BD1F547}"/>
              </a:ext>
            </a:extLst>
          </p:cNvPr>
          <p:cNvSpPr txBox="1"/>
          <p:nvPr/>
        </p:nvSpPr>
        <p:spPr>
          <a:xfrm>
            <a:off x="429347" y="1935012"/>
            <a:ext cx="7907866" cy="3950890"/>
          </a:xfrm>
          <a:prstGeom prst="rect">
            <a:avLst/>
          </a:prstGeom>
          <a:noFill/>
        </p:spPr>
        <p:txBody>
          <a:bodyPr wrap="square" rtlCol="0">
            <a:spAutoFit/>
          </a:bodyPr>
          <a:lstStyle/>
          <a:p>
            <a:pPr marL="8890">
              <a:spcBef>
                <a:spcPts val="460"/>
              </a:spcBef>
            </a:pPr>
            <a:r>
              <a:rPr lang="it-IT" sz="1800" kern="1200" dirty="0">
                <a:solidFill>
                  <a:srgbClr val="000000"/>
                </a:solidFill>
                <a:effectLst/>
                <a:latin typeface="Book Antiqua" panose="02040602050305030304" pitchFamily="18" charset="0"/>
                <a:ea typeface="+mn-ea"/>
                <a:cs typeface="Book Antiqua" panose="02040602050305030304" pitchFamily="18" charset="0"/>
              </a:rPr>
              <a:t>È</a:t>
            </a:r>
            <a:r>
              <a:rPr lang="it-IT" sz="1800" kern="1200" spc="-1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inteso</a:t>
            </a:r>
            <a:r>
              <a:rPr lang="it-IT" sz="1800" kern="1200" spc="-20" dirty="0">
                <a:solidFill>
                  <a:srgbClr val="000000"/>
                </a:solidFill>
                <a:effectLst/>
                <a:latin typeface="Book Antiqua" panose="02040602050305030304" pitchFamily="18" charset="0"/>
                <a:ea typeface="+mn-ea"/>
                <a:cs typeface="Book Antiqua" panose="02040602050305030304" pitchFamily="18" charset="0"/>
              </a:rPr>
              <a:t>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come</a:t>
            </a:r>
            <a:r>
              <a:rPr lang="it-IT" sz="1800" kern="1200" spc="-15" dirty="0">
                <a:solidFill>
                  <a:srgbClr val="000000"/>
                </a:solidFill>
                <a:effectLst/>
                <a:latin typeface="Book Antiqua" panose="02040602050305030304" pitchFamily="18" charset="0"/>
                <a:ea typeface="+mn-ea"/>
                <a:cs typeface="Book Antiqua" panose="02040602050305030304" pitchFamily="18" charset="0"/>
              </a:rPr>
              <a:t>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numero</a:t>
            </a:r>
            <a:r>
              <a:rPr lang="it-IT" sz="1800" kern="1200" spc="-40"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demoniaco.</a:t>
            </a:r>
            <a:endParaRPr lang="it-IT" sz="1800" dirty="0">
              <a:effectLst/>
              <a:latin typeface="Times New Roman" panose="02020603050405020304" pitchFamily="18" charset="0"/>
              <a:ea typeface="Times New Roman" panose="02020603050405020304" pitchFamily="18" charset="0"/>
            </a:endParaRPr>
          </a:p>
          <a:p>
            <a:pPr marL="8890" marR="384175">
              <a:lnSpc>
                <a:spcPts val="2160"/>
              </a:lnSpc>
              <a:spcBef>
                <a:spcPts val="630"/>
              </a:spcBef>
            </a:pPr>
            <a:r>
              <a:rPr lang="it-IT" sz="1800" kern="1200" dirty="0">
                <a:solidFill>
                  <a:srgbClr val="000000"/>
                </a:solidFill>
                <a:effectLst/>
                <a:latin typeface="Book Antiqua" panose="02040602050305030304" pitchFamily="18" charset="0"/>
                <a:ea typeface="+mn-ea"/>
                <a:cs typeface="Book Antiqua" panose="02040602050305030304" pitchFamily="18" charset="0"/>
              </a:rPr>
              <a:t>3 sono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gli </a:t>
            </a:r>
            <a:r>
              <a:rPr lang="it-IT" sz="1800" kern="1200" dirty="0">
                <a:solidFill>
                  <a:srgbClr val="000000"/>
                </a:solidFill>
                <a:effectLst/>
                <a:latin typeface="Book Antiqua" panose="02040602050305030304" pitchFamily="18" charset="0"/>
                <a:ea typeface="+mn-ea"/>
                <a:cs typeface="Book Antiqua" panose="02040602050305030304" pitchFamily="18" charset="0"/>
              </a:rPr>
              <a:t>animali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incontrati nella </a:t>
            </a:r>
            <a:r>
              <a:rPr lang="it-IT" sz="1800" kern="1200" dirty="0">
                <a:solidFill>
                  <a:srgbClr val="000000"/>
                </a:solidFill>
                <a:effectLst/>
                <a:latin typeface="Book Antiqua" panose="02040602050305030304" pitchFamily="18" charset="0"/>
                <a:ea typeface="+mn-ea"/>
                <a:cs typeface="Book Antiqua" panose="02040602050305030304" pitchFamily="18" charset="0"/>
              </a:rPr>
              <a:t>selva </a:t>
            </a:r>
            <a:r>
              <a:rPr lang="it-IT" sz="1800" kern="1200" spc="-48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oscura</a:t>
            </a:r>
            <a:r>
              <a:rPr lang="it-IT" sz="1800" kern="1200" spc="-30"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a:t>
            </a:r>
            <a:endParaRPr lang="it-IT" sz="1800" dirty="0">
              <a:effectLst/>
              <a:latin typeface="Times New Roman" panose="02020603050405020304" pitchFamily="18" charset="0"/>
              <a:ea typeface="Times New Roman" panose="02020603050405020304" pitchFamily="18" charset="0"/>
            </a:endParaRPr>
          </a:p>
          <a:p>
            <a:pPr marL="342900" lvl="0" indent="-342900">
              <a:buClr>
                <a:srgbClr val="C00000"/>
              </a:buClr>
              <a:buFont typeface="Wingdings 2" panose="05020102010507070707" pitchFamily="18" charset="2"/>
              <a:buChar char=""/>
              <a:tabLst>
                <a:tab pos="285750" algn="l"/>
                <a:tab pos="499110" algn="l"/>
              </a:tabLst>
            </a:pPr>
            <a:r>
              <a:rPr lang="it-IT" sz="1800" kern="1200" dirty="0">
                <a:solidFill>
                  <a:srgbClr val="000000"/>
                </a:solidFill>
                <a:effectLst/>
                <a:latin typeface="Book Antiqua" panose="02040602050305030304" pitchFamily="18" charset="0"/>
                <a:ea typeface="+mn-ea"/>
                <a:cs typeface="Book Antiqua" panose="02040602050305030304" pitchFamily="18" charset="0"/>
              </a:rPr>
              <a:t>la</a:t>
            </a:r>
            <a:r>
              <a:rPr lang="it-IT" sz="1800" kern="1200" spc="-20"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lupa</a:t>
            </a:r>
            <a:r>
              <a:rPr lang="it-IT" sz="1800" kern="1200" spc="-3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simbolo</a:t>
            </a:r>
            <a:r>
              <a:rPr lang="it-IT" sz="1800" kern="1200" spc="-2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dell’incontinenza,</a:t>
            </a:r>
            <a:endParaRPr lang="it-IT" sz="1800" dirty="0">
              <a:noFill/>
              <a:effectLst/>
              <a:latin typeface="Times New Roman" panose="02020603050405020304" pitchFamily="18" charset="0"/>
              <a:ea typeface="Times New Roman" panose="02020603050405020304" pitchFamily="18" charset="0"/>
            </a:endParaRPr>
          </a:p>
          <a:p>
            <a:pPr marL="342900" lvl="0" indent="-342900">
              <a:buClr>
                <a:srgbClr val="C00000"/>
              </a:buClr>
              <a:buFont typeface="Wingdings 2" panose="05020102010507070707" pitchFamily="18" charset="2"/>
              <a:buChar char=""/>
              <a:tabLst>
                <a:tab pos="285750" algn="l"/>
                <a:tab pos="499110" algn="l"/>
              </a:tabLst>
            </a:pPr>
            <a:r>
              <a:rPr lang="it-IT" sz="1800" kern="1200" dirty="0">
                <a:solidFill>
                  <a:srgbClr val="000000"/>
                </a:solidFill>
                <a:effectLst/>
                <a:latin typeface="Book Antiqua" panose="02040602050305030304" pitchFamily="18" charset="0"/>
                <a:ea typeface="+mn-ea"/>
                <a:cs typeface="Book Antiqua" panose="02040602050305030304" pitchFamily="18" charset="0"/>
              </a:rPr>
              <a:t>la</a:t>
            </a:r>
            <a:r>
              <a:rPr lang="it-IT" sz="1800" kern="1200" spc="-1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lonza</a:t>
            </a:r>
            <a:r>
              <a:rPr lang="it-IT" sz="1800" kern="1200" spc="-2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simbolo</a:t>
            </a:r>
            <a:r>
              <a:rPr lang="it-IT" sz="1800" kern="1200" spc="-2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di</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frode,</a:t>
            </a:r>
            <a:endParaRPr lang="it-IT" sz="1800" dirty="0">
              <a:noFill/>
              <a:effectLst/>
              <a:latin typeface="Times New Roman" panose="02020603050405020304" pitchFamily="18" charset="0"/>
              <a:ea typeface="Times New Roman" panose="02020603050405020304" pitchFamily="18" charset="0"/>
            </a:endParaRPr>
          </a:p>
          <a:p>
            <a:pPr marL="342900" lvl="0" indent="-342900">
              <a:lnSpc>
                <a:spcPts val="2760"/>
              </a:lnSpc>
              <a:buClr>
                <a:srgbClr val="C00000"/>
              </a:buClr>
              <a:buFont typeface="Wingdings 2" panose="05020102010507070707" pitchFamily="18" charset="2"/>
              <a:buChar char=""/>
              <a:tabLst>
                <a:tab pos="285750" algn="l"/>
                <a:tab pos="499110" algn="l"/>
              </a:tabLst>
            </a:pPr>
            <a:r>
              <a:rPr lang="it-IT" sz="1800" kern="1200" dirty="0">
                <a:solidFill>
                  <a:srgbClr val="000000"/>
                </a:solidFill>
                <a:effectLst/>
                <a:latin typeface="Book Antiqua" panose="02040602050305030304" pitchFamily="18" charset="0"/>
                <a:ea typeface="+mn-ea"/>
                <a:cs typeface="Book Antiqua" panose="02040602050305030304" pitchFamily="18" charset="0"/>
              </a:rPr>
              <a:t>il leone simbolo di violenza. </a:t>
            </a:r>
            <a:endParaRPr lang="it-IT" sz="1800" dirty="0">
              <a:noFill/>
              <a:effectLst/>
              <a:latin typeface="Times New Roman" panose="02020603050405020304" pitchFamily="18" charset="0"/>
              <a:ea typeface="Times New Roman" panose="02020603050405020304" pitchFamily="18" charset="0"/>
            </a:endParaRPr>
          </a:p>
          <a:p>
            <a:pPr lvl="0">
              <a:lnSpc>
                <a:spcPts val="2760"/>
              </a:lnSpc>
              <a:buClr>
                <a:srgbClr val="C00000"/>
              </a:buClr>
              <a:tabLst>
                <a:tab pos="285750" algn="l"/>
                <a:tab pos="499110" algn="l"/>
              </a:tabLst>
            </a:pPr>
            <a:r>
              <a:rPr lang="it-IT" sz="1800" kern="1200" dirty="0" smtClean="0">
                <a:solidFill>
                  <a:srgbClr val="000000"/>
                </a:solidFill>
                <a:effectLst/>
                <a:latin typeface="Book Antiqua" panose="02040602050305030304" pitchFamily="18" charset="0"/>
                <a:ea typeface="+mn-ea"/>
                <a:cs typeface="Book Antiqua" panose="02040602050305030304" pitchFamily="18" charset="0"/>
              </a:rPr>
              <a:t>3</a:t>
            </a:r>
            <a:r>
              <a:rPr lang="it-IT" sz="1800" kern="1200" spc="-10" dirty="0" smtClean="0">
                <a:solidFill>
                  <a:srgbClr val="000000"/>
                </a:solidFill>
                <a:effectLst/>
                <a:latin typeface="Book Antiqua" panose="02040602050305030304" pitchFamily="18" charset="0"/>
                <a:ea typeface="+mn-ea"/>
                <a:cs typeface="Book Antiqua" panose="02040602050305030304" pitchFamily="18" charset="0"/>
              </a:rPr>
              <a:t>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le</a:t>
            </a:r>
            <a:r>
              <a:rPr lang="it-IT" sz="1800" kern="1200" spc="-15" dirty="0">
                <a:solidFill>
                  <a:srgbClr val="000000"/>
                </a:solidFill>
                <a:effectLst/>
                <a:latin typeface="Book Antiqua" panose="02040602050305030304" pitchFamily="18" charset="0"/>
                <a:ea typeface="+mn-ea"/>
                <a:cs typeface="Book Antiqua" panose="02040602050305030304" pitchFamily="18" charset="0"/>
              </a:rPr>
              <a:t>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gole </a:t>
            </a:r>
            <a:r>
              <a:rPr lang="it-IT" sz="1800" kern="1200" dirty="0">
                <a:solidFill>
                  <a:srgbClr val="000000"/>
                </a:solidFill>
                <a:effectLst/>
                <a:latin typeface="Book Antiqua" panose="02040602050305030304" pitchFamily="18" charset="0"/>
                <a:ea typeface="+mn-ea"/>
                <a:cs typeface="Book Antiqua" panose="02040602050305030304" pitchFamily="18" charset="0"/>
              </a:rPr>
              <a:t>del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demonio</a:t>
            </a:r>
            <a:r>
              <a:rPr lang="it-IT" sz="1800" kern="1200" spc="-1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Cerbero</a:t>
            </a:r>
            <a:endParaRPr lang="it-IT" sz="1800" dirty="0">
              <a:noFill/>
              <a:effectLst/>
              <a:latin typeface="Times New Roman" panose="02020603050405020304" pitchFamily="18" charset="0"/>
              <a:ea typeface="Times New Roman" panose="02020603050405020304" pitchFamily="18" charset="0"/>
            </a:endParaRPr>
          </a:p>
          <a:p>
            <a:pPr lvl="0">
              <a:lnSpc>
                <a:spcPts val="2760"/>
              </a:lnSpc>
              <a:buClr>
                <a:srgbClr val="C00000"/>
              </a:buClr>
              <a:tabLst>
                <a:tab pos="285750" algn="l"/>
                <a:tab pos="499110" algn="l"/>
              </a:tabLst>
            </a:pPr>
            <a:r>
              <a:rPr lang="it-IT" sz="1800" kern="1200" dirty="0">
                <a:solidFill>
                  <a:srgbClr val="000000"/>
                </a:solidFill>
                <a:effectLst/>
                <a:latin typeface="Book Antiqua" panose="02040602050305030304" pitchFamily="18" charset="0"/>
                <a:ea typeface="+mn-ea"/>
                <a:cs typeface="Book Antiqua" panose="02040602050305030304" pitchFamily="18" charset="0"/>
              </a:rPr>
              <a:t>3</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i volti</a:t>
            </a:r>
            <a:r>
              <a:rPr lang="it-IT" sz="1800" kern="1200" spc="-10"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di Lucifero</a:t>
            </a:r>
            <a:r>
              <a:rPr lang="it-IT" sz="1800" kern="1200" spc="-2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con</a:t>
            </a:r>
            <a:r>
              <a:rPr lang="it-IT" sz="1800" kern="1200" spc="480"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le</a:t>
            </a:r>
            <a:r>
              <a:rPr lang="it-IT" sz="1800" kern="1200" spc="-10" dirty="0">
                <a:solidFill>
                  <a:srgbClr val="000000"/>
                </a:solidFill>
                <a:effectLst/>
                <a:latin typeface="Book Antiqua" panose="02040602050305030304" pitchFamily="18" charset="0"/>
                <a:ea typeface="+mn-ea"/>
                <a:cs typeface="Book Antiqua" panose="02040602050305030304" pitchFamily="18" charset="0"/>
              </a:rPr>
              <a:t>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tre bocche</a:t>
            </a:r>
            <a:r>
              <a:rPr lang="it-IT" sz="1800" kern="1200" dirty="0">
                <a:solidFill>
                  <a:srgbClr val="000000"/>
                </a:solidFill>
                <a:effectLst/>
                <a:latin typeface="Book Antiqua" panose="02040602050305030304" pitchFamily="18" charset="0"/>
                <a:ea typeface="+mn-ea"/>
                <a:cs typeface="Book Antiqua" panose="02040602050305030304" pitchFamily="18" charset="0"/>
              </a:rPr>
              <a:t> che </a:t>
            </a:r>
            <a:r>
              <a:rPr lang="it-IT" sz="1800" kern="1200" spc="-48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masticano Bruto e Cassio,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traditori di </a:t>
            </a:r>
            <a:r>
              <a:rPr lang="it-IT" sz="1800" kern="1200" dirty="0">
                <a:solidFill>
                  <a:srgbClr val="000000"/>
                </a:solidFill>
                <a:effectLst/>
                <a:latin typeface="Book Antiqua" panose="02040602050305030304" pitchFamily="18" charset="0"/>
                <a:ea typeface="+mn-ea"/>
                <a:cs typeface="Book Antiqua" panose="02040602050305030304" pitchFamily="18" charset="0"/>
              </a:rPr>
              <a:t> Cesare,</a:t>
            </a:r>
            <a:r>
              <a:rPr lang="it-IT" sz="1800" kern="1200" spc="-20"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e</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Giuda</a:t>
            </a:r>
            <a:r>
              <a:rPr lang="it-IT" sz="1800" kern="1200" spc="-15" dirty="0">
                <a:solidFill>
                  <a:srgbClr val="000000"/>
                </a:solidFill>
                <a:effectLst/>
                <a:latin typeface="Book Antiqua" panose="02040602050305030304" pitchFamily="18" charset="0"/>
                <a:ea typeface="+mn-ea"/>
                <a:cs typeface="Book Antiqua" panose="02040602050305030304" pitchFamily="18" charset="0"/>
              </a:rPr>
              <a:t>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traditore</a:t>
            </a:r>
            <a:r>
              <a:rPr lang="it-IT" sz="1800" kern="1200" spc="-1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di</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 Gesù</a:t>
            </a:r>
            <a:endParaRPr lang="it-IT" sz="1800" dirty="0">
              <a:noFill/>
              <a:effectLst/>
              <a:latin typeface="Times New Roman" panose="02020603050405020304" pitchFamily="18" charset="0"/>
              <a:ea typeface="Times New Roman" panose="02020603050405020304" pitchFamily="18" charset="0"/>
            </a:endParaRPr>
          </a:p>
          <a:p>
            <a:pPr lvl="0">
              <a:lnSpc>
                <a:spcPts val="2760"/>
              </a:lnSpc>
              <a:buClr>
                <a:srgbClr val="C00000"/>
              </a:buClr>
              <a:tabLst>
                <a:tab pos="285750" algn="l"/>
                <a:tab pos="499110" algn="l"/>
              </a:tabLst>
            </a:pPr>
            <a:r>
              <a:rPr lang="it-IT" sz="1800" kern="1200" dirty="0">
                <a:solidFill>
                  <a:srgbClr val="000000"/>
                </a:solidFill>
                <a:effectLst/>
                <a:latin typeface="Book Antiqua" panose="02040602050305030304" pitchFamily="18" charset="0"/>
                <a:ea typeface="+mn-ea"/>
                <a:cs typeface="Book Antiqua" panose="02040602050305030304" pitchFamily="18" charset="0"/>
              </a:rPr>
              <a:t>3</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 sono</a:t>
            </a:r>
            <a:r>
              <a:rPr lang="it-IT" sz="1800" kern="1200" spc="47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i</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fiumi</a:t>
            </a:r>
            <a:r>
              <a:rPr lang="it-IT" sz="1800" kern="1200" spc="-30"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infernali:</a:t>
            </a:r>
            <a:r>
              <a:rPr lang="it-IT" sz="1800" kern="1200" spc="-3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l’Acheronte,</a:t>
            </a:r>
            <a:r>
              <a:rPr lang="it-IT" sz="1800" kern="1200" spc="-25" dirty="0">
                <a:solidFill>
                  <a:srgbClr val="000000"/>
                </a:solidFill>
                <a:effectLst/>
                <a:latin typeface="Book Antiqua" panose="02040602050305030304" pitchFamily="18" charset="0"/>
                <a:ea typeface="+mn-ea"/>
                <a:cs typeface="Book Antiqua" panose="02040602050305030304" pitchFamily="18" charset="0"/>
              </a:rPr>
              <a:t> </a:t>
            </a:r>
            <a:r>
              <a:rPr lang="it-IT" sz="1800" kern="1200" spc="-5" dirty="0" smtClean="0">
                <a:solidFill>
                  <a:srgbClr val="000000"/>
                </a:solidFill>
                <a:effectLst/>
                <a:latin typeface="Book Antiqua" panose="02040602050305030304" pitchFamily="18" charset="0"/>
                <a:ea typeface="+mn-ea"/>
                <a:cs typeface="Book Antiqua" panose="02040602050305030304" pitchFamily="18" charset="0"/>
              </a:rPr>
              <a:t>lo</a:t>
            </a:r>
            <a:r>
              <a:rPr lang="it-IT" dirty="0">
                <a:noFill/>
                <a:latin typeface="Times New Roman" panose="02020603050405020304" pitchFamily="18" charset="0"/>
              </a:rPr>
              <a:t> </a:t>
            </a:r>
            <a:r>
              <a:rPr lang="it-IT" sz="1800" kern="1200" dirty="0" err="1" smtClean="0">
                <a:solidFill>
                  <a:srgbClr val="000000"/>
                </a:solidFill>
                <a:effectLst/>
                <a:latin typeface="Book Antiqua" panose="02040602050305030304" pitchFamily="18" charset="0"/>
                <a:ea typeface="+mn-ea"/>
                <a:cs typeface="Book Antiqua" panose="02040602050305030304" pitchFamily="18" charset="0"/>
              </a:rPr>
              <a:t>Stige</a:t>
            </a:r>
            <a:r>
              <a:rPr lang="it-IT" sz="1800" kern="1200" spc="-15" dirty="0" smtClean="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e</a:t>
            </a:r>
            <a:r>
              <a:rPr lang="it-IT" sz="1800" kern="1200" spc="-10"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il</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 </a:t>
            </a:r>
            <a:r>
              <a:rPr lang="it-IT" sz="1800" kern="1200" spc="-5" dirty="0" err="1">
                <a:solidFill>
                  <a:srgbClr val="000000"/>
                </a:solidFill>
                <a:effectLst/>
                <a:latin typeface="Book Antiqua" panose="02040602050305030304" pitchFamily="18" charset="0"/>
                <a:ea typeface="+mn-ea"/>
                <a:cs typeface="Book Antiqua" panose="02040602050305030304" pitchFamily="18" charset="0"/>
              </a:rPr>
              <a:t>Flegetonte</a:t>
            </a:r>
            <a:endParaRPr lang="it-IT" sz="1800" dirty="0">
              <a:effectLst/>
              <a:latin typeface="Times New Roman" panose="02020603050405020304" pitchFamily="18" charset="0"/>
              <a:ea typeface="Times New Roman" panose="02020603050405020304" pitchFamily="18" charset="0"/>
            </a:endParaRPr>
          </a:p>
          <a:p>
            <a:pPr lvl="0">
              <a:lnSpc>
                <a:spcPts val="2280"/>
              </a:lnSpc>
              <a:buClr>
                <a:srgbClr val="C00000"/>
              </a:buClr>
            </a:pPr>
            <a:r>
              <a:rPr lang="it-IT" sz="1800" kern="1200" dirty="0">
                <a:solidFill>
                  <a:srgbClr val="000000"/>
                </a:solidFill>
                <a:effectLst/>
                <a:latin typeface="Book Antiqua" panose="02040602050305030304" pitchFamily="18" charset="0"/>
                <a:ea typeface="+mn-ea"/>
                <a:cs typeface="Book Antiqua" panose="02040602050305030304" pitchFamily="18" charset="0"/>
              </a:rPr>
              <a:t>3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le</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principali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categorie </a:t>
            </a:r>
            <a:r>
              <a:rPr lang="it-IT" sz="1800" kern="1200" dirty="0">
                <a:solidFill>
                  <a:srgbClr val="000000"/>
                </a:solidFill>
                <a:effectLst/>
                <a:latin typeface="Book Antiqua" panose="02040602050305030304" pitchFamily="18" charset="0"/>
                <a:ea typeface="+mn-ea"/>
                <a:cs typeface="Book Antiqua" panose="02040602050305030304" pitchFamily="18" charset="0"/>
              </a:rPr>
              <a:t>dei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peccati puniti </a:t>
            </a:r>
            <a:r>
              <a:rPr lang="it-IT" sz="1800" kern="1200" spc="-485" dirty="0">
                <a:solidFill>
                  <a:srgbClr val="000000"/>
                </a:solidFill>
                <a:effectLst/>
                <a:latin typeface="Book Antiqua" panose="02040602050305030304" pitchFamily="18" charset="0"/>
                <a:ea typeface="+mn-ea"/>
                <a:cs typeface="Book Antiqua" panose="02040602050305030304" pitchFamily="18" charset="0"/>
              </a:rPr>
              <a:t> </a:t>
            </a:r>
            <a:r>
              <a:rPr lang="it-IT" sz="1800" kern="1200" spc="-5" dirty="0" smtClean="0">
                <a:solidFill>
                  <a:srgbClr val="000000"/>
                </a:solidFill>
                <a:effectLst/>
                <a:latin typeface="Book Antiqua" panose="02040602050305030304" pitchFamily="18" charset="0"/>
                <a:ea typeface="+mn-ea"/>
                <a:cs typeface="Book Antiqua" panose="02040602050305030304" pitchFamily="18" charset="0"/>
              </a:rPr>
              <a:t>dell’Inferno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Incontinenti, </a:t>
            </a:r>
            <a:r>
              <a:rPr lang="it-IT" sz="1800" kern="1200" dirty="0">
                <a:solidFill>
                  <a:srgbClr val="000000"/>
                </a:solidFill>
                <a:effectLst/>
                <a:latin typeface="Book Antiqua" panose="02040602050305030304" pitchFamily="18" charset="0"/>
                <a:ea typeface="+mn-ea"/>
                <a:cs typeface="Book Antiqua" panose="02040602050305030304" pitchFamily="18" charset="0"/>
              </a:rPr>
              <a:t>Violenti e </a:t>
            </a:r>
            <a:r>
              <a:rPr lang="it-IT" sz="1800" kern="1200" spc="5" dirty="0">
                <a:solidFill>
                  <a:srgbClr val="000000"/>
                </a:solidFill>
                <a:effectLst/>
                <a:latin typeface="Book Antiqua" panose="02040602050305030304" pitchFamily="18" charset="0"/>
                <a:ea typeface="+mn-ea"/>
                <a:cs typeface="Book Antiqua" panose="02040602050305030304" pitchFamily="18" charset="0"/>
              </a:rPr>
              <a:t> </a:t>
            </a:r>
            <a:r>
              <a:rPr lang="it-IT" sz="1800" kern="1200" dirty="0">
                <a:solidFill>
                  <a:srgbClr val="000000"/>
                </a:solidFill>
                <a:effectLst/>
                <a:latin typeface="Book Antiqua" panose="02040602050305030304" pitchFamily="18" charset="0"/>
                <a:ea typeface="+mn-ea"/>
                <a:cs typeface="Book Antiqua" panose="02040602050305030304" pitchFamily="18" charset="0"/>
              </a:rPr>
              <a:t>Fraudolenti)</a:t>
            </a:r>
            <a:endParaRPr lang="it-IT" sz="1800" dirty="0">
              <a:noFill/>
              <a:effectLst/>
              <a:latin typeface="Times New Roman" panose="02020603050405020304" pitchFamily="18" charset="0"/>
              <a:ea typeface="Times New Roman" panose="02020603050405020304" pitchFamily="18" charset="0"/>
            </a:endParaRP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1268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4128" y="133005"/>
            <a:ext cx="4389120" cy="922712"/>
          </a:xfrm>
        </p:spPr>
        <p:txBody>
          <a:bodyPr/>
          <a:lstStyle/>
          <a:p>
            <a:r>
              <a:rPr lang="it-IT" dirty="0" err="1">
                <a:latin typeface="Algerian" panose="04020705040A02060702" pitchFamily="82" charset="0"/>
              </a:rPr>
              <a:t>INferno</a:t>
            </a:r>
            <a:endParaRPr lang="it-IT" dirty="0">
              <a:latin typeface="Algerian" panose="04020705040A02060702" pitchFamily="82" charset="0"/>
            </a:endParaRPr>
          </a:p>
        </p:txBody>
      </p:sp>
      <p:pic>
        <p:nvPicPr>
          <p:cNvPr id="5" name="Segnaposto contenuto 4"/>
          <p:cNvPicPr>
            <a:picLocks noGrp="1" noChangeAspect="1"/>
          </p:cNvPicPr>
          <p:nvPr>
            <p:ph idx="1"/>
          </p:nvPr>
        </p:nvPicPr>
        <p:blipFill>
          <a:blip r:embed="rId2"/>
          <a:stretch>
            <a:fillRect/>
          </a:stretch>
        </p:blipFill>
        <p:spPr>
          <a:xfrm>
            <a:off x="6939419" y="471509"/>
            <a:ext cx="4813002" cy="6207140"/>
          </a:xfrm>
          <a:prstGeom prst="rect">
            <a:avLst/>
          </a:prstGeom>
        </p:spPr>
      </p:pic>
      <p:sp>
        <p:nvSpPr>
          <p:cNvPr id="4" name="Segnaposto testo 3"/>
          <p:cNvSpPr>
            <a:spLocks noGrp="1"/>
          </p:cNvSpPr>
          <p:nvPr>
            <p:ph type="body" sz="half" idx="2"/>
          </p:nvPr>
        </p:nvSpPr>
        <p:spPr>
          <a:xfrm>
            <a:off x="701459" y="1055717"/>
            <a:ext cx="6100174" cy="5802283"/>
          </a:xfrm>
        </p:spPr>
        <p:txBody>
          <a:bodyPr>
            <a:normAutofit lnSpcReduction="10000"/>
          </a:bodyPr>
          <a:lstStyle/>
          <a:p>
            <a:pPr algn="just"/>
            <a:r>
              <a:rPr lang="it-IT" sz="1800" dirty="0">
                <a:latin typeface="Times New Roman" panose="02020603050405020304" pitchFamily="18" charset="0"/>
                <a:cs typeface="Times New Roman" panose="02020603050405020304" pitchFamily="18" charset="0"/>
              </a:rPr>
              <a:t>L’Inferno è concepito come un profondo abisso a forma di imbuto, creatosi con la caduta di Lucifero, il quale è stato cacciato dal Paradiso per aver peccato di superbia. L’Inferno è popolato da tutti coloro che dopo aver peccato non si sono pentiti in punto di morte. </a:t>
            </a:r>
          </a:p>
          <a:p>
            <a:pPr algn="just"/>
            <a:r>
              <a:rPr lang="it-IT" sz="1800" dirty="0">
                <a:latin typeface="Times New Roman" panose="02020603050405020304" pitchFamily="18" charset="0"/>
                <a:cs typeface="Times New Roman" panose="02020603050405020304" pitchFamily="18" charset="0"/>
              </a:rPr>
              <a:t>È formato da nove cerchi. I peccati vengono puniti in modo gerarchico, in alto vi sono quelli meno gravi e più comuni. I peccatori </a:t>
            </a:r>
            <a:r>
              <a:rPr lang="it-IT" sz="1800" dirty="0" smtClean="0">
                <a:latin typeface="Times New Roman" panose="02020603050405020304" pitchFamily="18" charset="0"/>
                <a:cs typeface="Times New Roman" panose="02020603050405020304" pitchFamily="18" charset="0"/>
              </a:rPr>
              <a:t>vengono </a:t>
            </a:r>
            <a:r>
              <a:rPr lang="it-IT" sz="1800" dirty="0">
                <a:latin typeface="Times New Roman" panose="02020603050405020304" pitchFamily="18" charset="0"/>
                <a:cs typeface="Times New Roman" panose="02020603050405020304" pitchFamily="18" charset="0"/>
              </a:rPr>
              <a:t>puniti seguendo la legge del </a:t>
            </a:r>
            <a:r>
              <a:rPr lang="it-IT" sz="1800" dirty="0" smtClean="0">
                <a:latin typeface="Times New Roman" panose="02020603050405020304" pitchFamily="18" charset="0"/>
                <a:cs typeface="Times New Roman" panose="02020603050405020304" pitchFamily="18" charset="0"/>
              </a:rPr>
              <a:t>contrappasso, </a:t>
            </a:r>
            <a:r>
              <a:rPr lang="it-IT" sz="1800" dirty="0">
                <a:latin typeface="Times New Roman" panose="02020603050405020304" pitchFamily="18" charset="0"/>
                <a:cs typeface="Times New Roman" panose="02020603050405020304" pitchFamily="18" charset="0"/>
              </a:rPr>
              <a:t>o</a:t>
            </a:r>
            <a:r>
              <a:rPr lang="it-IT" sz="1800" dirty="0" smtClean="0">
                <a:latin typeface="Times New Roman" panose="02020603050405020304" pitchFamily="18" charset="0"/>
                <a:cs typeface="Times New Roman" panose="02020603050405020304" pitchFamily="18" charset="0"/>
              </a:rPr>
              <a:t>ssia </a:t>
            </a:r>
            <a:r>
              <a:rPr lang="it-IT" sz="1800" dirty="0">
                <a:latin typeface="Times New Roman" panose="02020603050405020304" pitchFamily="18" charset="0"/>
                <a:cs typeface="Times New Roman" panose="02020603050405020304" pitchFamily="18" charset="0"/>
              </a:rPr>
              <a:t>la corrispondenza della pena alla colpa che può essere per contrasto o  per analogia.</a:t>
            </a:r>
          </a:p>
          <a:p>
            <a:pPr algn="just"/>
            <a:r>
              <a:rPr lang="it-IT" sz="1800" dirty="0">
                <a:latin typeface="Times New Roman" panose="02020603050405020304" pitchFamily="18" charset="0"/>
                <a:cs typeface="Times New Roman" panose="02020603050405020304" pitchFamily="18" charset="0"/>
              </a:rPr>
              <a:t>Dante inizia il suo viaggio nell’Inferno trovandosi in una selva </a:t>
            </a:r>
            <a:r>
              <a:rPr lang="it-IT" sz="1800" dirty="0" smtClean="0">
                <a:latin typeface="Times New Roman" panose="02020603050405020304" pitchFamily="18" charset="0"/>
                <a:cs typeface="Times New Roman" panose="02020603050405020304" pitchFamily="18" charset="0"/>
              </a:rPr>
              <a:t>oscura</a:t>
            </a:r>
            <a:r>
              <a:rPr lang="it-IT" sz="1800" dirty="0">
                <a:latin typeface="Times New Roman" panose="02020603050405020304" pitchFamily="18" charset="0"/>
                <a:cs typeface="Times New Roman" panose="02020603050405020304" pitchFamily="18" charset="0"/>
              </a:rPr>
              <a:t>, la quale rappresenta la ‘‘sua’’ vita peccaminosa; qui  incontrerà Virgilio (la Ragione).</a:t>
            </a:r>
          </a:p>
          <a:p>
            <a:pPr algn="just"/>
            <a:r>
              <a:rPr lang="it-IT" sz="1800" dirty="0">
                <a:latin typeface="Times New Roman" panose="02020603050405020304" pitchFamily="18" charset="0"/>
                <a:cs typeface="Times New Roman" panose="02020603050405020304" pitchFamily="18" charset="0"/>
              </a:rPr>
              <a:t>Sono molte le storie emblematiche dell’Inferno, da quella dei due amanti Paolo e Francesca </a:t>
            </a:r>
            <a:r>
              <a:rPr lang="it-IT" sz="1800" dirty="0" smtClean="0">
                <a:latin typeface="Times New Roman" panose="02020603050405020304" pitchFamily="18" charset="0"/>
                <a:cs typeface="Times New Roman" panose="02020603050405020304" pitchFamily="18" charset="0"/>
              </a:rPr>
              <a:t>(V </a:t>
            </a:r>
            <a:r>
              <a:rPr lang="it-IT" sz="1800" dirty="0">
                <a:latin typeface="Times New Roman" panose="02020603050405020304" pitchFamily="18" charset="0"/>
                <a:cs typeface="Times New Roman" panose="02020603050405020304" pitchFamily="18" charset="0"/>
              </a:rPr>
              <a:t>canto) a quella del conte Ugolino della Gherardesca. ( XXXIII)</a:t>
            </a:r>
          </a:p>
          <a:p>
            <a:pPr algn="just"/>
            <a:r>
              <a:rPr lang="it-IT" sz="1800" dirty="0">
                <a:latin typeface="Times New Roman" panose="02020603050405020304" pitchFamily="18" charset="0"/>
                <a:cs typeface="Times New Roman" panose="02020603050405020304" pitchFamily="18" charset="0"/>
              </a:rPr>
              <a:t>Nell’ultima parte dell’Inferno, a subire la punizione peggiore, si trovano i tre grandi traditori: Cassio, Bruto (che complottarono contro Cesare) e Giuda Iscariota.</a:t>
            </a:r>
          </a:p>
          <a:p>
            <a:endParaRPr lang="it-IT" sz="1800" dirty="0"/>
          </a:p>
        </p:txBody>
      </p:sp>
    </p:spTree>
    <p:extLst>
      <p:ext uri="{BB962C8B-B14F-4D97-AF65-F5344CB8AC3E}">
        <p14:creationId xmlns:p14="http://schemas.microsoft.com/office/powerpoint/2010/main" val="250787007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4128" y="66502"/>
            <a:ext cx="4389120" cy="1004473"/>
          </a:xfrm>
        </p:spPr>
        <p:txBody>
          <a:bodyPr/>
          <a:lstStyle/>
          <a:p>
            <a:r>
              <a:rPr lang="it-IT" dirty="0">
                <a:latin typeface="Algerian" panose="04020705040A02060702" pitchFamily="82" charset="0"/>
              </a:rPr>
              <a:t>Purgatorio</a:t>
            </a:r>
          </a:p>
        </p:txBody>
      </p:sp>
      <p:pic>
        <p:nvPicPr>
          <p:cNvPr id="5" name="Segnaposto contenuto 4"/>
          <p:cNvPicPr>
            <a:picLocks noGrp="1" noChangeAspect="1"/>
          </p:cNvPicPr>
          <p:nvPr>
            <p:ph idx="1"/>
          </p:nvPr>
        </p:nvPicPr>
        <p:blipFill>
          <a:blip r:embed="rId2"/>
          <a:stretch>
            <a:fillRect/>
          </a:stretch>
        </p:blipFill>
        <p:spPr>
          <a:xfrm>
            <a:off x="6899336" y="471509"/>
            <a:ext cx="4737344" cy="6025903"/>
          </a:xfrm>
          <a:prstGeom prst="rect">
            <a:avLst/>
          </a:prstGeom>
        </p:spPr>
      </p:pic>
      <p:sp>
        <p:nvSpPr>
          <p:cNvPr id="4" name="Segnaposto testo 3"/>
          <p:cNvSpPr>
            <a:spLocks noGrp="1"/>
          </p:cNvSpPr>
          <p:nvPr>
            <p:ph type="body" sz="half" idx="2"/>
          </p:nvPr>
        </p:nvSpPr>
        <p:spPr>
          <a:xfrm>
            <a:off x="638327" y="1463040"/>
            <a:ext cx="5875208" cy="5170515"/>
          </a:xfrm>
        </p:spPr>
        <p:txBody>
          <a:bodyPr>
            <a:noAutofit/>
          </a:bodyPr>
          <a:lstStyle/>
          <a:p>
            <a:pPr algn="just"/>
            <a:r>
              <a:rPr lang="it-IT" dirty="0">
                <a:latin typeface="Times New Roman" panose="02020603050405020304" pitchFamily="18" charset="0"/>
                <a:cs typeface="Times New Roman" panose="02020603050405020304" pitchFamily="18" charset="0"/>
              </a:rPr>
              <a:t>Il Purgatorio è un monte a forma di tronco di cono. Originatosi agli antipodi </a:t>
            </a:r>
            <a:r>
              <a:rPr lang="it-IT" dirty="0" smtClean="0">
                <a:latin typeface="Times New Roman" panose="02020603050405020304" pitchFamily="18" charset="0"/>
                <a:cs typeface="Times New Roman" panose="02020603050405020304" pitchFamily="18" charset="0"/>
              </a:rPr>
              <a:t>dell‘Inferno </a:t>
            </a:r>
            <a:r>
              <a:rPr lang="it-IT" dirty="0">
                <a:latin typeface="Times New Roman" panose="02020603050405020304" pitchFamily="18" charset="0"/>
                <a:cs typeface="Times New Roman" panose="02020603050405020304" pitchFamily="18" charset="0"/>
              </a:rPr>
              <a:t>in seguito alla caduta di Lucifero. Al contrario dell'Inferno, il Purgatorio è il regno della Salvezza. </a:t>
            </a:r>
          </a:p>
          <a:p>
            <a:pPr algn="just"/>
            <a:r>
              <a:rPr lang="it-IT" dirty="0">
                <a:latin typeface="Times New Roman" panose="02020603050405020304" pitchFamily="18" charset="0"/>
                <a:cs typeface="Times New Roman" panose="02020603050405020304" pitchFamily="18" charset="0"/>
              </a:rPr>
              <a:t>Il Purgatorio è composto da sette “cornici”, dove le anime non sono condannate per sempre: sul monte i peccatori scontano il loro peccato prima di accedere al Paradiso.  Alla base della montagna, nella prima cornice, stanno coloro che si sono macchiati delle colpe più gravi, mentre alla sommità, vicino al Paradiso terrestre, i peccatori più lievi.</a:t>
            </a:r>
          </a:p>
          <a:p>
            <a:pPr algn="just"/>
            <a:r>
              <a:rPr lang="it-IT" dirty="0">
                <a:latin typeface="Times New Roman" panose="02020603050405020304" pitchFamily="18" charset="0"/>
                <a:cs typeface="Times New Roman" panose="02020603050405020304" pitchFamily="18" charset="0"/>
              </a:rPr>
              <a:t>Si presenta diviso in tre parti: Antipurgatorio, Purgatorio e Paradiso Terrestre. </a:t>
            </a:r>
          </a:p>
          <a:p>
            <a:pPr algn="just"/>
            <a:r>
              <a:rPr lang="it-IT" dirty="0" smtClean="0">
                <a:latin typeface="Times New Roman" panose="02020603050405020304" pitchFamily="18" charset="0"/>
                <a:cs typeface="Times New Roman" panose="02020603050405020304" pitchFamily="18" charset="0"/>
              </a:rPr>
              <a:t>L'Antipurgatorio </a:t>
            </a:r>
            <a:r>
              <a:rPr lang="it-IT" dirty="0">
                <a:latin typeface="Times New Roman" panose="02020603050405020304" pitchFamily="18" charset="0"/>
                <a:cs typeface="Times New Roman" panose="02020603050405020304" pitchFamily="18" charset="0"/>
              </a:rPr>
              <a:t>è il luogo dove si trovano le anime di coloro che, seppure destinati alla Salvezza, non sono ancora degni di percorrere il loro viaggio verso la purificazione. Il Purgatorio vero e </a:t>
            </a:r>
            <a:r>
              <a:rPr lang="it-IT" dirty="0" smtClean="0">
                <a:latin typeface="Times New Roman" panose="02020603050405020304" pitchFamily="18" charset="0"/>
                <a:cs typeface="Times New Roman" panose="02020603050405020304" pitchFamily="18" charset="0"/>
              </a:rPr>
              <a:t>proprio </a:t>
            </a:r>
            <a:r>
              <a:rPr lang="it-IT" dirty="0">
                <a:latin typeface="Times New Roman" panose="02020603050405020304" pitchFamily="18" charset="0"/>
                <a:cs typeface="Times New Roman" panose="02020603050405020304" pitchFamily="18" charset="0"/>
              </a:rPr>
              <a:t>è invece diviso in sette cornici dove ci sono le anime purganti, cioè coloro che devono espiare una pena temporanea fino alla purificazione.</a:t>
            </a:r>
          </a:p>
        </p:txBody>
      </p:sp>
    </p:spTree>
    <p:extLst>
      <p:ext uri="{BB962C8B-B14F-4D97-AF65-F5344CB8AC3E}">
        <p14:creationId xmlns:p14="http://schemas.microsoft.com/office/powerpoint/2010/main" val="19588843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latin typeface="Algerian" panose="04020705040A02060702" pitchFamily="82" charset="0"/>
              </a:rPr>
              <a:t>IL SIGNIFICATO ALLEGORICO DEL NUMERO 7</a:t>
            </a:r>
            <a:br>
              <a:rPr lang="it-IT" sz="3200" dirty="0">
                <a:latin typeface="Algerian" panose="04020705040A02060702" pitchFamily="82" charset="0"/>
              </a:rPr>
            </a:br>
            <a:endParaRPr lang="it-IT" sz="3200" dirty="0"/>
          </a:p>
        </p:txBody>
      </p:sp>
      <p:sp>
        <p:nvSpPr>
          <p:cNvPr id="3" name="Segnaposto contenuto 2"/>
          <p:cNvSpPr>
            <a:spLocks noGrp="1"/>
          </p:cNvSpPr>
          <p:nvPr>
            <p:ph idx="1"/>
          </p:nvPr>
        </p:nvSpPr>
        <p:spPr>
          <a:xfrm>
            <a:off x="1024128" y="1463040"/>
            <a:ext cx="9720071" cy="4846320"/>
          </a:xfrm>
        </p:spPr>
        <p:txBody>
          <a:bodyPr>
            <a:normAutofit/>
          </a:bodyPr>
          <a:lstStyle/>
          <a:p>
            <a:pPr marL="0" indent="0" algn="ctr">
              <a:buNone/>
            </a:pPr>
            <a:r>
              <a:rPr lang="it-IT" sz="2400" dirty="0" smtClean="0">
                <a:latin typeface="Algerian" panose="04020705040A02060702" pitchFamily="82" charset="0"/>
              </a:rPr>
              <a:t>Il 7 rappresenta il dubbio, l’inganno e la menzogna</a:t>
            </a:r>
          </a:p>
          <a:p>
            <a:pPr marL="0" indent="0" algn="ctr">
              <a:buNone/>
            </a:pPr>
            <a:r>
              <a:rPr lang="it-IT" sz="2400" dirty="0" smtClean="0">
                <a:latin typeface="Algerian" panose="04020705040A02060702" pitchFamily="82" charset="0"/>
              </a:rPr>
              <a:t>Il 7 è inteso anche come perfezione,  riepilogo delle attività dell’uomo</a:t>
            </a:r>
          </a:p>
          <a:p>
            <a:pPr marL="0" indent="0" algn="ctr">
              <a:buNone/>
            </a:pPr>
            <a:r>
              <a:rPr lang="it-IT" sz="2400" dirty="0" smtClean="0">
                <a:latin typeface="Algerian" panose="04020705040A02060702" pitchFamily="82" charset="0"/>
              </a:rPr>
              <a:t>7 sono i giorni della durata del viaggio di Dante</a:t>
            </a:r>
          </a:p>
          <a:p>
            <a:pPr marL="0" indent="0" algn="ctr">
              <a:buNone/>
            </a:pPr>
            <a:r>
              <a:rPr lang="it-IT" sz="2400" dirty="0" smtClean="0">
                <a:latin typeface="Algerian" panose="04020705040A02060702" pitchFamily="82" charset="0"/>
              </a:rPr>
              <a:t>7 sono i giorni della creazione della Terra</a:t>
            </a:r>
          </a:p>
          <a:p>
            <a:pPr marL="0" indent="0" algn="ctr">
              <a:buNone/>
            </a:pPr>
            <a:r>
              <a:rPr lang="it-IT" sz="2400" dirty="0" smtClean="0">
                <a:latin typeface="Algerian" panose="04020705040A02060702" pitchFamily="82" charset="0"/>
              </a:rPr>
              <a:t>7 sono i Sacramenti</a:t>
            </a:r>
          </a:p>
          <a:p>
            <a:pPr marL="0" indent="0" algn="ctr">
              <a:buNone/>
            </a:pPr>
            <a:r>
              <a:rPr lang="it-IT" sz="2400" dirty="0" smtClean="0">
                <a:latin typeface="Algerian" panose="04020705040A02060702" pitchFamily="82" charset="0"/>
              </a:rPr>
              <a:t>7 le piaghe d’Egitto raccontate nella Bibbia</a:t>
            </a:r>
          </a:p>
          <a:p>
            <a:pPr marL="0" indent="0" algn="ctr">
              <a:buNone/>
            </a:pPr>
            <a:r>
              <a:rPr lang="it-IT" sz="2400" dirty="0" smtClean="0">
                <a:latin typeface="Algerian" panose="04020705040A02060702" pitchFamily="82" charset="0"/>
              </a:rPr>
              <a:t>7 i vizi capitali (Superbia, Avarizia, Lussuria, Gola, Invidia, Ira e Accidia)</a:t>
            </a:r>
          </a:p>
          <a:p>
            <a:pPr marL="0" indent="0" algn="ctr">
              <a:buNone/>
            </a:pPr>
            <a:r>
              <a:rPr lang="it-IT" sz="2400" dirty="0" smtClean="0">
                <a:latin typeface="Algerian" panose="04020705040A02060702" pitchFamily="82" charset="0"/>
              </a:rPr>
              <a:t>7 le cornici del Purgatorio</a:t>
            </a:r>
          </a:p>
          <a:p>
            <a:pPr marL="0" indent="0" algn="ctr">
              <a:buNone/>
            </a:pPr>
            <a:endParaRPr lang="it-IT" sz="2400" dirty="0">
              <a:latin typeface="Algerian" panose="04020705040A02060702" pitchFamily="82" charset="0"/>
            </a:endParaRPr>
          </a:p>
        </p:txBody>
      </p:sp>
    </p:spTree>
    <p:extLst>
      <p:ext uri="{BB962C8B-B14F-4D97-AF65-F5344CB8AC3E}">
        <p14:creationId xmlns:p14="http://schemas.microsoft.com/office/powerpoint/2010/main" val="3779117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tegrale">
  <a:themeElements>
    <a:clrScheme name="Integrale">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282</TotalTime>
  <Words>1116</Words>
  <Application>Microsoft Macintosh PowerPoint</Application>
  <PresentationFormat>Widescreen</PresentationFormat>
  <Paragraphs>59</Paragraphs>
  <Slides>11</Slides>
  <Notes>0</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11</vt:i4>
      </vt:variant>
    </vt:vector>
  </HeadingPairs>
  <TitlesOfParts>
    <vt:vector size="24" baseType="lpstr">
      <vt:lpstr>Algerian</vt:lpstr>
      <vt:lpstr>Book Antiqua</vt:lpstr>
      <vt:lpstr>Bradley Hand ITC</vt:lpstr>
      <vt:lpstr>Calibri</vt:lpstr>
      <vt:lpstr>Cooper Black</vt:lpstr>
      <vt:lpstr>Perpetua</vt:lpstr>
      <vt:lpstr>Pristina</vt:lpstr>
      <vt:lpstr>Times New Roman</vt:lpstr>
      <vt:lpstr>Tw Cen MT</vt:lpstr>
      <vt:lpstr>Tw Cen MT Condensed</vt:lpstr>
      <vt:lpstr>Wingdings 2</vt:lpstr>
      <vt:lpstr>Wingdings 3</vt:lpstr>
      <vt:lpstr>Integrale</vt:lpstr>
      <vt:lpstr>Divina commedia</vt:lpstr>
      <vt:lpstr>Presentazione di PowerPoint</vt:lpstr>
      <vt:lpstr>Introduzione</vt:lpstr>
      <vt:lpstr>Presentazione di PowerPoint</vt:lpstr>
      <vt:lpstr>Presentazione di PowerPoint</vt:lpstr>
      <vt:lpstr>Presentazione di PowerPoint</vt:lpstr>
      <vt:lpstr>INferno</vt:lpstr>
      <vt:lpstr>Purgatorio</vt:lpstr>
      <vt:lpstr>IL SIGNIFICATO ALLEGORICO DEL NUMERO 7 </vt:lpstr>
      <vt:lpstr>PAradiso</vt:lpstr>
      <vt:lpstr>Presentazione di PowerPoint</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Gaia</dc:creator>
  <cp:lastModifiedBy>Utente di Microsoft Office</cp:lastModifiedBy>
  <cp:revision>47</cp:revision>
  <dcterms:created xsi:type="dcterms:W3CDTF">2022-02-17T16:52:20Z</dcterms:created>
  <dcterms:modified xsi:type="dcterms:W3CDTF">2022-04-13T14:28:29Z</dcterms:modified>
</cp:coreProperties>
</file>