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5143500" type="screen16x9"/>
  <p:notesSz cx="6858000" cy="9144000"/>
  <p:embeddedFontLst>
    <p:embeddedFont>
      <p:font typeface="Playfair Display SemiBold" panose="020B0604020202020204" charset="0"/>
      <p:regular r:id="rId12"/>
      <p:bold r:id="rId13"/>
      <p:italic r:id="rId14"/>
      <p:boldItalic r:id="rId15"/>
    </p:embeddedFont>
    <p:embeddedFont>
      <p:font typeface="Playfair Display" panose="020B0604020202020204" charset="0"/>
      <p:regular r:id="rId16"/>
      <p:bold r:id="rId17"/>
      <p:italic r:id="rId18"/>
      <p:boldItalic r:id="rId1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6" d="100"/>
          <a:sy n="86" d="100"/>
        </p:scale>
        <p:origin x="720" y="52"/>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2.fntdata"/><Relationship Id="rId18"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font" Target="fonts/font1.fntdata"/><Relationship Id="rId17"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font" Target="fonts/font5.fntdata"/><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font" Target="fonts/font4.fntdata"/><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font" Target="fonts/font8.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3.fntdata"/><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
        <p:cNvGrpSpPr/>
        <p:nvPr/>
      </p:nvGrpSpPr>
      <p:grpSpPr>
        <a:xfrm>
          <a:off x="0" y="0"/>
          <a:ext cx="0" cy="0"/>
          <a:chOff x="0" y="0"/>
          <a:chExt cx="0" cy="0"/>
        </a:xfrm>
      </p:grpSpPr>
      <p:sp>
        <p:nvSpPr>
          <p:cNvPr id="61" name="Google Shape;61;g1191cced92b_0_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2" name="Google Shape;62;g1191cced92b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119ef962dd6_1_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119ef962dd6_1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9"/>
        <p:cNvGrpSpPr/>
        <p:nvPr/>
      </p:nvGrpSpPr>
      <p:grpSpPr>
        <a:xfrm>
          <a:off x="0" y="0"/>
          <a:ext cx="0" cy="0"/>
          <a:chOff x="0" y="0"/>
          <a:chExt cx="0" cy="0"/>
        </a:xfrm>
      </p:grpSpPr>
      <p:sp>
        <p:nvSpPr>
          <p:cNvPr id="80" name="Google Shape;80;g119ef962dd6_1_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1" name="Google Shape;81;g119ef962dd6_1_1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119ef962dd6_1_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119ef962dd6_1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119ef962dd6_1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9" name="Google Shape;99;g119ef962dd6_1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119ef962dd6_1_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119ef962dd6_1_5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119ef962dd6_1_6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119ef962dd6_1_6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Google Shape;124;g1193a1f4e4b_0_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5" name="Google Shape;125;g1193a1f4e4b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it"/>
              <a:t>‹N›</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it"/>
              <a:t>‹N›</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1.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11.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1.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11.xml"/><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53"/>
        <p:cNvGrpSpPr/>
        <p:nvPr/>
      </p:nvGrpSpPr>
      <p:grpSpPr>
        <a:xfrm>
          <a:off x="0" y="0"/>
          <a:ext cx="0" cy="0"/>
          <a:chOff x="0" y="0"/>
          <a:chExt cx="0" cy="0"/>
        </a:xfrm>
      </p:grpSpPr>
      <p:sp>
        <p:nvSpPr>
          <p:cNvPr id="54" name="Google Shape;54;p13"/>
          <p:cNvSpPr txBox="1">
            <a:spLocks noGrp="1"/>
          </p:cNvSpPr>
          <p:nvPr>
            <p:ph type="ctrTitle"/>
          </p:nvPr>
        </p:nvSpPr>
        <p:spPr>
          <a:xfrm>
            <a:off x="4700" y="0"/>
            <a:ext cx="9144000" cy="778800"/>
          </a:xfrm>
          <a:prstGeom prst="rect">
            <a:avLst/>
          </a:prstGeom>
          <a:solidFill>
            <a:srgbClr val="FF9900"/>
          </a:solidFill>
        </p:spPr>
        <p:txBody>
          <a:bodyPr spcFirstLastPara="1" wrap="square" lIns="91425" tIns="91425" rIns="91425" bIns="91425" anchor="b" anchorCtr="0">
            <a:normAutofit fontScale="90000"/>
          </a:bodyPr>
          <a:lstStyle/>
          <a:p>
            <a:pPr marL="0" lvl="0" indent="0" algn="ctr" rtl="0">
              <a:spcBef>
                <a:spcPts val="0"/>
              </a:spcBef>
              <a:spcAft>
                <a:spcPts val="0"/>
              </a:spcAft>
              <a:buNone/>
            </a:pPr>
            <a:r>
              <a:rPr lang="it" sz="5500" b="1">
                <a:solidFill>
                  <a:srgbClr val="CC0000"/>
                </a:solidFill>
                <a:latin typeface="Playfair Display"/>
                <a:ea typeface="Playfair Display"/>
                <a:cs typeface="Playfair Display"/>
                <a:sym typeface="Playfair Display"/>
              </a:rPr>
              <a:t>Madrid</a:t>
            </a:r>
            <a:endParaRPr sz="5500" b="1">
              <a:solidFill>
                <a:srgbClr val="CC0000"/>
              </a:solidFill>
              <a:latin typeface="Playfair Display"/>
              <a:ea typeface="Playfair Display"/>
              <a:cs typeface="Playfair Display"/>
              <a:sym typeface="Playfair Display"/>
            </a:endParaRPr>
          </a:p>
        </p:txBody>
      </p:sp>
      <p:pic>
        <p:nvPicPr>
          <p:cNvPr id="55" name="Google Shape;55;p13"/>
          <p:cNvPicPr preferRelativeResize="0"/>
          <p:nvPr/>
        </p:nvPicPr>
        <p:blipFill>
          <a:blip r:embed="rId3">
            <a:alphaModFix/>
          </a:blip>
          <a:stretch>
            <a:fillRect/>
          </a:stretch>
        </p:blipFill>
        <p:spPr>
          <a:xfrm>
            <a:off x="0" y="778800"/>
            <a:ext cx="2417299" cy="1792952"/>
          </a:xfrm>
          <a:prstGeom prst="rect">
            <a:avLst/>
          </a:prstGeom>
          <a:noFill/>
          <a:ln>
            <a:noFill/>
          </a:ln>
        </p:spPr>
      </p:pic>
      <p:sp>
        <p:nvSpPr>
          <p:cNvPr id="56" name="Google Shape;56;p13"/>
          <p:cNvSpPr txBox="1"/>
          <p:nvPr/>
        </p:nvSpPr>
        <p:spPr>
          <a:xfrm>
            <a:off x="2820200" y="1204625"/>
            <a:ext cx="5627100" cy="400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57" name="Google Shape;57;p13"/>
          <p:cNvSpPr txBox="1"/>
          <p:nvPr/>
        </p:nvSpPr>
        <p:spPr>
          <a:xfrm>
            <a:off x="3164500" y="1303225"/>
            <a:ext cx="5073300" cy="1046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it">
                <a:latin typeface="Times New Roman"/>
                <a:ea typeface="Times New Roman"/>
                <a:cs typeface="Times New Roman"/>
                <a:sym typeface="Times New Roman"/>
              </a:rPr>
              <a:t>Madrid nació gracias a un príncipe musulmán, cuando en el año 865 decidió construir en la capital española una fortaleza, que tomó el nombre de Magrit. Magrit es el nombre más antiguo de la ciudad y significa "el lugar rico de las fuentes del agua". </a:t>
            </a:r>
            <a:endParaRPr>
              <a:latin typeface="Times New Roman"/>
              <a:ea typeface="Times New Roman"/>
              <a:cs typeface="Times New Roman"/>
              <a:sym typeface="Times New Roman"/>
            </a:endParaRPr>
          </a:p>
        </p:txBody>
      </p:sp>
      <p:sp>
        <p:nvSpPr>
          <p:cNvPr id="58" name="Google Shape;58;p13"/>
          <p:cNvSpPr txBox="1"/>
          <p:nvPr/>
        </p:nvSpPr>
        <p:spPr>
          <a:xfrm>
            <a:off x="209500" y="2674175"/>
            <a:ext cx="6741000" cy="1185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it" sz="1300">
                <a:latin typeface="Times New Roman"/>
                <a:ea typeface="Times New Roman"/>
                <a:cs typeface="Times New Roman"/>
                <a:sym typeface="Times New Roman"/>
              </a:rPr>
              <a:t>Por su posición también la ciudad fue el centro de muchos enfrentamientos entre cristianos y musulmanes hasta el comienzo del Mil. A continuación, Felipe II de Habsburgo hizo de Madrid la capital del Imperio. La ciudad alcanzó su máximo esplendor con Felipe IV y es en esta época que se desarrolla el arte de Diego Velasquez. Con los Borbones también habrá el crecimiento de la arquitectura. </a:t>
            </a:r>
            <a:endParaRPr sz="1300">
              <a:latin typeface="Times New Roman"/>
              <a:ea typeface="Times New Roman"/>
              <a:cs typeface="Times New Roman"/>
              <a:sym typeface="Times New Roman"/>
            </a:endParaRPr>
          </a:p>
        </p:txBody>
      </p:sp>
      <p:sp>
        <p:nvSpPr>
          <p:cNvPr id="59" name="Google Shape;59;p13"/>
          <p:cNvSpPr txBox="1"/>
          <p:nvPr/>
        </p:nvSpPr>
        <p:spPr>
          <a:xfrm>
            <a:off x="2820200" y="3933400"/>
            <a:ext cx="63285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r>
              <a:rPr lang="it">
                <a:latin typeface="Times New Roman"/>
                <a:ea typeface="Times New Roman"/>
                <a:cs typeface="Times New Roman"/>
                <a:sym typeface="Times New Roman"/>
              </a:rPr>
              <a:t>El siglo XX se caracteriza por acontecimientos trágicos; hay tres años de guerra civil y la dictadura del general Franco, que permanece en funciones hasta 1975. Por último, la ciudad se levantará al final de la dictadura, gracias también a la llegada de un nuevo rey, Juan Carlos de Borbón.</a:t>
            </a:r>
            <a:endParaRPr>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None/>
            </a:pPr>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63"/>
        <p:cNvGrpSpPr/>
        <p:nvPr/>
      </p:nvGrpSpPr>
      <p:grpSpPr>
        <a:xfrm>
          <a:off x="0" y="0"/>
          <a:ext cx="0" cy="0"/>
          <a:chOff x="0" y="0"/>
          <a:chExt cx="0" cy="0"/>
        </a:xfrm>
      </p:grpSpPr>
      <p:sp>
        <p:nvSpPr>
          <p:cNvPr id="64" name="Google Shape;64;p14"/>
          <p:cNvSpPr txBox="1">
            <a:spLocks noGrp="1"/>
          </p:cNvSpPr>
          <p:nvPr>
            <p:ph type="title"/>
          </p:nvPr>
        </p:nvSpPr>
        <p:spPr>
          <a:xfrm>
            <a:off x="0" y="0"/>
            <a:ext cx="9144000" cy="8460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SzPts val="990"/>
              <a:buNone/>
            </a:pPr>
            <a:r>
              <a:rPr lang="it" sz="5050">
                <a:solidFill>
                  <a:srgbClr val="CC0000"/>
                </a:solidFill>
                <a:latin typeface="Playfair Display SemiBold"/>
                <a:ea typeface="Playfair Display SemiBold"/>
                <a:cs typeface="Playfair Display SemiBold"/>
                <a:sym typeface="Playfair Display SemiBold"/>
              </a:rPr>
              <a:t>                     Los Platos </a:t>
            </a:r>
            <a:endParaRPr sz="5050">
              <a:solidFill>
                <a:srgbClr val="CC0000"/>
              </a:solidFill>
              <a:latin typeface="Playfair Display SemiBold"/>
              <a:ea typeface="Playfair Display SemiBold"/>
              <a:cs typeface="Playfair Display SemiBold"/>
              <a:sym typeface="Playfair Display SemiBold"/>
            </a:endParaRPr>
          </a:p>
        </p:txBody>
      </p:sp>
      <p:sp>
        <p:nvSpPr>
          <p:cNvPr id="65" name="Google Shape;65;p14"/>
          <p:cNvSpPr txBox="1">
            <a:spLocks noGrp="1"/>
          </p:cNvSpPr>
          <p:nvPr>
            <p:ph type="body" idx="1"/>
          </p:nvPr>
        </p:nvSpPr>
        <p:spPr>
          <a:xfrm>
            <a:off x="122000" y="846000"/>
            <a:ext cx="3188400" cy="608100"/>
          </a:xfrm>
          <a:prstGeom prst="rect">
            <a:avLst/>
          </a:prstGeom>
        </p:spPr>
        <p:txBody>
          <a:bodyPr spcFirstLastPara="1" wrap="square" lIns="91425" tIns="91425" rIns="91425" bIns="91425" anchor="t" anchorCtr="0">
            <a:normAutofit fontScale="25000" lnSpcReduction="20000"/>
          </a:bodyPr>
          <a:lstStyle/>
          <a:p>
            <a:pPr marL="0" lvl="0" indent="0" algn="l" rtl="0">
              <a:spcBef>
                <a:spcPts val="0"/>
              </a:spcBef>
              <a:spcAft>
                <a:spcPts val="0"/>
              </a:spcAft>
              <a:buClr>
                <a:schemeClr val="dk1"/>
              </a:buClr>
              <a:buSzPts val="275"/>
              <a:buFont typeface="Arial"/>
              <a:buNone/>
            </a:pPr>
            <a:r>
              <a:rPr lang="it" sz="7791" i="1">
                <a:latin typeface="Times New Roman"/>
                <a:ea typeface="Times New Roman"/>
                <a:cs typeface="Times New Roman"/>
                <a:sym typeface="Times New Roman"/>
              </a:rPr>
              <a:t>P</a:t>
            </a:r>
            <a:r>
              <a:rPr lang="it" sz="7643" i="1">
                <a:latin typeface="Times New Roman"/>
                <a:ea typeface="Times New Roman"/>
                <a:cs typeface="Times New Roman"/>
                <a:sym typeface="Times New Roman"/>
              </a:rPr>
              <a:t>latos típicos de Madrid</a:t>
            </a:r>
            <a:endParaRPr sz="7643" i="1">
              <a:latin typeface="Times New Roman"/>
              <a:ea typeface="Times New Roman"/>
              <a:cs typeface="Times New Roman"/>
              <a:sym typeface="Times New Roman"/>
            </a:endParaRPr>
          </a:p>
          <a:p>
            <a:pPr marL="0" lvl="0" indent="0" algn="l" rtl="0">
              <a:spcBef>
                <a:spcPts val="1200"/>
              </a:spcBef>
              <a:spcAft>
                <a:spcPts val="1200"/>
              </a:spcAft>
              <a:buNone/>
            </a:pPr>
            <a:endParaRPr sz="4643">
              <a:latin typeface="Times New Roman"/>
              <a:ea typeface="Times New Roman"/>
              <a:cs typeface="Times New Roman"/>
              <a:sym typeface="Times New Roman"/>
            </a:endParaRPr>
          </a:p>
        </p:txBody>
      </p:sp>
      <p:sp>
        <p:nvSpPr>
          <p:cNvPr id="66" name="Google Shape;66;p14"/>
          <p:cNvSpPr txBox="1"/>
          <p:nvPr/>
        </p:nvSpPr>
        <p:spPr>
          <a:xfrm>
            <a:off x="3563100" y="1525050"/>
            <a:ext cx="53238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Clr>
                <a:schemeClr val="dk1"/>
              </a:buClr>
              <a:buSzPts val="1100"/>
              <a:buFont typeface="Arial"/>
              <a:buNone/>
            </a:pPr>
            <a:endParaRPr/>
          </a:p>
          <a:p>
            <a:pPr marL="0" lvl="0" indent="0" algn="l" rtl="0">
              <a:spcBef>
                <a:spcPts val="0"/>
              </a:spcBef>
              <a:spcAft>
                <a:spcPts val="0"/>
              </a:spcAft>
              <a:buClr>
                <a:schemeClr val="dk1"/>
              </a:buClr>
              <a:buSzPts val="1100"/>
              <a:buFont typeface="Arial"/>
              <a:buNone/>
            </a:pPr>
            <a:r>
              <a:rPr lang="it">
                <a:latin typeface="Times New Roman"/>
                <a:ea typeface="Times New Roman"/>
                <a:cs typeface="Times New Roman"/>
                <a:sym typeface="Times New Roman"/>
              </a:rPr>
              <a:t>-Los Bocadillos de calamares, son bocadillos rellenos de calamares fritos, y son servidos en casi todos los bares de Madrid</a:t>
            </a:r>
            <a:endParaRPr/>
          </a:p>
        </p:txBody>
      </p:sp>
      <p:pic>
        <p:nvPicPr>
          <p:cNvPr id="67" name="Google Shape;67;p14"/>
          <p:cNvPicPr preferRelativeResize="0"/>
          <p:nvPr/>
        </p:nvPicPr>
        <p:blipFill>
          <a:blip r:embed="rId3">
            <a:alphaModFix/>
          </a:blip>
          <a:stretch>
            <a:fillRect/>
          </a:stretch>
        </p:blipFill>
        <p:spPr>
          <a:xfrm>
            <a:off x="122000" y="1408525"/>
            <a:ext cx="3238500" cy="1409700"/>
          </a:xfrm>
          <a:prstGeom prst="rect">
            <a:avLst/>
          </a:prstGeom>
          <a:noFill/>
          <a:ln>
            <a:noFill/>
          </a:ln>
        </p:spPr>
      </p:pic>
      <p:sp>
        <p:nvSpPr>
          <p:cNvPr id="68" name="Google Shape;68;p14"/>
          <p:cNvSpPr txBox="1"/>
          <p:nvPr/>
        </p:nvSpPr>
        <p:spPr>
          <a:xfrm>
            <a:off x="216200" y="3525175"/>
            <a:ext cx="5071800" cy="615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it">
                <a:solidFill>
                  <a:srgbClr val="222222"/>
                </a:solidFill>
                <a:latin typeface="Times New Roman"/>
                <a:ea typeface="Times New Roman"/>
                <a:cs typeface="Times New Roman"/>
                <a:sym typeface="Times New Roman"/>
              </a:rPr>
              <a:t>-Los caracoles a la madrileña, son un aperitivo a base de caracoles de viña cocinados a fuego lento en el caldo de carne picante</a:t>
            </a:r>
            <a:endParaRPr sz="1700">
              <a:latin typeface="Times New Roman"/>
              <a:ea typeface="Times New Roman"/>
              <a:cs typeface="Times New Roman"/>
              <a:sym typeface="Times New Roman"/>
            </a:endParaRPr>
          </a:p>
        </p:txBody>
      </p:sp>
      <p:pic>
        <p:nvPicPr>
          <p:cNvPr id="69" name="Google Shape;69;p14"/>
          <p:cNvPicPr preferRelativeResize="0"/>
          <p:nvPr/>
        </p:nvPicPr>
        <p:blipFill>
          <a:blip r:embed="rId4">
            <a:alphaModFix/>
          </a:blip>
          <a:stretch>
            <a:fillRect/>
          </a:stretch>
        </p:blipFill>
        <p:spPr>
          <a:xfrm>
            <a:off x="5410125" y="2888350"/>
            <a:ext cx="3115580" cy="1744725"/>
          </a:xfrm>
          <a:prstGeom prst="rect">
            <a:avLst/>
          </a:prstGeom>
          <a:noFill/>
          <a:ln>
            <a:noFill/>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73"/>
        <p:cNvGrpSpPr/>
        <p:nvPr/>
      </p:nvGrpSpPr>
      <p:grpSpPr>
        <a:xfrm>
          <a:off x="0" y="0"/>
          <a:ext cx="0" cy="0"/>
          <a:chOff x="0" y="0"/>
          <a:chExt cx="0" cy="0"/>
        </a:xfrm>
      </p:grpSpPr>
      <p:sp>
        <p:nvSpPr>
          <p:cNvPr id="74" name="Google Shape;74;p15"/>
          <p:cNvSpPr txBox="1"/>
          <p:nvPr/>
        </p:nvSpPr>
        <p:spPr>
          <a:xfrm>
            <a:off x="211050" y="1009000"/>
            <a:ext cx="5654400" cy="831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it" sz="1500">
                <a:latin typeface="Times New Roman"/>
                <a:ea typeface="Times New Roman"/>
                <a:cs typeface="Times New Roman"/>
                <a:sym typeface="Times New Roman"/>
              </a:rPr>
              <a:t>-Los bartolillos, son una especie de pequeñas empanadas fritas</a:t>
            </a:r>
            <a:endParaRPr sz="1500">
              <a:latin typeface="Times New Roman"/>
              <a:ea typeface="Times New Roman"/>
              <a:cs typeface="Times New Roman"/>
              <a:sym typeface="Times New Roman"/>
            </a:endParaRPr>
          </a:p>
          <a:p>
            <a:pPr marL="0" lvl="0" indent="0" algn="l" rtl="0">
              <a:spcBef>
                <a:spcPts val="0"/>
              </a:spcBef>
              <a:spcAft>
                <a:spcPts val="0"/>
              </a:spcAft>
              <a:buNone/>
            </a:pPr>
            <a:r>
              <a:rPr lang="it" sz="1500">
                <a:latin typeface="Times New Roman"/>
                <a:ea typeface="Times New Roman"/>
                <a:cs typeface="Times New Roman"/>
                <a:sym typeface="Times New Roman"/>
              </a:rPr>
              <a:t> y rellenos de crema pastelera.</a:t>
            </a:r>
            <a:endParaRPr sz="1500">
              <a:latin typeface="Times New Roman"/>
              <a:ea typeface="Times New Roman"/>
              <a:cs typeface="Times New Roman"/>
              <a:sym typeface="Times New Roman"/>
            </a:endParaRPr>
          </a:p>
          <a:p>
            <a:pPr marL="0" lvl="0" indent="0" algn="l" rtl="0">
              <a:spcBef>
                <a:spcPts val="0"/>
              </a:spcBef>
              <a:spcAft>
                <a:spcPts val="0"/>
              </a:spcAft>
              <a:buNone/>
            </a:pPr>
            <a:endParaRPr sz="1200"/>
          </a:p>
        </p:txBody>
      </p:sp>
      <p:pic>
        <p:nvPicPr>
          <p:cNvPr id="75" name="Google Shape;75;p15"/>
          <p:cNvPicPr preferRelativeResize="0"/>
          <p:nvPr/>
        </p:nvPicPr>
        <p:blipFill>
          <a:blip r:embed="rId3">
            <a:alphaModFix/>
          </a:blip>
          <a:stretch>
            <a:fillRect/>
          </a:stretch>
        </p:blipFill>
        <p:spPr>
          <a:xfrm>
            <a:off x="5598975" y="505300"/>
            <a:ext cx="2966125" cy="1838700"/>
          </a:xfrm>
          <a:prstGeom prst="rect">
            <a:avLst/>
          </a:prstGeom>
          <a:noFill/>
          <a:ln>
            <a:noFill/>
          </a:ln>
        </p:spPr>
      </p:pic>
      <p:sp>
        <p:nvSpPr>
          <p:cNvPr id="76" name="Google Shape;76;p15"/>
          <p:cNvSpPr txBox="1"/>
          <p:nvPr/>
        </p:nvSpPr>
        <p:spPr>
          <a:xfrm>
            <a:off x="4088150" y="3299400"/>
            <a:ext cx="4732500" cy="1139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it" sz="1550">
                <a:solidFill>
                  <a:srgbClr val="202124"/>
                </a:solidFill>
                <a:latin typeface="Times New Roman"/>
                <a:ea typeface="Times New Roman"/>
                <a:cs typeface="Times New Roman"/>
                <a:sym typeface="Times New Roman"/>
              </a:rPr>
              <a:t>- La sopa de ajo, es una sopa que se come durante la semana santa, se prepara con agua caliente, pan duro, ajo frito y paprika, que le da un color rojo. la sopa se hierve durante horas y en fin se añaden huevos frescos. </a:t>
            </a:r>
            <a:endParaRPr sz="1300">
              <a:latin typeface="Times New Roman"/>
              <a:ea typeface="Times New Roman"/>
              <a:cs typeface="Times New Roman"/>
              <a:sym typeface="Times New Roman"/>
            </a:endParaRPr>
          </a:p>
        </p:txBody>
      </p:sp>
      <p:sp>
        <p:nvSpPr>
          <p:cNvPr id="77" name="Google Shape;77;p15"/>
          <p:cNvSpPr txBox="1"/>
          <p:nvPr/>
        </p:nvSpPr>
        <p:spPr>
          <a:xfrm>
            <a:off x="155525" y="111075"/>
            <a:ext cx="1699800" cy="4464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it" sz="1700" i="1">
                <a:solidFill>
                  <a:srgbClr val="434343"/>
                </a:solidFill>
                <a:latin typeface="Times New Roman"/>
                <a:ea typeface="Times New Roman"/>
                <a:cs typeface="Times New Roman"/>
                <a:sym typeface="Times New Roman"/>
              </a:rPr>
              <a:t>Otros puntos…</a:t>
            </a:r>
            <a:endParaRPr sz="1700" i="1">
              <a:solidFill>
                <a:srgbClr val="434343"/>
              </a:solidFill>
              <a:latin typeface="Times New Roman"/>
              <a:ea typeface="Times New Roman"/>
              <a:cs typeface="Times New Roman"/>
              <a:sym typeface="Times New Roman"/>
            </a:endParaRPr>
          </a:p>
        </p:txBody>
      </p:sp>
      <p:pic>
        <p:nvPicPr>
          <p:cNvPr id="78" name="Google Shape;78;p15"/>
          <p:cNvPicPr preferRelativeResize="0"/>
          <p:nvPr/>
        </p:nvPicPr>
        <p:blipFill>
          <a:blip r:embed="rId4">
            <a:alphaModFix/>
          </a:blip>
          <a:stretch>
            <a:fillRect/>
          </a:stretch>
        </p:blipFill>
        <p:spPr>
          <a:xfrm>
            <a:off x="374575" y="2291825"/>
            <a:ext cx="3066076" cy="2699275"/>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82"/>
        <p:cNvGrpSpPr/>
        <p:nvPr/>
      </p:nvGrpSpPr>
      <p:grpSpPr>
        <a:xfrm>
          <a:off x="0" y="0"/>
          <a:ext cx="0" cy="0"/>
          <a:chOff x="0" y="0"/>
          <a:chExt cx="0" cy="0"/>
        </a:xfrm>
      </p:grpSpPr>
      <p:sp>
        <p:nvSpPr>
          <p:cNvPr id="83" name="Google Shape;83;p16"/>
          <p:cNvSpPr txBox="1"/>
          <p:nvPr/>
        </p:nvSpPr>
        <p:spPr>
          <a:xfrm>
            <a:off x="2809650" y="222175"/>
            <a:ext cx="3306300" cy="6003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it" sz="2700" b="1">
                <a:solidFill>
                  <a:srgbClr val="FF0000"/>
                </a:solidFill>
                <a:latin typeface="Times New Roman"/>
                <a:ea typeface="Times New Roman"/>
                <a:cs typeface="Times New Roman"/>
                <a:sym typeface="Times New Roman"/>
              </a:rPr>
              <a:t>Lugares de Madrid</a:t>
            </a:r>
            <a:r>
              <a:rPr lang="it" sz="2300" b="1">
                <a:solidFill>
                  <a:srgbClr val="FF0000"/>
                </a:solidFill>
                <a:latin typeface="Times New Roman"/>
                <a:ea typeface="Times New Roman"/>
                <a:cs typeface="Times New Roman"/>
                <a:sym typeface="Times New Roman"/>
              </a:rPr>
              <a:t> </a:t>
            </a:r>
            <a:endParaRPr sz="2600" b="1">
              <a:solidFill>
                <a:srgbClr val="FF0000"/>
              </a:solidFill>
              <a:latin typeface="Times New Roman"/>
              <a:ea typeface="Times New Roman"/>
              <a:cs typeface="Times New Roman"/>
              <a:sym typeface="Times New Roman"/>
            </a:endParaRPr>
          </a:p>
        </p:txBody>
      </p:sp>
      <p:sp>
        <p:nvSpPr>
          <p:cNvPr id="84" name="Google Shape;84;p16"/>
          <p:cNvSpPr txBox="1"/>
          <p:nvPr/>
        </p:nvSpPr>
        <p:spPr>
          <a:xfrm>
            <a:off x="412150" y="1133125"/>
            <a:ext cx="3306300" cy="692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it" sz="1600" b="1">
                <a:solidFill>
                  <a:srgbClr val="222222"/>
                </a:solidFill>
                <a:latin typeface="Times New Roman"/>
                <a:ea typeface="Times New Roman"/>
                <a:cs typeface="Times New Roman"/>
                <a:sym typeface="Times New Roman"/>
              </a:rPr>
              <a:t>EL PALACIO REAL DE MADRID</a:t>
            </a:r>
            <a:endParaRPr sz="1600" b="1">
              <a:solidFill>
                <a:srgbClr val="222222"/>
              </a:solidFill>
              <a:latin typeface="Times New Roman"/>
              <a:ea typeface="Times New Roman"/>
              <a:cs typeface="Times New Roman"/>
              <a:sym typeface="Times New Roman"/>
            </a:endParaRPr>
          </a:p>
          <a:p>
            <a:pPr marL="0" lvl="0" indent="0" algn="l" rtl="0">
              <a:spcBef>
                <a:spcPts val="0"/>
              </a:spcBef>
              <a:spcAft>
                <a:spcPts val="0"/>
              </a:spcAft>
              <a:buNone/>
            </a:pPr>
            <a:endParaRPr sz="1700">
              <a:latin typeface="Times New Roman"/>
              <a:ea typeface="Times New Roman"/>
              <a:cs typeface="Times New Roman"/>
              <a:sym typeface="Times New Roman"/>
            </a:endParaRPr>
          </a:p>
        </p:txBody>
      </p:sp>
      <p:pic>
        <p:nvPicPr>
          <p:cNvPr id="85" name="Google Shape;85;p16"/>
          <p:cNvPicPr preferRelativeResize="0"/>
          <p:nvPr/>
        </p:nvPicPr>
        <p:blipFill>
          <a:blip r:embed="rId3">
            <a:alphaModFix/>
          </a:blip>
          <a:stretch>
            <a:fillRect/>
          </a:stretch>
        </p:blipFill>
        <p:spPr>
          <a:xfrm>
            <a:off x="412150" y="2136475"/>
            <a:ext cx="4090250" cy="2150675"/>
          </a:xfrm>
          <a:prstGeom prst="rect">
            <a:avLst/>
          </a:prstGeom>
          <a:noFill/>
          <a:ln>
            <a:noFill/>
          </a:ln>
        </p:spPr>
      </p:pic>
      <p:pic>
        <p:nvPicPr>
          <p:cNvPr id="86" name="Google Shape;86;p16"/>
          <p:cNvPicPr preferRelativeResize="0"/>
          <p:nvPr/>
        </p:nvPicPr>
        <p:blipFill>
          <a:blip r:embed="rId4">
            <a:alphaModFix/>
          </a:blip>
          <a:stretch>
            <a:fillRect/>
          </a:stretch>
        </p:blipFill>
        <p:spPr>
          <a:xfrm>
            <a:off x="5087338" y="1133113"/>
            <a:ext cx="3705225" cy="1228725"/>
          </a:xfrm>
          <a:prstGeom prst="rect">
            <a:avLst/>
          </a:prstGeom>
          <a:noFill/>
          <a:ln>
            <a:noFill/>
          </a:ln>
        </p:spPr>
      </p:pic>
      <p:sp>
        <p:nvSpPr>
          <p:cNvPr id="87" name="Google Shape;87;p16"/>
          <p:cNvSpPr txBox="1"/>
          <p:nvPr/>
        </p:nvSpPr>
        <p:spPr>
          <a:xfrm>
            <a:off x="5087350" y="3007400"/>
            <a:ext cx="3845100" cy="1585500"/>
          </a:xfrm>
          <a:prstGeom prst="rect">
            <a:avLst/>
          </a:prstGeom>
          <a:no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it" sz="1300">
                <a:solidFill>
                  <a:srgbClr val="222222"/>
                </a:solidFill>
                <a:latin typeface="Times New Roman"/>
                <a:ea typeface="Times New Roman"/>
                <a:cs typeface="Times New Roman"/>
                <a:sym typeface="Times New Roman"/>
              </a:rPr>
              <a:t>El palacio real de Madrid, El Palacio Real de Madrid es la residencia oficial de la Familia Real Española.</a:t>
            </a:r>
            <a:endParaRPr sz="1300">
              <a:solidFill>
                <a:srgbClr val="222222"/>
              </a:solidFill>
              <a:latin typeface="Times New Roman"/>
              <a:ea typeface="Times New Roman"/>
              <a:cs typeface="Times New Roman"/>
              <a:sym typeface="Times New Roman"/>
            </a:endParaRPr>
          </a:p>
          <a:p>
            <a:pPr marL="0" lvl="0" indent="0" algn="r" rtl="0">
              <a:spcBef>
                <a:spcPts val="0"/>
              </a:spcBef>
              <a:spcAft>
                <a:spcPts val="0"/>
              </a:spcAft>
              <a:buNone/>
            </a:pPr>
            <a:endParaRPr sz="1300">
              <a:solidFill>
                <a:srgbClr val="222222"/>
              </a:solidFill>
              <a:latin typeface="Times New Roman"/>
              <a:ea typeface="Times New Roman"/>
              <a:cs typeface="Times New Roman"/>
              <a:sym typeface="Times New Roman"/>
            </a:endParaRPr>
          </a:p>
          <a:p>
            <a:pPr marL="0" lvl="0" indent="0" algn="r" rtl="0">
              <a:spcBef>
                <a:spcPts val="0"/>
              </a:spcBef>
              <a:spcAft>
                <a:spcPts val="0"/>
              </a:spcAft>
              <a:buNone/>
            </a:pPr>
            <a:endParaRPr sz="1300">
              <a:solidFill>
                <a:srgbClr val="222222"/>
              </a:solidFill>
              <a:latin typeface="Times New Roman"/>
              <a:ea typeface="Times New Roman"/>
              <a:cs typeface="Times New Roman"/>
              <a:sym typeface="Times New Roman"/>
            </a:endParaRPr>
          </a:p>
          <a:p>
            <a:pPr marL="0" lvl="0" indent="0" algn="r" rtl="0">
              <a:spcBef>
                <a:spcPts val="0"/>
              </a:spcBef>
              <a:spcAft>
                <a:spcPts val="0"/>
              </a:spcAft>
              <a:buNone/>
            </a:pPr>
            <a:r>
              <a:rPr lang="it" sz="1300">
                <a:solidFill>
                  <a:srgbClr val="222222"/>
                </a:solidFill>
                <a:latin typeface="Times New Roman"/>
                <a:ea typeface="Times New Roman"/>
                <a:cs typeface="Times New Roman"/>
                <a:sym typeface="Times New Roman"/>
              </a:rPr>
              <a:t>  Hoy el palacio se utiliza exclusivamente para las ceremonias, conferencias y actos oficiales, ya que los monarcas viven en el Palacio de la Zarzuela.</a:t>
            </a:r>
            <a:endParaRPr sz="1300">
              <a:solidFill>
                <a:srgbClr val="222222"/>
              </a:solidFill>
              <a:latin typeface="Times New Roman"/>
              <a:ea typeface="Times New Roman"/>
              <a:cs typeface="Times New Roman"/>
              <a:sym typeface="Times New Roman"/>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91"/>
        <p:cNvGrpSpPr/>
        <p:nvPr/>
      </p:nvGrpSpPr>
      <p:grpSpPr>
        <a:xfrm>
          <a:off x="0" y="0"/>
          <a:ext cx="0" cy="0"/>
          <a:chOff x="0" y="0"/>
          <a:chExt cx="0" cy="0"/>
        </a:xfrm>
      </p:grpSpPr>
      <p:sp>
        <p:nvSpPr>
          <p:cNvPr id="92" name="Google Shape;92;p17"/>
          <p:cNvSpPr txBox="1"/>
          <p:nvPr/>
        </p:nvSpPr>
        <p:spPr>
          <a:xfrm>
            <a:off x="366575" y="933175"/>
            <a:ext cx="3988200" cy="985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it" sz="1300">
                <a:solidFill>
                  <a:srgbClr val="222222"/>
                </a:solidFill>
                <a:latin typeface="Times New Roman"/>
                <a:ea typeface="Times New Roman"/>
                <a:cs typeface="Times New Roman"/>
                <a:sym typeface="Times New Roman"/>
              </a:rPr>
              <a:t>Santiago Bernabéu stadium, este estadio, inaugurado en 1947, fue llamado inicialmente "Nuevo Estadio Chamartín". su nombre actual se le dio en honor a Santiago Bernabéu, presidente del equipo por 35 años.</a:t>
            </a:r>
            <a:endParaRPr sz="1300">
              <a:solidFill>
                <a:srgbClr val="222222"/>
              </a:solidFill>
              <a:latin typeface="Times New Roman"/>
              <a:ea typeface="Times New Roman"/>
              <a:cs typeface="Times New Roman"/>
              <a:sym typeface="Times New Roman"/>
            </a:endParaRPr>
          </a:p>
        </p:txBody>
      </p:sp>
      <p:sp>
        <p:nvSpPr>
          <p:cNvPr id="93" name="Google Shape;93;p17"/>
          <p:cNvSpPr txBox="1"/>
          <p:nvPr/>
        </p:nvSpPr>
        <p:spPr>
          <a:xfrm>
            <a:off x="366575" y="311075"/>
            <a:ext cx="3765900" cy="415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it" sz="1500">
                <a:latin typeface="Times New Roman"/>
                <a:ea typeface="Times New Roman"/>
                <a:cs typeface="Times New Roman"/>
                <a:sym typeface="Times New Roman"/>
              </a:rPr>
              <a:t>SANTIAGO BERNABÉU STADIUM</a:t>
            </a:r>
            <a:endParaRPr sz="1500">
              <a:latin typeface="Times New Roman"/>
              <a:ea typeface="Times New Roman"/>
              <a:cs typeface="Times New Roman"/>
              <a:sym typeface="Times New Roman"/>
            </a:endParaRPr>
          </a:p>
        </p:txBody>
      </p:sp>
      <p:pic>
        <p:nvPicPr>
          <p:cNvPr id="94" name="Google Shape;94;p17"/>
          <p:cNvPicPr preferRelativeResize="0"/>
          <p:nvPr/>
        </p:nvPicPr>
        <p:blipFill rotWithShape="1">
          <a:blip r:embed="rId3">
            <a:alphaModFix/>
          </a:blip>
          <a:srcRect l="4290" r="-4290"/>
          <a:stretch/>
        </p:blipFill>
        <p:spPr>
          <a:xfrm>
            <a:off x="319075" y="2649525"/>
            <a:ext cx="4735575" cy="2011250"/>
          </a:xfrm>
          <a:prstGeom prst="rect">
            <a:avLst/>
          </a:prstGeom>
          <a:noFill/>
          <a:ln>
            <a:noFill/>
          </a:ln>
        </p:spPr>
      </p:pic>
      <p:sp>
        <p:nvSpPr>
          <p:cNvPr id="95" name="Google Shape;95;p17"/>
          <p:cNvSpPr txBox="1"/>
          <p:nvPr/>
        </p:nvSpPr>
        <p:spPr>
          <a:xfrm>
            <a:off x="5532325" y="3410425"/>
            <a:ext cx="2945100" cy="1000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it" sz="1300">
                <a:latin typeface="Times New Roman"/>
                <a:ea typeface="Times New Roman"/>
                <a:cs typeface="Times New Roman"/>
                <a:sym typeface="Times New Roman"/>
              </a:rPr>
              <a:t>Tiene capacidad para más de 80.000 espectadores y es uno de los estadios más grandes de España.</a:t>
            </a:r>
            <a:endParaRPr sz="1300">
              <a:latin typeface="Times New Roman"/>
              <a:ea typeface="Times New Roman"/>
              <a:cs typeface="Times New Roman"/>
              <a:sym typeface="Times New Roman"/>
            </a:endParaRPr>
          </a:p>
          <a:p>
            <a:pPr marL="0" lvl="0" indent="0" algn="l" rtl="0">
              <a:spcBef>
                <a:spcPts val="0"/>
              </a:spcBef>
              <a:spcAft>
                <a:spcPts val="0"/>
              </a:spcAft>
              <a:buNone/>
            </a:pPr>
            <a:endParaRPr/>
          </a:p>
        </p:txBody>
      </p:sp>
      <p:pic>
        <p:nvPicPr>
          <p:cNvPr id="96" name="Google Shape;96;p17"/>
          <p:cNvPicPr preferRelativeResize="0"/>
          <p:nvPr/>
        </p:nvPicPr>
        <p:blipFill>
          <a:blip r:embed="rId4">
            <a:alphaModFix/>
          </a:blip>
          <a:stretch>
            <a:fillRect/>
          </a:stretch>
        </p:blipFill>
        <p:spPr>
          <a:xfrm>
            <a:off x="5210763" y="644325"/>
            <a:ext cx="3588225" cy="1781525"/>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100"/>
        <p:cNvGrpSpPr/>
        <p:nvPr/>
      </p:nvGrpSpPr>
      <p:grpSpPr>
        <a:xfrm>
          <a:off x="0" y="0"/>
          <a:ext cx="0" cy="0"/>
          <a:chOff x="0" y="0"/>
          <a:chExt cx="0" cy="0"/>
        </a:xfrm>
      </p:grpSpPr>
      <p:sp>
        <p:nvSpPr>
          <p:cNvPr id="101" name="Google Shape;101;p18"/>
          <p:cNvSpPr txBox="1"/>
          <p:nvPr/>
        </p:nvSpPr>
        <p:spPr>
          <a:xfrm>
            <a:off x="3231000" y="188875"/>
            <a:ext cx="2682000" cy="585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it" sz="2600" b="1">
                <a:solidFill>
                  <a:srgbClr val="FF0000"/>
                </a:solidFill>
                <a:latin typeface="Times New Roman"/>
                <a:ea typeface="Times New Roman"/>
                <a:cs typeface="Times New Roman"/>
                <a:sym typeface="Times New Roman"/>
              </a:rPr>
              <a:t>Las Curiosidades</a:t>
            </a:r>
            <a:endParaRPr sz="2900" b="1">
              <a:solidFill>
                <a:srgbClr val="FF0000"/>
              </a:solidFill>
              <a:latin typeface="Times New Roman"/>
              <a:ea typeface="Times New Roman"/>
              <a:cs typeface="Times New Roman"/>
              <a:sym typeface="Times New Roman"/>
            </a:endParaRPr>
          </a:p>
        </p:txBody>
      </p:sp>
      <p:sp>
        <p:nvSpPr>
          <p:cNvPr id="102" name="Google Shape;102;p18"/>
          <p:cNvSpPr txBox="1"/>
          <p:nvPr/>
        </p:nvSpPr>
        <p:spPr>
          <a:xfrm>
            <a:off x="417225" y="911875"/>
            <a:ext cx="4815300" cy="19086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it" u="sng">
                <a:latin typeface="Times New Roman"/>
                <a:ea typeface="Times New Roman"/>
                <a:cs typeface="Times New Roman"/>
                <a:sym typeface="Times New Roman"/>
              </a:rPr>
              <a:t>La estatua del rey Felipe IV</a:t>
            </a:r>
            <a:endParaRPr u="sng">
              <a:latin typeface="Times New Roman"/>
              <a:ea typeface="Times New Roman"/>
              <a:cs typeface="Times New Roman"/>
              <a:sym typeface="Times New Roman"/>
            </a:endParaRPr>
          </a:p>
          <a:p>
            <a:pPr marL="0" lvl="0" indent="0" algn="l" rtl="0">
              <a:spcBef>
                <a:spcPts val="0"/>
              </a:spcBef>
              <a:spcAft>
                <a:spcPts val="0"/>
              </a:spcAft>
              <a:buNone/>
            </a:pPr>
            <a:r>
              <a:rPr lang="it">
                <a:latin typeface="Times New Roman"/>
                <a:ea typeface="Times New Roman"/>
                <a:cs typeface="Times New Roman"/>
                <a:sym typeface="Times New Roman"/>
              </a:rPr>
              <a:t>Fue concebida para Galileo Galilei</a:t>
            </a:r>
            <a:endParaRPr>
              <a:latin typeface="Times New Roman"/>
              <a:ea typeface="Times New Roman"/>
              <a:cs typeface="Times New Roman"/>
              <a:sym typeface="Times New Roman"/>
            </a:endParaRPr>
          </a:p>
          <a:p>
            <a:pPr marL="0" lvl="0" indent="0" algn="l" rtl="0">
              <a:spcBef>
                <a:spcPts val="0"/>
              </a:spcBef>
              <a:spcAft>
                <a:spcPts val="0"/>
              </a:spcAft>
              <a:buNone/>
            </a:pPr>
            <a:r>
              <a:rPr lang="it">
                <a:latin typeface="Times New Roman"/>
                <a:ea typeface="Times New Roman"/>
                <a:cs typeface="Times New Roman"/>
                <a:sym typeface="Times New Roman"/>
              </a:rPr>
              <a:t>Se trata de la primera escultura ecuestre realizada en esta posición por Pietro Tacca inspirados en  </a:t>
            </a:r>
            <a:endParaRPr>
              <a:latin typeface="Times New Roman"/>
              <a:ea typeface="Times New Roman"/>
              <a:cs typeface="Times New Roman"/>
              <a:sym typeface="Times New Roman"/>
            </a:endParaRPr>
          </a:p>
          <a:p>
            <a:pPr marL="0" lvl="0" indent="0" algn="l" rtl="0">
              <a:spcBef>
                <a:spcPts val="0"/>
              </a:spcBef>
              <a:spcAft>
                <a:spcPts val="0"/>
              </a:spcAft>
              <a:buNone/>
            </a:pPr>
            <a:r>
              <a:rPr lang="it">
                <a:latin typeface="Times New Roman"/>
                <a:ea typeface="Times New Roman"/>
                <a:cs typeface="Times New Roman"/>
                <a:sym typeface="Times New Roman"/>
              </a:rPr>
              <a:t>Galileo Galilei para resolver el problema del equilibrio del caballo.</a:t>
            </a:r>
            <a:endParaRPr>
              <a:latin typeface="Times New Roman"/>
              <a:ea typeface="Times New Roman"/>
              <a:cs typeface="Times New Roman"/>
              <a:sym typeface="Times New Roman"/>
            </a:endParaRPr>
          </a:p>
          <a:p>
            <a:pPr marL="0" lvl="0" indent="0" algn="l" rtl="0">
              <a:spcBef>
                <a:spcPts val="0"/>
              </a:spcBef>
              <a:spcAft>
                <a:spcPts val="0"/>
              </a:spcAft>
              <a:buNone/>
            </a:pPr>
            <a:r>
              <a:rPr lang="it">
                <a:latin typeface="Times New Roman"/>
                <a:ea typeface="Times New Roman"/>
                <a:cs typeface="Times New Roman"/>
                <a:sym typeface="Times New Roman"/>
              </a:rPr>
              <a:t>se encuentra en la Plaza de Oriente.</a:t>
            </a:r>
            <a:endParaRPr>
              <a:latin typeface="Times New Roman"/>
              <a:ea typeface="Times New Roman"/>
              <a:cs typeface="Times New Roman"/>
              <a:sym typeface="Times New Roman"/>
            </a:endParaRPr>
          </a:p>
          <a:p>
            <a:pPr marL="0" lvl="0" indent="0" algn="l" rtl="0">
              <a:spcBef>
                <a:spcPts val="0"/>
              </a:spcBef>
              <a:spcAft>
                <a:spcPts val="0"/>
              </a:spcAft>
              <a:buNone/>
            </a:pPr>
            <a:endParaRPr/>
          </a:p>
        </p:txBody>
      </p:sp>
      <p:pic>
        <p:nvPicPr>
          <p:cNvPr id="103" name="Google Shape;103;p18"/>
          <p:cNvPicPr preferRelativeResize="0"/>
          <p:nvPr/>
        </p:nvPicPr>
        <p:blipFill>
          <a:blip r:embed="rId3">
            <a:alphaModFix/>
          </a:blip>
          <a:stretch>
            <a:fillRect/>
          </a:stretch>
        </p:blipFill>
        <p:spPr>
          <a:xfrm>
            <a:off x="5965550" y="773875"/>
            <a:ext cx="2633525" cy="2866250"/>
          </a:xfrm>
          <a:prstGeom prst="rect">
            <a:avLst/>
          </a:prstGeom>
          <a:noFill/>
          <a:ln>
            <a:noFill/>
          </a:ln>
        </p:spPr>
      </p:pic>
      <p:sp>
        <p:nvSpPr>
          <p:cNvPr id="104" name="Google Shape;104;p18"/>
          <p:cNvSpPr txBox="1"/>
          <p:nvPr/>
        </p:nvSpPr>
        <p:spPr>
          <a:xfrm>
            <a:off x="4077000" y="3865925"/>
            <a:ext cx="4943400" cy="11082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it" sz="1200" u="sng">
                <a:solidFill>
                  <a:schemeClr val="dk1"/>
                </a:solidFill>
                <a:latin typeface="Times New Roman"/>
                <a:ea typeface="Times New Roman"/>
                <a:cs typeface="Times New Roman"/>
                <a:sym typeface="Times New Roman"/>
              </a:rPr>
              <a:t>Madrid’s Walk of Fame </a:t>
            </a:r>
            <a:endParaRPr sz="1200" u="sng">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r>
              <a:rPr lang="it" sz="1200">
                <a:solidFill>
                  <a:schemeClr val="dk1"/>
                </a:solidFill>
                <a:latin typeface="Times New Roman"/>
                <a:ea typeface="Times New Roman"/>
                <a:cs typeface="Times New Roman"/>
                <a:sym typeface="Times New Roman"/>
              </a:rPr>
              <a:t>También Madrid, como Hollywood, tiene su paseo de las celebridades,en la acera de la calle están incrustadas las típicas estrellas con los nombres de las personalidades más grabadas del cine español:Antonio Banderas,Penélope Cruz, Luis García Berlanga.</a:t>
            </a:r>
            <a:endParaRPr sz="1200">
              <a:solidFill>
                <a:schemeClr val="dk1"/>
              </a:solidFill>
              <a:latin typeface="Times New Roman"/>
              <a:ea typeface="Times New Roman"/>
              <a:cs typeface="Times New Roman"/>
              <a:sym typeface="Times New Roman"/>
            </a:endParaRPr>
          </a:p>
        </p:txBody>
      </p:sp>
      <p:pic>
        <p:nvPicPr>
          <p:cNvPr id="105" name="Google Shape;105;p18"/>
          <p:cNvPicPr preferRelativeResize="0"/>
          <p:nvPr/>
        </p:nvPicPr>
        <p:blipFill>
          <a:blip r:embed="rId4">
            <a:alphaModFix/>
          </a:blip>
          <a:stretch>
            <a:fillRect/>
          </a:stretch>
        </p:blipFill>
        <p:spPr>
          <a:xfrm>
            <a:off x="541775" y="2820475"/>
            <a:ext cx="3257500" cy="2167725"/>
          </a:xfrm>
          <a:prstGeom prst="rect">
            <a:avLst/>
          </a:prstGeom>
          <a:noFill/>
          <a:ln>
            <a:noFill/>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109"/>
        <p:cNvGrpSpPr/>
        <p:nvPr/>
      </p:nvGrpSpPr>
      <p:grpSpPr>
        <a:xfrm>
          <a:off x="0" y="0"/>
          <a:ext cx="0" cy="0"/>
          <a:chOff x="0" y="0"/>
          <a:chExt cx="0" cy="0"/>
        </a:xfrm>
      </p:grpSpPr>
      <p:sp>
        <p:nvSpPr>
          <p:cNvPr id="110" name="Google Shape;110;p19"/>
          <p:cNvSpPr txBox="1"/>
          <p:nvPr/>
        </p:nvSpPr>
        <p:spPr>
          <a:xfrm>
            <a:off x="3867050" y="699875"/>
            <a:ext cx="50646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it" u="sng">
                <a:solidFill>
                  <a:schemeClr val="dk1"/>
                </a:solidFill>
                <a:latin typeface="Times New Roman"/>
                <a:ea typeface="Times New Roman"/>
                <a:cs typeface="Times New Roman"/>
                <a:sym typeface="Times New Roman"/>
              </a:rPr>
              <a:t>La estatua de Lucífer</a:t>
            </a:r>
            <a:r>
              <a:rPr lang="it">
                <a:solidFill>
                  <a:schemeClr val="dk1"/>
                </a:solidFill>
                <a:latin typeface="Times New Roman"/>
                <a:ea typeface="Times New Roman"/>
                <a:cs typeface="Times New Roman"/>
                <a:sym typeface="Times New Roman"/>
              </a:rPr>
              <a:t> </a:t>
            </a:r>
            <a:endParaRPr>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r>
              <a:rPr lang="it">
                <a:solidFill>
                  <a:schemeClr val="dk1"/>
                </a:solidFill>
                <a:latin typeface="Times New Roman"/>
                <a:ea typeface="Times New Roman"/>
                <a:cs typeface="Times New Roman"/>
                <a:sym typeface="Times New Roman"/>
              </a:rPr>
              <a:t>La fuente con la estatua de bronce que representa el ángel caído fue tallada en 1878 por Ricardo Believes y se encuentra en el principal pulmón verde de la ciudad: Parque del Retiro.</a:t>
            </a:r>
            <a:endParaRPr>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r>
              <a:rPr lang="it">
                <a:solidFill>
                  <a:schemeClr val="dk1"/>
                </a:solidFill>
                <a:latin typeface="Times New Roman"/>
                <a:ea typeface="Times New Roman"/>
                <a:cs typeface="Times New Roman"/>
                <a:sym typeface="Times New Roman"/>
              </a:rPr>
              <a:t>La estatua se encuentra ¡A 666 metros sobre el nivel del mar!</a:t>
            </a:r>
            <a:endParaRPr>
              <a:solidFill>
                <a:schemeClr val="dk1"/>
              </a:solidFill>
              <a:latin typeface="Times New Roman"/>
              <a:ea typeface="Times New Roman"/>
              <a:cs typeface="Times New Roman"/>
              <a:sym typeface="Times New Roman"/>
            </a:endParaRPr>
          </a:p>
        </p:txBody>
      </p:sp>
      <p:pic>
        <p:nvPicPr>
          <p:cNvPr id="111" name="Google Shape;111;p19"/>
          <p:cNvPicPr preferRelativeResize="0"/>
          <p:nvPr/>
        </p:nvPicPr>
        <p:blipFill>
          <a:blip r:embed="rId3">
            <a:alphaModFix/>
          </a:blip>
          <a:stretch>
            <a:fillRect/>
          </a:stretch>
        </p:blipFill>
        <p:spPr>
          <a:xfrm>
            <a:off x="230175" y="292475"/>
            <a:ext cx="3545539" cy="2279275"/>
          </a:xfrm>
          <a:prstGeom prst="rect">
            <a:avLst/>
          </a:prstGeom>
          <a:noFill/>
          <a:ln>
            <a:noFill/>
          </a:ln>
        </p:spPr>
      </p:pic>
      <p:sp>
        <p:nvSpPr>
          <p:cNvPr id="112" name="Google Shape;112;p19"/>
          <p:cNvSpPr txBox="1"/>
          <p:nvPr/>
        </p:nvSpPr>
        <p:spPr>
          <a:xfrm>
            <a:off x="177750" y="2955000"/>
            <a:ext cx="4332600" cy="19239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it" sz="1500" u="sng">
                <a:solidFill>
                  <a:schemeClr val="dk1"/>
                </a:solidFill>
                <a:latin typeface="Times New Roman"/>
                <a:ea typeface="Times New Roman"/>
                <a:cs typeface="Times New Roman"/>
                <a:sym typeface="Times New Roman"/>
              </a:rPr>
              <a:t>Sobrino de Botín </a:t>
            </a:r>
            <a:endParaRPr sz="1500" u="sng">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r>
              <a:rPr lang="it">
                <a:solidFill>
                  <a:schemeClr val="dk1"/>
                </a:solidFill>
                <a:latin typeface="Times New Roman"/>
                <a:ea typeface="Times New Roman"/>
                <a:cs typeface="Times New Roman"/>
                <a:sym typeface="Times New Roman"/>
              </a:rPr>
              <a:t>El restaurante más antiguo del mundo aún abierto es el Sobrino de Botín.</a:t>
            </a:r>
            <a:endParaRPr>
              <a:solidFill>
                <a:schemeClr val="dk1"/>
              </a:solidFill>
              <a:latin typeface="Times New Roman"/>
              <a:ea typeface="Times New Roman"/>
              <a:cs typeface="Times New Roman"/>
              <a:sym typeface="Times New Roman"/>
            </a:endParaRPr>
          </a:p>
          <a:p>
            <a:pPr marL="0" lvl="0" indent="0" algn="l" rtl="0">
              <a:spcBef>
                <a:spcPts val="0"/>
              </a:spcBef>
              <a:spcAft>
                <a:spcPts val="0"/>
              </a:spcAft>
              <a:buNone/>
            </a:pPr>
            <a:r>
              <a:rPr lang="it">
                <a:solidFill>
                  <a:schemeClr val="dk1"/>
                </a:solidFill>
                <a:latin typeface="Times New Roman"/>
                <a:ea typeface="Times New Roman"/>
                <a:cs typeface="Times New Roman"/>
                <a:sym typeface="Times New Roman"/>
              </a:rPr>
              <a:t>En 1725, se encuentra en el centro histórico de la ciudad en la calle Cuchilleros. El local no sólo es famoso por su larga historia, sino también por los innumerables premios recibidos en los años por sus platos de tradición madrileña.</a:t>
            </a:r>
            <a:endParaRPr>
              <a:solidFill>
                <a:schemeClr val="dk1"/>
              </a:solidFill>
              <a:latin typeface="Times New Roman"/>
              <a:ea typeface="Times New Roman"/>
              <a:cs typeface="Times New Roman"/>
              <a:sym typeface="Times New Roman"/>
            </a:endParaRPr>
          </a:p>
        </p:txBody>
      </p:sp>
      <p:pic>
        <p:nvPicPr>
          <p:cNvPr id="113" name="Google Shape;113;p19"/>
          <p:cNvPicPr preferRelativeResize="0"/>
          <p:nvPr/>
        </p:nvPicPr>
        <p:blipFill>
          <a:blip r:embed="rId4">
            <a:alphaModFix/>
          </a:blip>
          <a:stretch>
            <a:fillRect/>
          </a:stretch>
        </p:blipFill>
        <p:spPr>
          <a:xfrm>
            <a:off x="4951600" y="2147700"/>
            <a:ext cx="3835634" cy="2876726"/>
          </a:xfrm>
          <a:prstGeom prst="rect">
            <a:avLst/>
          </a:prstGeom>
          <a:noFill/>
          <a:ln>
            <a:noFill/>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CCCCC"/>
        </a:solidFill>
        <a:effectLst/>
      </p:bgPr>
    </p:bg>
    <p:spTree>
      <p:nvGrpSpPr>
        <p:cNvPr id="1" name="Shape 117"/>
        <p:cNvGrpSpPr/>
        <p:nvPr/>
      </p:nvGrpSpPr>
      <p:grpSpPr>
        <a:xfrm>
          <a:off x="0" y="0"/>
          <a:ext cx="0" cy="0"/>
          <a:chOff x="0" y="0"/>
          <a:chExt cx="0" cy="0"/>
        </a:xfrm>
      </p:grpSpPr>
      <p:sp>
        <p:nvSpPr>
          <p:cNvPr id="118" name="Google Shape;118;p20"/>
          <p:cNvSpPr txBox="1"/>
          <p:nvPr/>
        </p:nvSpPr>
        <p:spPr>
          <a:xfrm>
            <a:off x="2715225" y="941125"/>
            <a:ext cx="3288300" cy="12621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it" u="sng">
                <a:solidFill>
                  <a:srgbClr val="222222"/>
                </a:solidFill>
                <a:latin typeface="Times New Roman"/>
                <a:ea typeface="Times New Roman"/>
                <a:cs typeface="Times New Roman"/>
                <a:sym typeface="Times New Roman"/>
              </a:rPr>
              <a:t>El Corazón de San Valentín</a:t>
            </a:r>
            <a:r>
              <a:rPr lang="it">
                <a:solidFill>
                  <a:srgbClr val="222222"/>
                </a:solidFill>
                <a:latin typeface="Times New Roman"/>
                <a:ea typeface="Times New Roman"/>
                <a:cs typeface="Times New Roman"/>
                <a:sym typeface="Times New Roman"/>
              </a:rPr>
              <a:t> </a:t>
            </a:r>
            <a:endParaRPr>
              <a:solidFill>
                <a:srgbClr val="222222"/>
              </a:solidFill>
              <a:latin typeface="Times New Roman"/>
              <a:ea typeface="Times New Roman"/>
              <a:cs typeface="Times New Roman"/>
              <a:sym typeface="Times New Roman"/>
            </a:endParaRPr>
          </a:p>
          <a:p>
            <a:pPr marL="0" lvl="0" indent="0" algn="l" rtl="0">
              <a:spcBef>
                <a:spcPts val="0"/>
              </a:spcBef>
              <a:spcAft>
                <a:spcPts val="0"/>
              </a:spcAft>
              <a:buNone/>
            </a:pPr>
            <a:r>
              <a:rPr lang="it">
                <a:solidFill>
                  <a:srgbClr val="222222"/>
                </a:solidFill>
                <a:latin typeface="Times New Roman"/>
                <a:ea typeface="Times New Roman"/>
                <a:cs typeface="Times New Roman"/>
                <a:sym typeface="Times New Roman"/>
              </a:rPr>
              <a:t>Su corazón y el resto del cuerpo, se encuentran precisamente en Madrid, en la iglesia de San Antón, en Calle de Hortaleza .</a:t>
            </a:r>
            <a:endParaRPr>
              <a:solidFill>
                <a:srgbClr val="222222"/>
              </a:solidFill>
              <a:latin typeface="Times New Roman"/>
              <a:ea typeface="Times New Roman"/>
              <a:cs typeface="Times New Roman"/>
              <a:sym typeface="Times New Roman"/>
            </a:endParaRPr>
          </a:p>
        </p:txBody>
      </p:sp>
      <p:pic>
        <p:nvPicPr>
          <p:cNvPr id="119" name="Google Shape;119;p20"/>
          <p:cNvPicPr preferRelativeResize="0"/>
          <p:nvPr/>
        </p:nvPicPr>
        <p:blipFill>
          <a:blip r:embed="rId3">
            <a:alphaModFix/>
          </a:blip>
          <a:stretch>
            <a:fillRect/>
          </a:stretch>
        </p:blipFill>
        <p:spPr>
          <a:xfrm>
            <a:off x="6095800" y="263475"/>
            <a:ext cx="2602600" cy="3072123"/>
          </a:xfrm>
          <a:prstGeom prst="rect">
            <a:avLst/>
          </a:prstGeom>
          <a:noFill/>
          <a:ln>
            <a:noFill/>
          </a:ln>
        </p:spPr>
      </p:pic>
      <p:sp>
        <p:nvSpPr>
          <p:cNvPr id="120" name="Google Shape;120;p20"/>
          <p:cNvSpPr txBox="1"/>
          <p:nvPr/>
        </p:nvSpPr>
        <p:spPr>
          <a:xfrm>
            <a:off x="3837475" y="3335600"/>
            <a:ext cx="4749900" cy="1763400"/>
          </a:xfrm>
          <a:prstGeom prst="rect">
            <a:avLst/>
          </a:prstGeom>
          <a:noFill/>
          <a:ln>
            <a:noFill/>
          </a:ln>
        </p:spPr>
        <p:txBody>
          <a:bodyPr spcFirstLastPara="1" wrap="square" lIns="91425" tIns="91425" rIns="91425" bIns="91425" anchor="ctr" anchorCtr="0">
            <a:noAutofit/>
          </a:bodyPr>
          <a:lstStyle/>
          <a:p>
            <a:pPr marL="0" lvl="0" indent="0" algn="l" rtl="0">
              <a:spcBef>
                <a:spcPts val="0"/>
              </a:spcBef>
              <a:spcAft>
                <a:spcPts val="0"/>
              </a:spcAft>
              <a:buClr>
                <a:schemeClr val="dk1"/>
              </a:buClr>
              <a:buSzPts val="1100"/>
              <a:buFont typeface="Arial"/>
              <a:buNone/>
            </a:pPr>
            <a:r>
              <a:rPr lang="it" sz="1500" u="sng">
                <a:latin typeface="Times New Roman"/>
                <a:ea typeface="Times New Roman"/>
                <a:cs typeface="Times New Roman"/>
                <a:sym typeface="Times New Roman"/>
              </a:rPr>
              <a:t>El Jardín Secreto</a:t>
            </a:r>
            <a:r>
              <a:rPr lang="it" sz="1500">
                <a:latin typeface="Times New Roman"/>
                <a:ea typeface="Times New Roman"/>
                <a:cs typeface="Times New Roman"/>
                <a:sym typeface="Times New Roman"/>
              </a:rPr>
              <a:t> </a:t>
            </a:r>
            <a:endParaRPr sz="1500">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it" sz="1500">
                <a:latin typeface="Times New Roman"/>
                <a:ea typeface="Times New Roman"/>
                <a:cs typeface="Times New Roman"/>
                <a:sym typeface="Times New Roman"/>
              </a:rPr>
              <a:t>Se inspira en el mundo de los cuentos de hadas, en su interior encontramos llamadas a Alice en el País de las Maravillas o a la casa de azúcar de Hansel y Gretel.</a:t>
            </a:r>
            <a:endParaRPr sz="1500">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r>
              <a:rPr lang="it" sz="1500">
                <a:latin typeface="Times New Roman"/>
                <a:ea typeface="Times New Roman"/>
                <a:cs typeface="Times New Roman"/>
                <a:sym typeface="Times New Roman"/>
              </a:rPr>
              <a:t>El local ofrece además de un imaginativo mobiliario también dulces con formas originales, cuentos de hadas y siempre nuevas y originales.</a:t>
            </a:r>
            <a:endParaRPr sz="1500">
              <a:latin typeface="Times New Roman"/>
              <a:ea typeface="Times New Roman"/>
              <a:cs typeface="Times New Roman"/>
              <a:sym typeface="Times New Roman"/>
            </a:endParaRPr>
          </a:p>
          <a:p>
            <a:pPr marL="0" lvl="0" indent="0" algn="l" rtl="0">
              <a:spcBef>
                <a:spcPts val="0"/>
              </a:spcBef>
              <a:spcAft>
                <a:spcPts val="0"/>
              </a:spcAft>
              <a:buClr>
                <a:schemeClr val="dk1"/>
              </a:buClr>
              <a:buSzPts val="1100"/>
              <a:buFont typeface="Arial"/>
              <a:buNone/>
            </a:pPr>
            <a:endParaRPr/>
          </a:p>
        </p:txBody>
      </p:sp>
      <p:pic>
        <p:nvPicPr>
          <p:cNvPr id="121" name="Google Shape;121;p20"/>
          <p:cNvPicPr preferRelativeResize="0"/>
          <p:nvPr/>
        </p:nvPicPr>
        <p:blipFill>
          <a:blip r:embed="rId4">
            <a:alphaModFix/>
          </a:blip>
          <a:stretch>
            <a:fillRect/>
          </a:stretch>
        </p:blipFill>
        <p:spPr>
          <a:xfrm>
            <a:off x="137225" y="319000"/>
            <a:ext cx="2485714" cy="2175000"/>
          </a:xfrm>
          <a:prstGeom prst="rect">
            <a:avLst/>
          </a:prstGeom>
          <a:noFill/>
          <a:ln>
            <a:noFill/>
          </a:ln>
        </p:spPr>
      </p:pic>
      <p:pic>
        <p:nvPicPr>
          <p:cNvPr id="122" name="Google Shape;122;p20"/>
          <p:cNvPicPr preferRelativeResize="0"/>
          <p:nvPr/>
        </p:nvPicPr>
        <p:blipFill>
          <a:blip r:embed="rId5">
            <a:alphaModFix/>
          </a:blip>
          <a:stretch>
            <a:fillRect/>
          </a:stretch>
        </p:blipFill>
        <p:spPr>
          <a:xfrm>
            <a:off x="433250" y="2856850"/>
            <a:ext cx="3182400" cy="2020025"/>
          </a:xfrm>
          <a:prstGeom prst="rect">
            <a:avLst/>
          </a:prstGeom>
          <a:noFill/>
          <a:ln>
            <a:noFill/>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126"/>
        <p:cNvGrpSpPr/>
        <p:nvPr/>
      </p:nvGrpSpPr>
      <p:grpSpPr>
        <a:xfrm>
          <a:off x="0" y="0"/>
          <a:ext cx="0" cy="0"/>
          <a:chOff x="0" y="0"/>
          <a:chExt cx="0" cy="0"/>
        </a:xfrm>
      </p:grpSpPr>
      <p:sp>
        <p:nvSpPr>
          <p:cNvPr id="127" name="Google Shape;127;p21"/>
          <p:cNvSpPr txBox="1"/>
          <p:nvPr/>
        </p:nvSpPr>
        <p:spPr>
          <a:xfrm>
            <a:off x="2752800" y="1921850"/>
            <a:ext cx="3638400" cy="538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it" sz="2300">
                <a:solidFill>
                  <a:srgbClr val="FF0000"/>
                </a:solidFill>
                <a:latin typeface="Times New Roman"/>
                <a:ea typeface="Times New Roman"/>
                <a:cs typeface="Times New Roman"/>
                <a:sym typeface="Times New Roman"/>
              </a:rPr>
              <a:t>¡BUEN VIAJE A MADRID!</a:t>
            </a:r>
            <a:endParaRPr sz="2300">
              <a:solidFill>
                <a:srgbClr val="FF0000"/>
              </a:solidFill>
              <a:latin typeface="Times New Roman"/>
              <a:ea typeface="Times New Roman"/>
              <a:cs typeface="Times New Roman"/>
              <a:sym typeface="Times New Roman"/>
            </a:endParaRPr>
          </a:p>
        </p:txBody>
      </p:sp>
      <p:sp>
        <p:nvSpPr>
          <p:cNvPr id="128" name="Google Shape;128;p21"/>
          <p:cNvSpPr txBox="1"/>
          <p:nvPr/>
        </p:nvSpPr>
        <p:spPr>
          <a:xfrm>
            <a:off x="3583200" y="2460650"/>
            <a:ext cx="1977600" cy="10467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it">
                <a:latin typeface="Times New Roman"/>
                <a:ea typeface="Times New Roman"/>
                <a:cs typeface="Times New Roman"/>
                <a:sym typeface="Times New Roman"/>
              </a:rPr>
              <a:t>Ciavattone Primiana</a:t>
            </a:r>
            <a:endParaRPr>
              <a:latin typeface="Times New Roman"/>
              <a:ea typeface="Times New Roman"/>
              <a:cs typeface="Times New Roman"/>
              <a:sym typeface="Times New Roman"/>
            </a:endParaRPr>
          </a:p>
          <a:p>
            <a:pPr marL="0" lvl="0" indent="0" algn="ctr" rtl="0">
              <a:spcBef>
                <a:spcPts val="0"/>
              </a:spcBef>
              <a:spcAft>
                <a:spcPts val="0"/>
              </a:spcAft>
              <a:buNone/>
            </a:pPr>
            <a:r>
              <a:rPr lang="it">
                <a:latin typeface="Times New Roman"/>
                <a:ea typeface="Times New Roman"/>
                <a:cs typeface="Times New Roman"/>
                <a:sym typeface="Times New Roman"/>
              </a:rPr>
              <a:t>Aurora di Muzio</a:t>
            </a:r>
            <a:endParaRPr>
              <a:latin typeface="Times New Roman"/>
              <a:ea typeface="Times New Roman"/>
              <a:cs typeface="Times New Roman"/>
              <a:sym typeface="Times New Roman"/>
            </a:endParaRPr>
          </a:p>
          <a:p>
            <a:pPr marL="0" lvl="0" indent="0" algn="ctr" rtl="0">
              <a:spcBef>
                <a:spcPts val="0"/>
              </a:spcBef>
              <a:spcAft>
                <a:spcPts val="0"/>
              </a:spcAft>
              <a:buNone/>
            </a:pPr>
            <a:r>
              <a:rPr lang="it">
                <a:latin typeface="Times New Roman"/>
                <a:ea typeface="Times New Roman"/>
                <a:cs typeface="Times New Roman"/>
                <a:sym typeface="Times New Roman"/>
              </a:rPr>
              <a:t>Federica Guerra</a:t>
            </a:r>
            <a:endParaRPr>
              <a:latin typeface="Times New Roman"/>
              <a:ea typeface="Times New Roman"/>
              <a:cs typeface="Times New Roman"/>
              <a:sym typeface="Times New Roman"/>
            </a:endParaRPr>
          </a:p>
          <a:p>
            <a:pPr marL="0" lvl="0" indent="0" algn="ctr" rtl="0">
              <a:spcBef>
                <a:spcPts val="0"/>
              </a:spcBef>
              <a:spcAft>
                <a:spcPts val="0"/>
              </a:spcAft>
              <a:buNone/>
            </a:pPr>
            <a:r>
              <a:rPr lang="it">
                <a:latin typeface="Times New Roman"/>
                <a:ea typeface="Times New Roman"/>
                <a:cs typeface="Times New Roman"/>
                <a:sym typeface="Times New Roman"/>
              </a:rPr>
              <a:t>3BL</a:t>
            </a:r>
            <a:endParaRPr>
              <a:latin typeface="Times New Roman"/>
              <a:ea typeface="Times New Roman"/>
              <a:cs typeface="Times New Roman"/>
              <a:sym typeface="Times New Roman"/>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737</Words>
  <Application>Microsoft Office PowerPoint</Application>
  <PresentationFormat>Presentazione su schermo (16:9)</PresentationFormat>
  <Paragraphs>46</Paragraphs>
  <Slides>9</Slides>
  <Notes>9</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9</vt:i4>
      </vt:variant>
    </vt:vector>
  </HeadingPairs>
  <TitlesOfParts>
    <vt:vector size="14" baseType="lpstr">
      <vt:lpstr>Arial</vt:lpstr>
      <vt:lpstr>Times New Roman</vt:lpstr>
      <vt:lpstr>Playfair Display SemiBold</vt:lpstr>
      <vt:lpstr>Playfair Display</vt:lpstr>
      <vt:lpstr>Simple Light</vt:lpstr>
      <vt:lpstr>Madrid</vt:lpstr>
      <vt:lpstr>                     Los Platos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Madrid</dc:title>
  <dc:creator>Hp</dc:creator>
  <cp:lastModifiedBy>francesca Lanni</cp:lastModifiedBy>
  <cp:revision>1</cp:revision>
  <dcterms:modified xsi:type="dcterms:W3CDTF">2022-04-13T14:48:51Z</dcterms:modified>
</cp:coreProperties>
</file>