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2" r:id="rId1"/>
    <p:sldMasterId id="2147483673" r:id="rId2"/>
  </p:sldMasterIdLst>
  <p:notesMasterIdLst>
    <p:notesMasterId r:id="rId9"/>
  </p:notes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/>
    <p:restoredTop sz="94684"/>
  </p:normalViewPr>
  <p:slideViewPr>
    <p:cSldViewPr snapToGrid="0" snapToObjects="1">
      <p:cViewPr varScale="1">
        <p:scale>
          <a:sx n="124" d="100"/>
          <a:sy n="124" d="100"/>
        </p:scale>
        <p:origin x="168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4157640" cy="341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2"/>
          </p:nvPr>
        </p:nvSpPr>
        <p:spPr>
          <a:xfrm>
            <a:off x="4677840" y="1152360"/>
            <a:ext cx="4157640" cy="341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>
            <a:spLocks noGrp="1"/>
          </p:cNvSpPr>
          <p:nvPr>
            <p:ph type="subTitle" idx="1"/>
          </p:nvPr>
        </p:nvSpPr>
        <p:spPr>
          <a:xfrm>
            <a:off x="311760" y="444960"/>
            <a:ext cx="8520120" cy="2654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8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body" idx="2"/>
          </p:nvPr>
        </p:nvSpPr>
        <p:spPr>
          <a:xfrm>
            <a:off x="4677840" y="1152360"/>
            <a:ext cx="4157640" cy="341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8"/>
          <p:cNvSpPr txBox="1">
            <a:spLocks noGrp="1"/>
          </p:cNvSpPr>
          <p:nvPr>
            <p:ph type="body" idx="3"/>
          </p:nvPr>
        </p:nvSpPr>
        <p:spPr>
          <a:xfrm>
            <a:off x="311760" y="293688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4157640" cy="341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2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body" idx="3"/>
          </p:nvPr>
        </p:nvSpPr>
        <p:spPr>
          <a:xfrm>
            <a:off x="4677840" y="293688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body" idx="2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body" idx="3"/>
          </p:nvPr>
        </p:nvSpPr>
        <p:spPr>
          <a:xfrm>
            <a:off x="311760" y="2936880"/>
            <a:ext cx="852012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1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852012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2"/>
          </p:nvPr>
        </p:nvSpPr>
        <p:spPr>
          <a:xfrm>
            <a:off x="311760" y="2936880"/>
            <a:ext cx="852012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2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body" idx="2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body" idx="3"/>
          </p:nvPr>
        </p:nvSpPr>
        <p:spPr>
          <a:xfrm>
            <a:off x="311760" y="293688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body" idx="4"/>
          </p:nvPr>
        </p:nvSpPr>
        <p:spPr>
          <a:xfrm>
            <a:off x="4677840" y="293688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274320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2"/>
          </p:nvPr>
        </p:nvSpPr>
        <p:spPr>
          <a:xfrm>
            <a:off x="3192480" y="1152360"/>
            <a:ext cx="274320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3"/>
          </p:nvPr>
        </p:nvSpPr>
        <p:spPr>
          <a:xfrm>
            <a:off x="6073200" y="1152360"/>
            <a:ext cx="274320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body" idx="4"/>
          </p:nvPr>
        </p:nvSpPr>
        <p:spPr>
          <a:xfrm>
            <a:off x="311760" y="2936880"/>
            <a:ext cx="274320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5"/>
          </p:nvPr>
        </p:nvSpPr>
        <p:spPr>
          <a:xfrm>
            <a:off x="3192480" y="2936880"/>
            <a:ext cx="274320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6"/>
          </p:nvPr>
        </p:nvSpPr>
        <p:spPr>
          <a:xfrm>
            <a:off x="6073200" y="2936880"/>
            <a:ext cx="274320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subTitle" idx="1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8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8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4157640" cy="341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body" idx="2"/>
          </p:nvPr>
        </p:nvSpPr>
        <p:spPr>
          <a:xfrm>
            <a:off x="4677840" y="1152360"/>
            <a:ext cx="4157640" cy="341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subTitle" idx="1"/>
          </p:nvPr>
        </p:nvSpPr>
        <p:spPr>
          <a:xfrm>
            <a:off x="311760" y="444960"/>
            <a:ext cx="8520120" cy="2654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body" idx="2"/>
          </p:nvPr>
        </p:nvSpPr>
        <p:spPr>
          <a:xfrm>
            <a:off x="4677840" y="1152360"/>
            <a:ext cx="4157640" cy="341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1"/>
          <p:cNvSpPr txBox="1">
            <a:spLocks noGrp="1"/>
          </p:cNvSpPr>
          <p:nvPr>
            <p:ph type="body" idx="3"/>
          </p:nvPr>
        </p:nvSpPr>
        <p:spPr>
          <a:xfrm>
            <a:off x="311760" y="293688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2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4157640" cy="341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2"/>
          <p:cNvSpPr txBox="1">
            <a:spLocks noGrp="1"/>
          </p:cNvSpPr>
          <p:nvPr>
            <p:ph type="body" idx="2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body" idx="3"/>
          </p:nvPr>
        </p:nvSpPr>
        <p:spPr>
          <a:xfrm>
            <a:off x="4677840" y="293688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3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3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3"/>
          <p:cNvSpPr txBox="1">
            <a:spLocks noGrp="1"/>
          </p:cNvSpPr>
          <p:nvPr>
            <p:ph type="body" idx="2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3"/>
          <p:cNvSpPr txBox="1">
            <a:spLocks noGrp="1"/>
          </p:cNvSpPr>
          <p:nvPr>
            <p:ph type="body" idx="3"/>
          </p:nvPr>
        </p:nvSpPr>
        <p:spPr>
          <a:xfrm>
            <a:off x="311760" y="2936880"/>
            <a:ext cx="852012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4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4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852012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4"/>
          <p:cNvSpPr txBox="1">
            <a:spLocks noGrp="1"/>
          </p:cNvSpPr>
          <p:nvPr>
            <p:ph type="body" idx="2"/>
          </p:nvPr>
        </p:nvSpPr>
        <p:spPr>
          <a:xfrm>
            <a:off x="311760" y="2936880"/>
            <a:ext cx="852012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5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body" idx="2"/>
          </p:nvPr>
        </p:nvSpPr>
        <p:spPr>
          <a:xfrm>
            <a:off x="4677840" y="115236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5"/>
          <p:cNvSpPr txBox="1">
            <a:spLocks noGrp="1"/>
          </p:cNvSpPr>
          <p:nvPr>
            <p:ph type="body" idx="3"/>
          </p:nvPr>
        </p:nvSpPr>
        <p:spPr>
          <a:xfrm>
            <a:off x="311760" y="293688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5"/>
          <p:cNvSpPr txBox="1">
            <a:spLocks noGrp="1"/>
          </p:cNvSpPr>
          <p:nvPr>
            <p:ph type="body" idx="4"/>
          </p:nvPr>
        </p:nvSpPr>
        <p:spPr>
          <a:xfrm>
            <a:off x="4677840" y="2936880"/>
            <a:ext cx="415764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6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6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274320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6"/>
          <p:cNvSpPr txBox="1">
            <a:spLocks noGrp="1"/>
          </p:cNvSpPr>
          <p:nvPr>
            <p:ph type="body" idx="2"/>
          </p:nvPr>
        </p:nvSpPr>
        <p:spPr>
          <a:xfrm>
            <a:off x="3192480" y="1152360"/>
            <a:ext cx="274320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6"/>
          <p:cNvSpPr txBox="1">
            <a:spLocks noGrp="1"/>
          </p:cNvSpPr>
          <p:nvPr>
            <p:ph type="body" idx="3"/>
          </p:nvPr>
        </p:nvSpPr>
        <p:spPr>
          <a:xfrm>
            <a:off x="6073200" y="1152360"/>
            <a:ext cx="274320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6"/>
          <p:cNvSpPr txBox="1">
            <a:spLocks noGrp="1"/>
          </p:cNvSpPr>
          <p:nvPr>
            <p:ph type="body" idx="4"/>
          </p:nvPr>
        </p:nvSpPr>
        <p:spPr>
          <a:xfrm>
            <a:off x="311760" y="2936880"/>
            <a:ext cx="274320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6"/>
          <p:cNvSpPr txBox="1">
            <a:spLocks noGrp="1"/>
          </p:cNvSpPr>
          <p:nvPr>
            <p:ph type="body" idx="5"/>
          </p:nvPr>
        </p:nvSpPr>
        <p:spPr>
          <a:xfrm>
            <a:off x="3192480" y="2936880"/>
            <a:ext cx="274320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6"/>
          <p:cNvSpPr txBox="1">
            <a:spLocks noGrp="1"/>
          </p:cNvSpPr>
          <p:nvPr>
            <p:ph type="body" idx="6"/>
          </p:nvPr>
        </p:nvSpPr>
        <p:spPr>
          <a:xfrm>
            <a:off x="6073200" y="2936880"/>
            <a:ext cx="2743200" cy="1629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sldNum" idx="12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‹n.›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body" idx="1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ldNum" idx="12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‹n.›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7"/>
          <p:cNvSpPr txBox="1"/>
          <p:nvPr/>
        </p:nvSpPr>
        <p:spPr>
          <a:xfrm>
            <a:off x="131760" y="3813480"/>
            <a:ext cx="4435920" cy="96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lnSpcReduction="1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10" b="0" i="0" u="none" strike="noStrike" cap="none">
                <a:solidFill>
                  <a:srgbClr val="FFFFFF"/>
                </a:solidFill>
                <a:latin typeface="Indie Flower"/>
                <a:ea typeface="Indie Flower"/>
                <a:cs typeface="Indie Flower"/>
                <a:sym typeface="Indie Flower"/>
              </a:rPr>
              <a:t>Un Professore</a:t>
            </a:r>
            <a:r>
              <a:rPr lang="en-US" sz="5200" b="0" i="0" u="none" strike="noStrike" cap="none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 </a:t>
            </a:r>
            <a:endParaRPr sz="5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27"/>
          <p:cNvSpPr txBox="1"/>
          <p:nvPr/>
        </p:nvSpPr>
        <p:spPr>
          <a:xfrm>
            <a:off x="131760" y="4664880"/>
            <a:ext cx="3782694" cy="390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0" i="0" u="none" strike="noStrike" cap="none">
                <a:solidFill>
                  <a:srgbClr val="CCCCCC"/>
                </a:solidFill>
                <a:latin typeface="Patrick Hand"/>
                <a:ea typeface="Patrick Hand"/>
                <a:cs typeface="Patrick Hand"/>
                <a:sym typeface="Patrick Hand"/>
              </a:rPr>
              <a:t>Power Point di Martina </a:t>
            </a:r>
            <a:r>
              <a:rPr lang="en-US" sz="1700" b="0" i="0" u="none" strike="noStrike" cap="none" dirty="0" err="1">
                <a:solidFill>
                  <a:srgbClr val="CCCCCC"/>
                </a:solidFill>
                <a:latin typeface="Patrick Hand"/>
                <a:ea typeface="Patrick Hand"/>
                <a:cs typeface="Patrick Hand"/>
                <a:sym typeface="Patrick Hand"/>
              </a:rPr>
              <a:t>Santaroni</a:t>
            </a:r>
            <a:r>
              <a:rPr lang="en-US" sz="1700" b="0" i="0" u="none" strike="noStrike" cap="none" dirty="0">
                <a:solidFill>
                  <a:srgbClr val="CCCCCC"/>
                </a:solidFill>
                <a:latin typeface="Patrick Hand"/>
                <a:ea typeface="Patrick Hand"/>
                <a:cs typeface="Patrick Hand"/>
                <a:sym typeface="Patrick Hand"/>
              </a:rPr>
              <a:t> 4BL</a:t>
            </a:r>
            <a:endParaRPr sz="17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9370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8"/>
          <p:cNvSpPr txBox="1"/>
          <p:nvPr/>
        </p:nvSpPr>
        <p:spPr>
          <a:xfrm>
            <a:off x="0" y="0"/>
            <a:ext cx="2601720" cy="22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32500" lnSpcReduction="20000"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9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Un Professore è il titolo scelto per la nuova serie televisiva prodotta da Banijay Studios Italia trasmessa in prima serata su Rai Uno ogni giovedì.                                                                        </a:t>
            </a:r>
            <a:endParaRPr sz="4309">
              <a:solidFill>
                <a:srgbClr val="202124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199"/>
              </a:spcBef>
              <a:spcAft>
                <a:spcPts val="0"/>
              </a:spcAft>
              <a:buNone/>
            </a:pPr>
            <a:r>
              <a:rPr lang="en-US" sz="4309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La serie italiana è un remake della serie televisiva spagnola “Merlì” del 2015, andata in onda per 3 stagioni. </a:t>
            </a:r>
            <a:endParaRPr sz="4309">
              <a:solidFill>
                <a:srgbClr val="202124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601"/>
              </a:spcBef>
              <a:spcAft>
                <a:spcPts val="0"/>
              </a:spcAft>
              <a:buNone/>
            </a:pPr>
            <a:endParaRPr sz="1500">
              <a:solidFill>
                <a:srgbClr val="202124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120" name="Google Shape;120;p28"/>
          <p:cNvSpPr/>
          <p:nvPr/>
        </p:nvSpPr>
        <p:spPr>
          <a:xfrm>
            <a:off x="6647380" y="2637720"/>
            <a:ext cx="2496620" cy="3435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Il remake di </a:t>
            </a:r>
            <a:r>
              <a:rPr lang="en-US" sz="1500" b="1" i="0" u="none" strike="noStrike" cap="none" dirty="0" err="1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Merlì</a:t>
            </a:r>
            <a:r>
              <a:rPr lang="en-US" sz="1500" b="1" i="0" u="none" strike="noStrike" cap="none" dirty="0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:</a:t>
            </a:r>
            <a:r>
              <a:rPr lang="en-US" sz="1500" b="0" i="0" u="none" strike="noStrike" cap="none" dirty="0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                                                         </a:t>
            </a:r>
            <a:r>
              <a:rPr lang="en-US" sz="1500" b="0" i="0" u="none" strike="noStrike" cap="none" dirty="0" err="1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Merlí</a:t>
            </a:r>
            <a:r>
              <a:rPr lang="en-US" sz="1500" b="0" i="0" u="none" strike="noStrike" cap="none" dirty="0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 Bergeron </a:t>
            </a:r>
            <a:r>
              <a:rPr lang="en-US" sz="1500" b="0" i="0" u="none" strike="noStrike" cap="none" dirty="0" err="1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è</a:t>
            </a:r>
            <a:r>
              <a:rPr lang="en-US" sz="1500" b="0" i="0" u="none" strike="noStrike" cap="none" dirty="0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 un </a:t>
            </a:r>
            <a:r>
              <a:rPr lang="en-US" sz="1500" b="0" i="0" u="none" strike="noStrike" cap="none" dirty="0" err="1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professore</a:t>
            </a:r>
            <a:r>
              <a:rPr lang="en-US" sz="1500" b="0" i="0" u="none" strike="noStrike" cap="none" dirty="0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 di </a:t>
            </a:r>
            <a:r>
              <a:rPr lang="en-US" sz="1500" b="0" i="0" u="none" strike="noStrike" cap="none" dirty="0" err="1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filosofia</a:t>
            </a:r>
            <a:r>
              <a:rPr lang="en-US" sz="1500" b="0" i="0" u="none" strike="noStrike" cap="none" dirty="0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 </a:t>
            </a:r>
            <a:r>
              <a:rPr lang="en-US" sz="1500" b="0" i="0" u="none" strike="noStrike" cap="none" dirty="0" err="1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che</a:t>
            </a:r>
            <a:r>
              <a:rPr lang="en-US" sz="1500" b="0" i="0" u="none" strike="noStrike" cap="none" dirty="0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 </a:t>
            </a:r>
            <a:r>
              <a:rPr lang="en-US" sz="1500" b="0" i="0" u="none" strike="noStrike" cap="none" dirty="0" err="1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conquisterà</a:t>
            </a:r>
            <a:r>
              <a:rPr lang="en-US" sz="1500" b="0" i="0" u="none" strike="noStrike" cap="none" dirty="0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 la </a:t>
            </a:r>
            <a:r>
              <a:rPr lang="en-US" sz="1500" b="0" i="0" u="none" strike="noStrike" cap="none" dirty="0" err="1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fiducia</a:t>
            </a:r>
            <a:r>
              <a:rPr lang="en-US" sz="1500" b="0" i="0" u="none" strike="noStrike" cap="none" dirty="0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 </a:t>
            </a:r>
            <a:r>
              <a:rPr lang="en-US" sz="1500" b="0" i="0" u="none" strike="noStrike" cap="none" dirty="0" err="1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dei</a:t>
            </a:r>
            <a:r>
              <a:rPr lang="en-US" sz="1500" b="0" i="0" u="none" strike="noStrike" cap="none" dirty="0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 </a:t>
            </a:r>
            <a:r>
              <a:rPr lang="en-US" sz="1500" b="0" i="0" u="none" strike="noStrike" cap="none" dirty="0" err="1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suoi</a:t>
            </a:r>
            <a:r>
              <a:rPr lang="en-US" sz="1500" b="0" i="0" u="none" strike="noStrike" cap="none" dirty="0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 </a:t>
            </a:r>
            <a:r>
              <a:rPr lang="en-US" sz="1500" b="0" i="0" u="none" strike="noStrike" cap="none" dirty="0" err="1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studenti</a:t>
            </a:r>
            <a:r>
              <a:rPr lang="en-US" sz="1500" b="0" i="0" u="none" strike="noStrike" cap="none" dirty="0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 al </a:t>
            </a:r>
            <a:r>
              <a:rPr lang="en-US" sz="1500" b="0" i="0" u="none" strike="noStrike" cap="none" dirty="0" err="1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liceo</a:t>
            </a:r>
            <a:r>
              <a:rPr lang="en-US" sz="1500" b="0" i="0" u="none" strike="noStrike" cap="none" dirty="0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 </a:t>
            </a:r>
            <a:r>
              <a:rPr lang="en-US" sz="1500" b="0" i="0" u="none" strike="noStrike" cap="none" dirty="0" err="1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Àngel</a:t>
            </a:r>
            <a:r>
              <a:rPr lang="en-US" sz="1500" b="0" i="0" u="none" strike="noStrike" cap="none" dirty="0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 </a:t>
            </a:r>
            <a:r>
              <a:rPr lang="en-US" sz="1500" b="0" i="0" u="none" strike="noStrike" cap="none" dirty="0" err="1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Guimerà</a:t>
            </a:r>
            <a:r>
              <a:rPr lang="en-US" sz="1500" b="0" i="0" u="none" strike="noStrike" cap="none" dirty="0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 di </a:t>
            </a:r>
            <a:r>
              <a:rPr lang="en-US" sz="1500" b="0" i="0" u="none" strike="noStrike" cap="none" dirty="0" err="1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Barcellona</a:t>
            </a:r>
            <a:r>
              <a:rPr lang="en-US" sz="1500" b="0" i="0" u="none" strike="noStrike" cap="none" dirty="0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. </a:t>
            </a:r>
            <a:r>
              <a:rPr lang="en-US" sz="1500" b="0" i="0" u="none" strike="noStrike" cap="none" dirty="0" err="1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Visto</a:t>
            </a:r>
            <a:r>
              <a:rPr lang="en-US" sz="1500" b="0" i="0" u="none" strike="noStrike" cap="none" dirty="0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 </a:t>
            </a:r>
            <a:r>
              <a:rPr lang="en-US" sz="1500" b="0" i="0" u="none" strike="noStrike" cap="none" dirty="0" err="1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il</a:t>
            </a:r>
            <a:r>
              <a:rPr lang="en-US" sz="1500" b="0" i="0" u="none" strike="noStrike" cap="none" dirty="0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 </a:t>
            </a:r>
            <a:r>
              <a:rPr lang="en-US" sz="1500" b="0" i="0" u="none" strike="noStrike" cap="none" dirty="0" err="1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suo</a:t>
            </a:r>
            <a:r>
              <a:rPr lang="en-US" sz="1500" b="0" i="0" u="none" strike="noStrike" cap="none" dirty="0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 </a:t>
            </a:r>
            <a:r>
              <a:rPr lang="en-US" sz="1500" b="0" i="0" u="none" strike="noStrike" cap="none" dirty="0" err="1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successo</a:t>
            </a:r>
            <a:r>
              <a:rPr lang="en-US" sz="1500" b="0" i="0" u="none" strike="noStrike" cap="none" dirty="0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, </a:t>
            </a:r>
            <a:r>
              <a:rPr lang="en-US" sz="1500" b="0" i="0" u="none" strike="noStrike" cap="none" dirty="0" err="1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è</a:t>
            </a:r>
            <a:r>
              <a:rPr lang="en-US" sz="1500" b="0" i="0" u="none" strike="noStrike" cap="none" dirty="0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 </a:t>
            </a:r>
            <a:r>
              <a:rPr lang="en-US" sz="1500" b="0" i="0" u="none" strike="noStrike" cap="none" dirty="0" err="1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nato</a:t>
            </a:r>
            <a:r>
              <a:rPr lang="en-US" sz="1500" b="0" i="0" u="none" strike="noStrike" cap="none" dirty="0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 </a:t>
            </a:r>
            <a:r>
              <a:rPr lang="en-US" sz="1500" b="0" i="0" u="none" strike="noStrike" cap="none" dirty="0" err="1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anche</a:t>
            </a:r>
            <a:r>
              <a:rPr lang="en-US" sz="1500" b="0" i="0" u="none" strike="noStrike" cap="none" dirty="0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 </a:t>
            </a:r>
            <a:r>
              <a:rPr lang="en-US" sz="1500" b="0" i="0" u="none" strike="noStrike" cap="none" dirty="0" err="1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uno</a:t>
            </a:r>
            <a:r>
              <a:rPr lang="en-US" sz="1500" b="0" i="0" u="none" strike="noStrike" cap="none" dirty="0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 spin-off, dal </a:t>
            </a:r>
            <a:r>
              <a:rPr lang="en-US" sz="1500" b="0" i="0" u="none" strike="noStrike" cap="none" dirty="0" err="1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nome</a:t>
            </a:r>
            <a:r>
              <a:rPr lang="en-US" sz="1500" b="0" i="0" u="none" strike="noStrike" cap="none" dirty="0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 </a:t>
            </a:r>
            <a:r>
              <a:rPr lang="en-US" sz="1500" b="1" i="1" u="none" strike="noStrike" cap="none" dirty="0" err="1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Merlí</a:t>
            </a:r>
            <a:r>
              <a:rPr lang="en-US" sz="1500" b="1" i="1" u="none" strike="noStrike" cap="none" dirty="0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: </a:t>
            </a:r>
            <a:r>
              <a:rPr lang="en-US" sz="1500" b="1" i="1" u="none" strike="noStrike" cap="none" dirty="0" err="1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Sapere</a:t>
            </a:r>
            <a:r>
              <a:rPr lang="en-US" sz="1500" b="1" i="1" u="none" strike="noStrike" cap="none" dirty="0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 Aude</a:t>
            </a:r>
            <a:r>
              <a:rPr lang="en-US" sz="1500" b="1" i="0" u="none" strike="noStrike" cap="none" dirty="0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. </a:t>
            </a:r>
            <a:endParaRPr sz="15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None/>
            </a:pPr>
            <a:endParaRPr sz="15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p28"/>
          <p:cNvPicPr preferRelativeResize="0"/>
          <p:nvPr/>
        </p:nvPicPr>
        <p:blipFill rotWithShape="1">
          <a:blip r:embed="rId3">
            <a:alphaModFix/>
          </a:blip>
          <a:srcRect t="-1988" b="-1"/>
          <a:stretch/>
        </p:blipFill>
        <p:spPr>
          <a:xfrm>
            <a:off x="113760" y="2014200"/>
            <a:ext cx="2129760" cy="2965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41880" y="2867760"/>
            <a:ext cx="2129760" cy="2111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8"/>
          <p:cNvPicPr preferRelativeResize="0"/>
          <p:nvPr/>
        </p:nvPicPr>
        <p:blipFill rotWithShape="1">
          <a:blip r:embed="rId5">
            <a:alphaModFix/>
          </a:blip>
          <a:srcRect r="5444" b="4168"/>
          <a:stretch/>
        </p:blipFill>
        <p:spPr>
          <a:xfrm>
            <a:off x="6941880" y="108000"/>
            <a:ext cx="2129760" cy="2412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43760" y="70920"/>
            <a:ext cx="1892160" cy="2206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57600" y="108000"/>
            <a:ext cx="2262240" cy="2310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9370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9"/>
          <p:cNvSpPr txBox="1"/>
          <p:nvPr/>
        </p:nvSpPr>
        <p:spPr>
          <a:xfrm>
            <a:off x="0" y="0"/>
            <a:ext cx="2589600" cy="30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70" b="1" i="1" u="none" strike="noStrike" cap="none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“Un professore”</a:t>
            </a:r>
            <a:r>
              <a:rPr lang="en-US" sz="1570" b="0" i="0" u="none" strike="noStrike" cap="none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 vede come protagonisti Alessandro Gassmann, che interpreta un professore di filosofia e si serve di quest’ultima quest’ultima per aiutare i suoi studenti a superare le difficoltà dell’ adolescenza.                                        Il luogo in cui è stata ambientata la serie, diretta da Alessandro D’Alatri, è </a:t>
            </a:r>
            <a:r>
              <a:rPr lang="en-US" sz="1570" b="1" i="0" u="none" strike="noStrike" cap="none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Roma,</a:t>
            </a:r>
            <a:r>
              <a:rPr lang="en-US" sz="1570" b="0" i="0" u="none" strike="noStrike" cap="none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 la città eterna, che diventa, quindi, sfondo della storia. </a:t>
            </a:r>
            <a:endParaRPr sz="157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29"/>
          <p:cNvSpPr/>
          <p:nvPr/>
        </p:nvSpPr>
        <p:spPr>
          <a:xfrm>
            <a:off x="6638760" y="2709720"/>
            <a:ext cx="2504520" cy="29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Francesco Gabbani è l’ autore della colonna sonora della fiction. Possiamo ascoltare la sua voce all’inizio e alla fine di ogni episodio.                                                     Il brano in questione s’intitola </a:t>
            </a:r>
            <a:r>
              <a:rPr lang="en-US" sz="1500" b="1" i="1" u="none" strike="noStrike" cap="none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“Spazio Tempo”</a:t>
            </a:r>
            <a:r>
              <a:rPr lang="en-US" sz="1500" b="0" i="0" u="none" strike="noStrike" cap="none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 ed è stato scritto appositamente per la serie.</a:t>
            </a:r>
            <a:endParaRPr sz="15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None/>
            </a:pPr>
            <a:endParaRPr sz="15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2" name="Google Shape;132;p29"/>
          <p:cNvPicPr preferRelativeResize="0"/>
          <p:nvPr/>
        </p:nvPicPr>
        <p:blipFill rotWithShape="1">
          <a:blip r:embed="rId3">
            <a:alphaModFix/>
          </a:blip>
          <a:srcRect t="9203" b="5732"/>
          <a:stretch/>
        </p:blipFill>
        <p:spPr>
          <a:xfrm>
            <a:off x="6740640" y="274320"/>
            <a:ext cx="2301120" cy="2412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9"/>
          <p:cNvPicPr preferRelativeResize="0"/>
          <p:nvPr/>
        </p:nvPicPr>
        <p:blipFill rotWithShape="1">
          <a:blip r:embed="rId4">
            <a:alphaModFix/>
          </a:blip>
          <a:srcRect t="14942"/>
          <a:stretch/>
        </p:blipFill>
        <p:spPr>
          <a:xfrm>
            <a:off x="2063520" y="2865600"/>
            <a:ext cx="2168280" cy="2173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9"/>
          <p:cNvPicPr preferRelativeResize="0"/>
          <p:nvPr/>
        </p:nvPicPr>
        <p:blipFill rotWithShape="1">
          <a:blip r:embed="rId5">
            <a:alphaModFix/>
          </a:blip>
          <a:srcRect l="6771" t="9544" r="5721" b="5391"/>
          <a:stretch/>
        </p:blipFill>
        <p:spPr>
          <a:xfrm>
            <a:off x="4337280" y="274320"/>
            <a:ext cx="2301120" cy="2412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3400" y="3069720"/>
            <a:ext cx="1674000" cy="1957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418280" y="3182760"/>
            <a:ext cx="1674000" cy="1844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9"/>
          <p:cNvPicPr preferRelativeResize="0"/>
          <p:nvPr/>
        </p:nvPicPr>
        <p:blipFill rotWithShape="1">
          <a:blip r:embed="rId8">
            <a:alphaModFix/>
          </a:blip>
          <a:srcRect l="15674" t="3078" r="11034" b="7227"/>
          <a:stretch/>
        </p:blipFill>
        <p:spPr>
          <a:xfrm rot="-5400000">
            <a:off x="2387520" y="839160"/>
            <a:ext cx="2049840" cy="1645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9370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0"/>
          <p:cNvSpPr txBox="1"/>
          <p:nvPr/>
        </p:nvSpPr>
        <p:spPr>
          <a:xfrm>
            <a:off x="0" y="0"/>
            <a:ext cx="9143640" cy="623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90" b="1" i="0" u="none" strike="noStrike" cap="none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La serie si sviluppa in  12 episodi, di circa 50 minuti ciascuno,  che trattano filosofi e temi differenti: </a:t>
            </a:r>
            <a:r>
              <a:rPr lang="en-US" sz="1800" b="0" i="0" u="none" strike="noStrike" cap="none"/>
              <a:t/>
            </a:r>
            <a:br>
              <a:rPr lang="en-US" sz="1800" b="0" i="0" u="none" strike="noStrike" cap="none"/>
            </a:br>
            <a:endParaRPr sz="189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30"/>
          <p:cNvSpPr txBox="1"/>
          <p:nvPr/>
        </p:nvSpPr>
        <p:spPr>
          <a:xfrm>
            <a:off x="942480" y="680040"/>
            <a:ext cx="8013600" cy="736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180" i="0" u="none" strike="noStrike" cap="none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Prima puntata: </a:t>
            </a:r>
            <a:r>
              <a:rPr lang="en-US" sz="6180" b="1" i="0" u="none" strike="noStrike" cap="none">
                <a:solidFill>
                  <a:srgbClr val="4C6365"/>
                </a:solidFill>
                <a:latin typeface="Patrick Hand"/>
                <a:ea typeface="Patrick Hand"/>
                <a:cs typeface="Patrick Hand"/>
                <a:sym typeface="Patrick Hand"/>
              </a:rPr>
              <a:t>Socrate.</a:t>
            </a:r>
            <a:r>
              <a:rPr lang="en-US" sz="6180" i="0" u="none" strike="noStrike" cap="none">
                <a:solidFill>
                  <a:srgbClr val="4C6365"/>
                </a:solidFill>
                <a:latin typeface="Patrick Hand"/>
                <a:ea typeface="Patrick Hand"/>
                <a:cs typeface="Patrick Hand"/>
                <a:sym typeface="Patrick Hand"/>
              </a:rPr>
              <a:t> </a:t>
            </a:r>
            <a:r>
              <a:rPr lang="en-US" sz="6180" i="0" u="none" strike="noStrike" cap="none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Dante Balestra, un professore di filosofia torna a Roma dopo tanti anni, perché vuole ricostruire il rapporto con suo figlio Simone. Per facilitare questa impresa, Virginia, la madre di Dante, si trasferisce con loro.     </a:t>
            </a:r>
            <a:r>
              <a:rPr lang="en-US" sz="3380" i="0" u="none" strike="noStrike" cap="none">
                <a:solidFill>
                  <a:srgbClr val="434343"/>
                </a:solidFill>
                <a:latin typeface="Patrick Hand"/>
                <a:ea typeface="Patrick Hand"/>
                <a:cs typeface="Patrick Hand"/>
                <a:sym typeface="Patrick Hand"/>
              </a:rPr>
              <a:t>      </a:t>
            </a:r>
            <a:endParaRPr sz="3380" i="0" u="none" strike="noStrike" cap="none">
              <a:solidFill>
                <a:srgbClr val="000000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199"/>
              </a:spcBef>
              <a:spcAft>
                <a:spcPts val="0"/>
              </a:spcAft>
              <a:buNone/>
            </a:pPr>
            <a:endParaRPr sz="338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199"/>
              </a:spcBef>
              <a:spcAft>
                <a:spcPts val="0"/>
              </a:spcAft>
              <a:buNone/>
            </a:pPr>
            <a:endParaRPr sz="338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880" y="562680"/>
            <a:ext cx="822240" cy="88704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30"/>
          <p:cNvSpPr/>
          <p:nvPr/>
        </p:nvSpPr>
        <p:spPr>
          <a:xfrm>
            <a:off x="990360" y="1688760"/>
            <a:ext cx="7965720" cy="1353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Seconda puntata: </a:t>
            </a:r>
            <a:r>
              <a:rPr lang="en-US" sz="1500" b="1" i="0" u="none" strike="noStrike" cap="none">
                <a:solidFill>
                  <a:srgbClr val="4C6365"/>
                </a:solidFill>
                <a:latin typeface="Patrick Hand"/>
                <a:ea typeface="Patrick Hand"/>
                <a:cs typeface="Patrick Hand"/>
                <a:sym typeface="Patrick Hand"/>
              </a:rPr>
              <a:t>Roland Barthes</a:t>
            </a:r>
            <a:r>
              <a:rPr lang="en-US" sz="1500" b="0" i="0" u="none" strike="noStrike" cap="none">
                <a:solidFill>
                  <a:srgbClr val="4C6365"/>
                </a:solidFill>
                <a:latin typeface="Patrick Hand"/>
                <a:ea typeface="Patrick Hand"/>
                <a:cs typeface="Patrick Hand"/>
                <a:sym typeface="Patrick Hand"/>
              </a:rPr>
              <a:t>. </a:t>
            </a:r>
            <a:r>
              <a:rPr lang="en-US" sz="1500" b="0" i="0" u="none" strike="noStrike" cap="none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Simone lascia la sua ragazza senza spiegazioni e Dante le consiglia di vendicarsi per la decisionr incomprensibile del figlio. Nel frattempo Anita, la madre di Manuel, la pecora nera della classe, incontra Dante dopo tanto tempo.    </a:t>
            </a:r>
            <a:r>
              <a:rPr lang="en-US" sz="16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16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None/>
            </a:pPr>
            <a:endParaRPr sz="16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6" name="Google Shape;146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880" y="1684440"/>
            <a:ext cx="822240" cy="88704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30"/>
          <p:cNvSpPr/>
          <p:nvPr/>
        </p:nvSpPr>
        <p:spPr>
          <a:xfrm>
            <a:off x="3440880" y="4016520"/>
            <a:ext cx="6905520" cy="399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30"/>
          <p:cNvSpPr/>
          <p:nvPr/>
        </p:nvSpPr>
        <p:spPr>
          <a:xfrm>
            <a:off x="990360" y="2976480"/>
            <a:ext cx="7965720" cy="1335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Terza puntata: </a:t>
            </a:r>
            <a:r>
              <a:rPr lang="en-US" sz="1500" b="1" i="0" u="none" strike="noStrike" cap="none">
                <a:solidFill>
                  <a:srgbClr val="4C6365"/>
                </a:solidFill>
                <a:latin typeface="Patrick Hand"/>
                <a:ea typeface="Patrick Hand"/>
                <a:cs typeface="Patrick Hand"/>
                <a:sym typeface="Patrick Hand"/>
              </a:rPr>
              <a:t>Kant</a:t>
            </a:r>
            <a:r>
              <a:rPr lang="en-US" sz="1500" b="0" i="0" u="none" strike="noStrike" cap="none">
                <a:solidFill>
                  <a:srgbClr val="4C6365"/>
                </a:solidFill>
                <a:latin typeface="Patrick Hand"/>
                <a:ea typeface="Patrick Hand"/>
                <a:cs typeface="Patrick Hand"/>
                <a:sym typeface="Patrick Hand"/>
              </a:rPr>
              <a:t>. </a:t>
            </a:r>
            <a:r>
              <a:rPr lang="en-US" sz="1500" b="0" i="0" u="none" strike="noStrike" cap="none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Dante spiega alla classe la legge morale di Kant, che i ragazzi metteranno in atto, nel momento in cui, dopo il compito di latino, si verrà a sapere che hanno  copiato, sentendosi tutti in colpa. </a:t>
            </a:r>
            <a:endParaRPr sz="15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None/>
            </a:pPr>
            <a:endParaRPr sz="15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1880" y="2839320"/>
            <a:ext cx="822240" cy="97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30"/>
          <p:cNvPicPr preferRelativeResize="0"/>
          <p:nvPr/>
        </p:nvPicPr>
        <p:blipFill rotWithShape="1">
          <a:blip r:embed="rId6">
            <a:alphaModFix/>
          </a:blip>
          <a:srcRect l="28946" r="28967"/>
          <a:stretch/>
        </p:blipFill>
        <p:spPr>
          <a:xfrm>
            <a:off x="191880" y="4086720"/>
            <a:ext cx="874800" cy="97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30"/>
          <p:cNvSpPr/>
          <p:nvPr/>
        </p:nvSpPr>
        <p:spPr>
          <a:xfrm>
            <a:off x="990360" y="4122720"/>
            <a:ext cx="7965720" cy="1335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Quarta puntata: </a:t>
            </a:r>
            <a:r>
              <a:rPr lang="en-US" sz="1500" b="1" i="0" u="none" strike="noStrike" cap="none">
                <a:solidFill>
                  <a:srgbClr val="4C6365"/>
                </a:solidFill>
                <a:latin typeface="Patrick Hand"/>
                <a:ea typeface="Patrick Hand"/>
                <a:cs typeface="Patrick Hand"/>
                <a:sym typeface="Patrick Hand"/>
              </a:rPr>
              <a:t>Platone.</a:t>
            </a:r>
            <a:r>
              <a:rPr lang="en-US" sz="1500" b="0" i="0" u="none" strike="noStrike" cap="none">
                <a:solidFill>
                  <a:srgbClr val="4C6365"/>
                </a:solidFill>
                <a:latin typeface="Patrick Hand"/>
                <a:ea typeface="Patrick Hand"/>
                <a:cs typeface="Patrick Hand"/>
                <a:sym typeface="Patrick Hand"/>
              </a:rPr>
              <a:t> </a:t>
            </a:r>
            <a:r>
              <a:rPr lang="en-US" sz="1500" b="0" i="0" u="none" strike="noStrike" cap="none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Dante illustra il mito della caverna di Platone e il significato dell’amore per il filosofo greco. Nel frattempo Manuel è sempre più coinvolto in affari loschi, come lo stesso Simone. </a:t>
            </a:r>
            <a:endParaRPr sz="15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None/>
            </a:pPr>
            <a:endParaRPr sz="15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9370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1"/>
          <p:cNvSpPr txBox="1"/>
          <p:nvPr/>
        </p:nvSpPr>
        <p:spPr>
          <a:xfrm>
            <a:off x="311760" y="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/>
              <a:t/>
            </a:r>
            <a:br>
              <a:rPr lang="en-US" sz="1800" b="0" i="0" u="none" strike="noStrike" cap="none"/>
            </a:b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31"/>
          <p:cNvSpPr/>
          <p:nvPr/>
        </p:nvSpPr>
        <p:spPr>
          <a:xfrm>
            <a:off x="1042920" y="678240"/>
            <a:ext cx="7900920" cy="1446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Quinta puntata: </a:t>
            </a:r>
            <a:r>
              <a:rPr lang="en-US" sz="1500" b="1" i="0" u="none" strike="noStrike" cap="none">
                <a:solidFill>
                  <a:srgbClr val="4C6365"/>
                </a:solidFill>
                <a:latin typeface="Patrick Hand"/>
                <a:ea typeface="Patrick Hand"/>
                <a:cs typeface="Patrick Hand"/>
                <a:sym typeface="Patrick Hand"/>
              </a:rPr>
              <a:t>Aristotele.</a:t>
            </a:r>
            <a:r>
              <a:rPr lang="en-US" sz="1500" b="1" i="0" u="none" strike="noStrike" cap="none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 </a:t>
            </a:r>
            <a:r>
              <a:rPr lang="en-US" sz="1500" b="0" i="0" u="none" strike="noStrike" cap="none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Dante tiene una lezione sulla felicità secondo Aristotele e chiede ai suoi alunni di scrivere cos’è per loro la felicità. Dante riesce finalmente a far uscire di casa uno studente che non torna a scuola da mesi. </a:t>
            </a:r>
            <a:endParaRPr sz="15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31"/>
          <p:cNvSpPr/>
          <p:nvPr/>
        </p:nvSpPr>
        <p:spPr>
          <a:xfrm>
            <a:off x="1078920" y="1749960"/>
            <a:ext cx="7828920" cy="133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Sesta puntata: </a:t>
            </a:r>
            <a:r>
              <a:rPr lang="en-US" sz="1500" b="1" i="0" u="none" strike="noStrike" cap="none">
                <a:solidFill>
                  <a:srgbClr val="4C6365"/>
                </a:solidFill>
                <a:latin typeface="Patrick Hand"/>
                <a:ea typeface="Patrick Hand"/>
                <a:cs typeface="Patrick Hand"/>
                <a:sym typeface="Patrick Hand"/>
              </a:rPr>
              <a:t>Giordano Bruno.</a:t>
            </a:r>
            <a:r>
              <a:rPr lang="en-US" sz="1500" b="0" i="0" u="none" strike="noStrike" cap="none">
                <a:solidFill>
                  <a:srgbClr val="4C6365"/>
                </a:solidFill>
                <a:latin typeface="Patrick Hand"/>
                <a:ea typeface="Patrick Hand"/>
                <a:cs typeface="Patrick Hand"/>
                <a:sym typeface="Patrick Hand"/>
              </a:rPr>
              <a:t> </a:t>
            </a:r>
            <a:r>
              <a:rPr lang="en-US" sz="1500" b="0" i="0" u="none" strike="noStrike" cap="none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Ormai Manuel e Simone sono sempre più amici, e Dante ha paura che Manuel possa influenzare negativamente suo figlio. Per questo porta la classe a Campo de’ Fiori per far ammirare la statua di Giordano Bruno, che per la verità sacrificò la vita.</a:t>
            </a:r>
            <a:r>
              <a:rPr lang="en-US" sz="1500" b="0" i="0" u="none" strike="noStrike" cap="none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5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None/>
            </a:pPr>
            <a:endParaRPr sz="15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31"/>
          <p:cNvSpPr/>
          <p:nvPr/>
        </p:nvSpPr>
        <p:spPr>
          <a:xfrm>
            <a:off x="1042920" y="3000960"/>
            <a:ext cx="7828920" cy="1335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Settima puntata: </a:t>
            </a:r>
            <a:r>
              <a:rPr lang="en-US" sz="1500" b="1" i="0" u="none" strike="noStrike" cap="none">
                <a:solidFill>
                  <a:srgbClr val="4C6365"/>
                </a:solidFill>
                <a:latin typeface="Patrick Hand"/>
                <a:ea typeface="Patrick Hand"/>
                <a:cs typeface="Patrick Hand"/>
                <a:sym typeface="Patrick Hand"/>
              </a:rPr>
              <a:t>Michel Foucault</a:t>
            </a:r>
            <a:r>
              <a:rPr lang="en-US" sz="1500" b="0" i="0" u="none" strike="noStrike" cap="none">
                <a:solidFill>
                  <a:srgbClr val="4C6365"/>
                </a:solidFill>
                <a:latin typeface="Patrick Hand"/>
                <a:ea typeface="Patrick Hand"/>
                <a:cs typeface="Patrick Hand"/>
                <a:sym typeface="Patrick Hand"/>
              </a:rPr>
              <a:t>. </a:t>
            </a:r>
            <a:r>
              <a:rPr lang="en-US" sz="1500" b="0" i="0" u="none" strike="noStrike" cap="none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Con questo filosofo Dante fa riflettere i suoi alunni sul concetto dell’omologazione e sul disprezzo per chi è ritenuto diverso. Simone è sempre più distaccato.</a:t>
            </a:r>
            <a:endParaRPr sz="15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None/>
            </a:pPr>
            <a:endParaRPr sz="15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31"/>
          <p:cNvSpPr/>
          <p:nvPr/>
        </p:nvSpPr>
        <p:spPr>
          <a:xfrm>
            <a:off x="1042920" y="4036680"/>
            <a:ext cx="7828920" cy="1597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Ottava puntata: </a:t>
            </a:r>
            <a:r>
              <a:rPr lang="en-US" sz="1500" b="1" i="0" u="none" strike="noStrike" cap="none">
                <a:solidFill>
                  <a:srgbClr val="4C6365"/>
                </a:solidFill>
                <a:latin typeface="Patrick Hand"/>
                <a:ea typeface="Patrick Hand"/>
                <a:cs typeface="Patrick Hand"/>
                <a:sym typeface="Patrick Hand"/>
              </a:rPr>
              <a:t>Guy Debord.</a:t>
            </a:r>
            <a:r>
              <a:rPr lang="en-US" sz="1500" b="0" i="0" u="none" strike="noStrike" cap="none">
                <a:solidFill>
                  <a:srgbClr val="4C6365"/>
                </a:solidFill>
                <a:latin typeface="Patrick Hand"/>
                <a:ea typeface="Patrick Hand"/>
                <a:cs typeface="Patrick Hand"/>
                <a:sym typeface="Patrick Hand"/>
              </a:rPr>
              <a:t> </a:t>
            </a:r>
            <a:r>
              <a:rPr lang="en-US" sz="1500" b="0" i="0" u="none" strike="noStrike" cap="none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Dante tiene una lezione su Guy Debord e la società dello spettacolo, dopo che un video privato di una sua studentessa si è diffuso sul web. Simone riesce finalmente ad esternare i suoi sentimenti a Manuel dopo aver parlato col padre, ma finisce con lo scappare. </a:t>
            </a:r>
            <a:endParaRPr sz="15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None/>
            </a:pPr>
            <a:endParaRPr sz="15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" name="Google Shape;161;p31"/>
          <p:cNvPicPr preferRelativeResize="0"/>
          <p:nvPr/>
        </p:nvPicPr>
        <p:blipFill rotWithShape="1">
          <a:blip r:embed="rId3">
            <a:alphaModFix/>
          </a:blip>
          <a:srcRect l="4723" t="7229" b="3960"/>
          <a:stretch/>
        </p:blipFill>
        <p:spPr>
          <a:xfrm>
            <a:off x="180000" y="462600"/>
            <a:ext cx="898920" cy="104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31"/>
          <p:cNvPicPr preferRelativeResize="0"/>
          <p:nvPr/>
        </p:nvPicPr>
        <p:blipFill rotWithShape="1">
          <a:blip r:embed="rId4">
            <a:alphaModFix/>
          </a:blip>
          <a:srcRect b="13826"/>
          <a:stretch/>
        </p:blipFill>
        <p:spPr>
          <a:xfrm>
            <a:off x="180000" y="1666440"/>
            <a:ext cx="898920" cy="104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31"/>
          <p:cNvPicPr preferRelativeResize="0"/>
          <p:nvPr/>
        </p:nvPicPr>
        <p:blipFill rotWithShape="1">
          <a:blip r:embed="rId5">
            <a:alphaModFix/>
          </a:blip>
          <a:srcRect l="4263" t="21341" r="13464"/>
          <a:stretch/>
        </p:blipFill>
        <p:spPr>
          <a:xfrm>
            <a:off x="180000" y="2903400"/>
            <a:ext cx="898920" cy="946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0000" y="4002120"/>
            <a:ext cx="898920" cy="1084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9370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2"/>
          <p:cNvSpPr txBox="1"/>
          <p:nvPr/>
        </p:nvSpPr>
        <p:spPr>
          <a:xfrm>
            <a:off x="311760" y="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/>
              <a:t/>
            </a:r>
            <a:br>
              <a:rPr lang="en-US" sz="1800" b="0" i="0" u="none" strike="noStrike" cap="none"/>
            </a:b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32"/>
          <p:cNvSpPr/>
          <p:nvPr/>
        </p:nvSpPr>
        <p:spPr>
          <a:xfrm>
            <a:off x="1091160" y="638280"/>
            <a:ext cx="7637040" cy="133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Nona puntata:</a:t>
            </a:r>
            <a:r>
              <a:rPr lang="en-US" sz="1500" b="1" i="0" u="none" strike="noStrike" cap="none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 </a:t>
            </a:r>
            <a:r>
              <a:rPr lang="en-US" sz="1500" b="1" i="0" u="none" strike="noStrike" cap="none">
                <a:solidFill>
                  <a:srgbClr val="4C6365"/>
                </a:solidFill>
                <a:latin typeface="Patrick Hand"/>
                <a:ea typeface="Patrick Hand"/>
                <a:cs typeface="Patrick Hand"/>
                <a:sym typeface="Patrick Hand"/>
              </a:rPr>
              <a:t>Stuart Mill.</a:t>
            </a:r>
            <a:r>
              <a:rPr lang="en-US" sz="1500" b="0" i="0" u="none" strike="noStrike" cap="none">
                <a:solidFill>
                  <a:srgbClr val="4C6365"/>
                </a:solidFill>
                <a:latin typeface="Patrick Hand"/>
                <a:ea typeface="Patrick Hand"/>
                <a:cs typeface="Patrick Hand"/>
                <a:sym typeface="Patrick Hand"/>
              </a:rPr>
              <a:t> </a:t>
            </a:r>
            <a:r>
              <a:rPr lang="en-US" sz="1500" b="0" i="0" u="none" strike="noStrike" cap="none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 Stuart Mill e le sue teorie offrono a Dante l’occasione di parlare di cosa è necessario fare per realizzare se stessi e non buttarsi via. Infine cerca di aiutare Manuel ad uscire dal suo brutto giro, mentre riflette sulla fuga di Simone. </a:t>
            </a:r>
            <a:endParaRPr sz="15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None/>
            </a:pPr>
            <a:endParaRPr sz="15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32"/>
          <p:cNvSpPr/>
          <p:nvPr/>
        </p:nvSpPr>
        <p:spPr>
          <a:xfrm>
            <a:off x="1055160" y="1847880"/>
            <a:ext cx="7709040" cy="1335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Decima puntata: </a:t>
            </a:r>
            <a:r>
              <a:rPr lang="en-US" sz="1500" b="1" i="0" u="none" strike="noStrike" cap="none">
                <a:solidFill>
                  <a:srgbClr val="4C6365"/>
                </a:solidFill>
                <a:latin typeface="Patrick Hand"/>
                <a:ea typeface="Patrick Hand"/>
                <a:cs typeface="Patrick Hand"/>
                <a:sym typeface="Patrick Hand"/>
              </a:rPr>
              <a:t>Schopenhauer. </a:t>
            </a:r>
            <a:r>
              <a:rPr lang="en-US" sz="1500" b="0" i="0" u="none" strike="noStrike" cap="none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Dante affronta il problema del pessimismo, per spingere i suoi alunni a reagire al dolore. Intanto Manuel possiede una pistola ed è pronto a minacciare un suo creditore. </a:t>
            </a:r>
            <a:endParaRPr sz="15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None/>
            </a:pPr>
            <a:endParaRPr sz="15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32"/>
          <p:cNvSpPr/>
          <p:nvPr/>
        </p:nvSpPr>
        <p:spPr>
          <a:xfrm>
            <a:off x="1055160" y="3048120"/>
            <a:ext cx="7637040" cy="639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Undicesima puntata: </a:t>
            </a:r>
            <a:r>
              <a:rPr lang="en-US" sz="1500" b="1" i="0" u="none" strike="noStrike" cap="none">
                <a:solidFill>
                  <a:srgbClr val="4C6365"/>
                </a:solidFill>
                <a:latin typeface="Patrick Hand"/>
                <a:ea typeface="Patrick Hand"/>
                <a:cs typeface="Patrick Hand"/>
                <a:sym typeface="Patrick Hand"/>
              </a:rPr>
              <a:t>Rousseau</a:t>
            </a:r>
            <a:r>
              <a:rPr lang="en-US" sz="1500" b="0" i="0" u="none" strike="noStrike" cap="none">
                <a:solidFill>
                  <a:srgbClr val="4C6365"/>
                </a:solidFill>
                <a:latin typeface="Patrick Hand"/>
                <a:ea typeface="Patrick Hand"/>
                <a:cs typeface="Patrick Hand"/>
                <a:sym typeface="Patrick Hand"/>
              </a:rPr>
              <a:t>.</a:t>
            </a:r>
            <a:r>
              <a:rPr lang="en-US" sz="1500" b="0" i="0" u="none" strike="noStrike" cap="none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 La scuola è inagibile e Dante decide di portare la classe al Colosseo, spiegando le teorie di Rousseau: libertà o anarchia? </a:t>
            </a:r>
            <a:endParaRPr sz="15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32"/>
          <p:cNvSpPr/>
          <p:nvPr/>
        </p:nvSpPr>
        <p:spPr>
          <a:xfrm>
            <a:off x="1020960" y="4148280"/>
            <a:ext cx="7565040" cy="86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Dodicesima puntata: </a:t>
            </a:r>
            <a:r>
              <a:rPr lang="en-US" sz="1500" b="1" i="0" u="none" strike="noStrike" cap="none">
                <a:solidFill>
                  <a:srgbClr val="4C6365"/>
                </a:solidFill>
                <a:latin typeface="Patrick Hand"/>
                <a:ea typeface="Patrick Hand"/>
                <a:cs typeface="Patrick Hand"/>
                <a:sym typeface="Patrick Hand"/>
              </a:rPr>
              <a:t>Nietzsche. </a:t>
            </a:r>
            <a:r>
              <a:rPr lang="en-US" sz="1500" b="0" i="0" u="none" strike="noStrike" cap="none">
                <a:solidFill>
                  <a:srgbClr val="4C6365"/>
                </a:solidFill>
                <a:latin typeface="Patrick Hand"/>
                <a:ea typeface="Patrick Hand"/>
                <a:cs typeface="Patrick Hand"/>
                <a:sym typeface="Patrick Hand"/>
              </a:rPr>
              <a:t> </a:t>
            </a:r>
            <a:r>
              <a:rPr lang="en-US" sz="1500" b="0" i="0" u="none" strike="noStrike" cap="none">
                <a:solidFill>
                  <a:srgbClr val="202124"/>
                </a:solidFill>
                <a:latin typeface="Patrick Hand"/>
                <a:ea typeface="Patrick Hand"/>
                <a:cs typeface="Patrick Hand"/>
                <a:sym typeface="Patrick Hand"/>
              </a:rPr>
              <a:t>Manuel si confida con il professore, ammettendo che ormai anche Simone è nei guai per via dei suoi affari loschi. Finalmente Dante è pronto a rivelare il suo passato. </a:t>
            </a:r>
            <a:endParaRPr sz="15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" name="Google Shape;174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3760" y="638280"/>
            <a:ext cx="887040" cy="985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32"/>
          <p:cNvPicPr preferRelativeResize="0"/>
          <p:nvPr/>
        </p:nvPicPr>
        <p:blipFill rotWithShape="1">
          <a:blip r:embed="rId4">
            <a:alphaModFix/>
          </a:blip>
          <a:srcRect t="8857"/>
          <a:stretch/>
        </p:blipFill>
        <p:spPr>
          <a:xfrm>
            <a:off x="203760" y="1786320"/>
            <a:ext cx="887040" cy="985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3760" y="4085640"/>
            <a:ext cx="816840" cy="985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3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8680" y="2953440"/>
            <a:ext cx="816840" cy="92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748</Words>
  <Application>Microsoft Macintosh PowerPoint</Application>
  <PresentationFormat>Presentazione su schermo (16:9)</PresentationFormat>
  <Paragraphs>22</Paragraphs>
  <Slides>6</Slides>
  <Notes>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6</vt:i4>
      </vt:variant>
    </vt:vector>
  </HeadingPairs>
  <TitlesOfParts>
    <vt:vector size="12" baseType="lpstr">
      <vt:lpstr>Arial</vt:lpstr>
      <vt:lpstr>Indie Flower</vt:lpstr>
      <vt:lpstr>Patrick Hand</vt:lpstr>
      <vt:lpstr>Times New Roman</vt:lpstr>
      <vt:lpstr>Office Theme</vt:lpstr>
      <vt:lpstr>Office Theme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cp:lastModifiedBy>Utente di Microsoft Office</cp:lastModifiedBy>
  <cp:revision>2</cp:revision>
  <dcterms:modified xsi:type="dcterms:W3CDTF">2022-02-07T14:24:13Z</dcterms:modified>
</cp:coreProperties>
</file>