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embeddedFontLst>
    <p:embeddedFont>
      <p:font typeface="Indie Flower" panose="020B0604020202020204" charset="0"/>
      <p:regular r:id="rId24"/>
    </p:embeddedFont>
    <p:embeddedFont>
      <p:font typeface="Comfortaa" panose="020B0604020202020204" charset="0"/>
      <p:regular r:id="rId25"/>
      <p:bold r:id="rId26"/>
    </p:embeddedFont>
    <p:embeddedFont>
      <p:font typeface="Quicksand" panose="020B0604020202020204" charset="0"/>
      <p:regular r:id="rId27"/>
      <p:bold r:id="rId28"/>
    </p:embeddedFont>
    <p:embeddedFont>
      <p:font typeface="Lora" panose="020B0604020202020204" charset="0"/>
      <p:regular r:id="rId29"/>
      <p:bold r:id="rId30"/>
      <p:italic r:id="rId31"/>
      <p:boldItalic r:id="rId32"/>
    </p:embeddedFont>
    <p:embeddedFont>
      <p:font typeface="Spectral" panose="020B0604020202020204" charset="0"/>
      <p:regular r:id="rId33"/>
      <p:bold r:id="rId34"/>
      <p:italic r:id="rId35"/>
      <p:boldItalic r:id="rId36"/>
    </p:embeddedFont>
    <p:embeddedFont>
      <p:font typeface="Calibri" panose="020F0502020204030204" pitchFamily="34" charset="0"/>
      <p:regular r:id="rId37"/>
      <p:bold r:id="rId38"/>
      <p:italic r:id="rId39"/>
      <p:boldItalic r:id="rId40"/>
    </p:embeddedFont>
    <p:embeddedFont>
      <p:font typeface="Montserrat" panose="020B0604020202020204" charset="0"/>
      <p:regular r:id="rId41"/>
      <p:bold r:id="rId42"/>
      <p:italic r:id="rId43"/>
      <p:boldItalic r:id="rId44"/>
    </p:embeddedFont>
    <p:embeddedFont>
      <p:font typeface="Courgette" panose="020B0604020202020204" charset="0"/>
      <p:regular r:id="rId45"/>
    </p:embeddedFont>
    <p:embeddedFont>
      <p:font typeface="Roboto" panose="020B0604020202020204"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1" d="100"/>
          <a:sy n="91" d="100"/>
        </p:scale>
        <p:origin x="786" y="8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font" Target="fonts/font16.fntdata"/><Relationship Id="rId21" Type="http://schemas.openxmlformats.org/officeDocument/2006/relationships/slide" Target="slides/slide20.xml"/><Relationship Id="rId34" Type="http://schemas.openxmlformats.org/officeDocument/2006/relationships/font" Target="fonts/font11.fntdata"/><Relationship Id="rId42" Type="http://schemas.openxmlformats.org/officeDocument/2006/relationships/font" Target="fonts/font19.fntdata"/><Relationship Id="rId47" Type="http://schemas.openxmlformats.org/officeDocument/2006/relationships/font" Target="fonts/font24.fntdata"/><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6.fntdata"/><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font" Target="fonts/font14.fntdata"/><Relationship Id="rId40" Type="http://schemas.openxmlformats.org/officeDocument/2006/relationships/font" Target="fonts/font17.fntdata"/><Relationship Id="rId45" Type="http://schemas.openxmlformats.org/officeDocument/2006/relationships/font" Target="fonts/font22.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4" Type="http://schemas.openxmlformats.org/officeDocument/2006/relationships/font" Target="fonts/font21.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43" Type="http://schemas.openxmlformats.org/officeDocument/2006/relationships/font" Target="fonts/font20.fntdata"/><Relationship Id="rId48" Type="http://schemas.openxmlformats.org/officeDocument/2006/relationships/font" Target="fonts/font25.fntdata"/><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font" Target="fonts/font15.fntdata"/><Relationship Id="rId46" Type="http://schemas.openxmlformats.org/officeDocument/2006/relationships/font" Target="fonts/font23.fntdata"/><Relationship Id="rId20" Type="http://schemas.openxmlformats.org/officeDocument/2006/relationships/slide" Target="slides/slide19.xml"/><Relationship Id="rId41" Type="http://schemas.openxmlformats.org/officeDocument/2006/relationships/font" Target="fonts/font18.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font" Target="fonts/font13.fntdata"/><Relationship Id="rId49" Type="http://schemas.openxmlformats.org/officeDocument/2006/relationships/font" Target="fonts/font2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09b8f652fa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09b8f652fa_0_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109b8f652fa_3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109b8f652fa_3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g109b8f652fa_3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 name="Google Shape;75;g109b8f652fa_3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109b8f652fa_6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109b8f652fa_6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109b8f652fa_6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109b8f652fa_6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09b8f652fa_6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109b8f652fa_6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09b8f652fa_6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09b8f652fa_6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09b8f652fa_3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109b8f652fa_3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109b8f652fa_3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8" name="Google Shape;118;g109b8f652fa_3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109b8f652f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109b8f652f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109b8f652fa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109b8f652fa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09b8f652fa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109b8f652fa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109b8f652fa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109b8f652fa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109b8f652fa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109b8f652fa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09b8f652fa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09b8f652fa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109b8f652fa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0" name="Google Shape;180;g109b8f652fa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10e4a16abab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10e4a16aba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109b8f652fa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109b8f652fa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109b8f652fa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109b8f652fa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109b8f652fa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109b8f652fa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FE599"/>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it"/>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4="http://schemas.microsoft.com/office/powerpoint/2010/main">
    <mc:Choice Requires="p14">
      <p:transition spd="slow">
        <p:fade thruBlk="1"/>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3.jpg"/><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6.jpg"/><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3.png"/><Relationship Id="rId5" Type="http://schemas.openxmlformats.org/officeDocument/2006/relationships/hyperlink" Target="https://youtu.be/5Z7Ze56dPdg" TargetMode="Externa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hyperlink" Target="https://youtu.be/fWSKU3-52pk"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hyperlink" Target="https://youtu.be/-_quE6bxR9Q"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41.jp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44.png"/><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611000" y="515600"/>
            <a:ext cx="5439000" cy="6630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891"/>
              <a:buNone/>
            </a:pPr>
            <a:r>
              <a:rPr lang="it" sz="3983" b="1">
                <a:solidFill>
                  <a:schemeClr val="lt1"/>
                </a:solidFill>
                <a:latin typeface="Indie Flower"/>
                <a:ea typeface="Indie Flower"/>
                <a:cs typeface="Indie Flower"/>
                <a:sym typeface="Indie Flower"/>
              </a:rPr>
              <a:t>Il Don Giovanni: ieri e oggi</a:t>
            </a:r>
            <a:endParaRPr sz="3983" b="1">
              <a:solidFill>
                <a:schemeClr val="lt1"/>
              </a:solidFill>
              <a:latin typeface="Indie Flower"/>
              <a:ea typeface="Indie Flower"/>
              <a:cs typeface="Indie Flower"/>
              <a:sym typeface="Indie Flower"/>
            </a:endParaRPr>
          </a:p>
        </p:txBody>
      </p:sp>
      <p:sp>
        <p:nvSpPr>
          <p:cNvPr id="55" name="Google Shape;55;p13"/>
          <p:cNvSpPr txBox="1">
            <a:spLocks noGrp="1"/>
          </p:cNvSpPr>
          <p:nvPr>
            <p:ph type="subTitle" idx="1"/>
          </p:nvPr>
        </p:nvSpPr>
        <p:spPr>
          <a:xfrm>
            <a:off x="444600" y="4350900"/>
            <a:ext cx="8699400" cy="792600"/>
          </a:xfrm>
          <a:prstGeom prst="rect">
            <a:avLst/>
          </a:prstGeom>
        </p:spPr>
        <p:txBody>
          <a:bodyPr spcFirstLastPara="1" wrap="square" lIns="91425" tIns="91425" rIns="91425" bIns="91425" anchor="t" anchorCtr="0">
            <a:normAutofit fontScale="92500"/>
          </a:bodyPr>
          <a:lstStyle/>
          <a:p>
            <a:pPr marL="0" lvl="0" indent="0" algn="l" rtl="0">
              <a:lnSpc>
                <a:spcPct val="80000"/>
              </a:lnSpc>
              <a:spcBef>
                <a:spcPts val="0"/>
              </a:spcBef>
              <a:spcAft>
                <a:spcPts val="0"/>
              </a:spcAft>
              <a:buSzPts val="935"/>
              <a:buNone/>
            </a:pPr>
            <a:r>
              <a:rPr lang="it" sz="2180" b="1" dirty="0" smtClean="0">
                <a:solidFill>
                  <a:srgbClr val="FFFFFF"/>
                </a:solidFill>
                <a:latin typeface="Spectral"/>
                <a:ea typeface="Spectral"/>
                <a:cs typeface="Spectral"/>
                <a:sym typeface="Spectral"/>
              </a:rPr>
              <a:t>Donatelli </a:t>
            </a:r>
            <a:r>
              <a:rPr lang="it" sz="2180" b="1" dirty="0">
                <a:solidFill>
                  <a:srgbClr val="FFFFFF"/>
                </a:solidFill>
                <a:latin typeface="Spectral"/>
                <a:ea typeface="Spectral"/>
                <a:cs typeface="Spectral"/>
                <a:sym typeface="Spectral"/>
              </a:rPr>
              <a:t>Claudia, Kaur Simran, Santaroni Martina e Venturini </a:t>
            </a:r>
            <a:r>
              <a:rPr lang="it" sz="2180" b="1" dirty="0" smtClean="0">
                <a:solidFill>
                  <a:srgbClr val="FFFFFF"/>
                </a:solidFill>
                <a:latin typeface="Spectral"/>
                <a:ea typeface="Spectral"/>
                <a:cs typeface="Spectral"/>
                <a:sym typeface="Spectral"/>
              </a:rPr>
              <a:t>Giorgia</a:t>
            </a:r>
          </a:p>
          <a:p>
            <a:pPr marL="0" lvl="0" indent="0" rtl="0">
              <a:lnSpc>
                <a:spcPct val="80000"/>
              </a:lnSpc>
              <a:spcBef>
                <a:spcPts val="0"/>
              </a:spcBef>
              <a:spcAft>
                <a:spcPts val="0"/>
              </a:spcAft>
              <a:buSzPts val="935"/>
              <a:buNone/>
            </a:pPr>
            <a:r>
              <a:rPr lang="it" sz="2180" b="1" dirty="0" smtClean="0">
                <a:solidFill>
                  <a:srgbClr val="FFFFFF"/>
                </a:solidFill>
                <a:latin typeface="Spectral"/>
                <a:ea typeface="Spectral"/>
                <a:cs typeface="Spectral"/>
                <a:sym typeface="Spectral"/>
              </a:rPr>
              <a:t>classe </a:t>
            </a:r>
            <a:r>
              <a:rPr lang="it" sz="2180" b="1" dirty="0">
                <a:solidFill>
                  <a:srgbClr val="FFFFFF"/>
                </a:solidFill>
                <a:latin typeface="Spectral"/>
                <a:ea typeface="Spectral"/>
                <a:cs typeface="Spectral"/>
                <a:sym typeface="Spectral"/>
              </a:rPr>
              <a:t>4BL</a:t>
            </a:r>
            <a:endParaRPr sz="2180" b="1" dirty="0">
              <a:solidFill>
                <a:srgbClr val="FFFFFF"/>
              </a:solidFill>
              <a:latin typeface="Spectral"/>
              <a:ea typeface="Spectral"/>
              <a:cs typeface="Spectral"/>
              <a:sym typeface="Spectral"/>
            </a:endParaRPr>
          </a:p>
        </p:txBody>
      </p:sp>
    </p:spTree>
  </p:cSld>
  <p:clrMapOvr>
    <a:masterClrMapping/>
  </p:clrMapOvr>
  <mc:AlternateContent xmlns:mc="http://schemas.openxmlformats.org/markup-compatibility/2006" xmlns:p14="http://schemas.microsoft.com/office/powerpoint/2010/main">
    <mc:Choice Requires="p14">
      <p:transition spd="slow" p14:dur="2700">
        <p14:gallery dir="l"/>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E599"/>
        </a:solidFill>
        <a:effectLst/>
      </p:bgPr>
    </p:bg>
    <p:spTree>
      <p:nvGrpSpPr>
        <p:cNvPr id="1" name="Shape 59"/>
        <p:cNvGrpSpPr/>
        <p:nvPr/>
      </p:nvGrpSpPr>
      <p:grpSpPr>
        <a:xfrm>
          <a:off x="0" y="0"/>
          <a:ext cx="0" cy="0"/>
          <a:chOff x="0" y="0"/>
          <a:chExt cx="0" cy="0"/>
        </a:xfrm>
      </p:grpSpPr>
      <p:sp>
        <p:nvSpPr>
          <p:cNvPr id="60" name="Google Shape;60;p14"/>
          <p:cNvSpPr txBox="1">
            <a:spLocks noGrp="1"/>
          </p:cNvSpPr>
          <p:nvPr>
            <p:ph type="ctrTitle"/>
          </p:nvPr>
        </p:nvSpPr>
        <p:spPr>
          <a:xfrm>
            <a:off x="0" y="-80575"/>
            <a:ext cx="8520600" cy="901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it" sz="4211" b="1">
                <a:solidFill>
                  <a:srgbClr val="5B0F00"/>
                </a:solidFill>
                <a:latin typeface="Indie Flower"/>
                <a:ea typeface="Indie Flower"/>
                <a:cs typeface="Indie Flower"/>
                <a:sym typeface="Indie Flower"/>
              </a:rPr>
              <a:t>Chi è il ‘’DON GIOVANNI”?</a:t>
            </a:r>
            <a:endParaRPr sz="4211" b="1">
              <a:solidFill>
                <a:srgbClr val="5B0F00"/>
              </a:solidFill>
              <a:latin typeface="Indie Flower"/>
              <a:ea typeface="Indie Flower"/>
              <a:cs typeface="Indie Flower"/>
              <a:sym typeface="Indie Flower"/>
            </a:endParaRPr>
          </a:p>
        </p:txBody>
      </p:sp>
      <p:sp>
        <p:nvSpPr>
          <p:cNvPr id="61" name="Google Shape;61;p14"/>
          <p:cNvSpPr txBox="1">
            <a:spLocks noGrp="1"/>
          </p:cNvSpPr>
          <p:nvPr>
            <p:ph type="subTitle" idx="1"/>
          </p:nvPr>
        </p:nvSpPr>
        <p:spPr>
          <a:xfrm>
            <a:off x="84425" y="982050"/>
            <a:ext cx="3710100" cy="3962700"/>
          </a:xfrm>
          <a:prstGeom prst="rect">
            <a:avLst/>
          </a:prstGeom>
          <a:noFill/>
        </p:spPr>
        <p:txBody>
          <a:bodyPr spcFirstLastPara="1" wrap="square" lIns="91425" tIns="91425" rIns="91425" bIns="91425" anchor="t" anchorCtr="0">
            <a:normAutofit fontScale="77500" lnSpcReduction="20000"/>
          </a:bodyPr>
          <a:lstStyle/>
          <a:p>
            <a:pPr marL="0" lvl="0" indent="0" algn="l" rtl="0">
              <a:lnSpc>
                <a:spcPct val="115000"/>
              </a:lnSpc>
              <a:spcBef>
                <a:spcPts val="0"/>
              </a:spcBef>
              <a:spcAft>
                <a:spcPts val="0"/>
              </a:spcAft>
              <a:buClr>
                <a:schemeClr val="dk1"/>
              </a:buClr>
              <a:buSzPct val="46790"/>
              <a:buFont typeface="Arial"/>
              <a:buNone/>
            </a:pPr>
            <a:r>
              <a:rPr lang="it" sz="2350" dirty="0">
                <a:solidFill>
                  <a:schemeClr val="dk1"/>
                </a:solidFill>
                <a:latin typeface="Quicksand"/>
                <a:ea typeface="Quicksand"/>
                <a:cs typeface="Quicksand"/>
                <a:sym typeface="Quicksand"/>
              </a:rPr>
              <a:t>Con l’espressione “Don Giovanni” si indica un uomo di mezza età che continua a riscuotere un certo successo nel mondo femminile e può vantare la sua fortuna come “conquistatore”. </a:t>
            </a:r>
            <a:endParaRPr sz="2350" dirty="0">
              <a:solidFill>
                <a:schemeClr val="dk1"/>
              </a:solidFill>
              <a:latin typeface="Quicksand"/>
              <a:ea typeface="Quicksand"/>
              <a:cs typeface="Quicksand"/>
              <a:sym typeface="Quicksand"/>
            </a:endParaRPr>
          </a:p>
          <a:p>
            <a:pPr marL="0" lvl="0" indent="0" algn="l" rtl="0">
              <a:lnSpc>
                <a:spcPct val="115000"/>
              </a:lnSpc>
              <a:spcBef>
                <a:spcPts val="1200"/>
              </a:spcBef>
              <a:spcAft>
                <a:spcPts val="0"/>
              </a:spcAft>
              <a:buClr>
                <a:schemeClr val="dk1"/>
              </a:buClr>
              <a:buSzPct val="46790"/>
              <a:buFont typeface="Arial"/>
              <a:buNone/>
            </a:pPr>
            <a:r>
              <a:rPr lang="it" sz="2350" dirty="0">
                <a:solidFill>
                  <a:schemeClr val="dk1"/>
                </a:solidFill>
                <a:latin typeface="Quicksand"/>
                <a:ea typeface="Quicksand"/>
                <a:cs typeface="Quicksand"/>
                <a:sym typeface="Quicksand"/>
              </a:rPr>
              <a:t>Nella narrativa e </a:t>
            </a:r>
            <a:r>
              <a:rPr lang="it" sz="2350" dirty="0" smtClean="0">
                <a:solidFill>
                  <a:schemeClr val="dk1"/>
                </a:solidFill>
                <a:latin typeface="Quicksand"/>
                <a:ea typeface="Quicksand"/>
                <a:cs typeface="Quicksand"/>
                <a:sym typeface="Quicksand"/>
              </a:rPr>
              <a:t>nella </a:t>
            </a:r>
            <a:r>
              <a:rPr lang="it" sz="2350" dirty="0">
                <a:solidFill>
                  <a:schemeClr val="dk1"/>
                </a:solidFill>
                <a:latin typeface="Quicksand"/>
                <a:ea typeface="Quicksand"/>
                <a:cs typeface="Quicksand"/>
                <a:sym typeface="Quicksand"/>
              </a:rPr>
              <a:t>letteratura teatrale contemporanea Don Giovanni non incarna la figura dell’eroe negativo, ancora giovane, ma diventa il rappresentante di una società corrotta e invecchiata. </a:t>
            </a:r>
            <a:endParaRPr sz="2350" dirty="0">
              <a:solidFill>
                <a:schemeClr val="dk1"/>
              </a:solidFill>
              <a:latin typeface="Quicksand"/>
              <a:ea typeface="Quicksand"/>
              <a:cs typeface="Quicksand"/>
              <a:sym typeface="Quicksand"/>
            </a:endParaRPr>
          </a:p>
          <a:p>
            <a:pPr marL="0" lvl="0" indent="0" algn="l" rtl="0">
              <a:lnSpc>
                <a:spcPct val="115000"/>
              </a:lnSpc>
              <a:spcBef>
                <a:spcPts val="1200"/>
              </a:spcBef>
              <a:spcAft>
                <a:spcPts val="1200"/>
              </a:spcAft>
              <a:buClr>
                <a:schemeClr val="dk1"/>
              </a:buClr>
              <a:buSzPct val="39285"/>
              <a:buFont typeface="Arial"/>
              <a:buNone/>
            </a:pPr>
            <a:endParaRPr dirty="0"/>
          </a:p>
        </p:txBody>
      </p:sp>
      <p:pic>
        <p:nvPicPr>
          <p:cNvPr id="62" name="Google Shape;62;p14"/>
          <p:cNvPicPr preferRelativeResize="0"/>
          <p:nvPr/>
        </p:nvPicPr>
        <p:blipFill rotWithShape="1">
          <a:blip r:embed="rId3">
            <a:alphaModFix/>
          </a:blip>
          <a:srcRect/>
          <a:stretch/>
        </p:blipFill>
        <p:spPr>
          <a:xfrm>
            <a:off x="3991238" y="736075"/>
            <a:ext cx="2738799" cy="1935125"/>
          </a:xfrm>
          <a:prstGeom prst="rect">
            <a:avLst/>
          </a:prstGeom>
          <a:noFill/>
          <a:ln>
            <a:noFill/>
          </a:ln>
          <a:effectLst>
            <a:outerShdw blurRad="57150" dist="19050" dir="5400000" algn="bl" rotWithShape="0">
              <a:srgbClr val="000000">
                <a:alpha val="50000"/>
              </a:srgbClr>
            </a:outerShdw>
          </a:effectLst>
        </p:spPr>
      </p:pic>
      <p:sp>
        <p:nvSpPr>
          <p:cNvPr id="63" name="Google Shape;63;p14"/>
          <p:cNvSpPr txBox="1"/>
          <p:nvPr/>
        </p:nvSpPr>
        <p:spPr>
          <a:xfrm>
            <a:off x="3991250" y="3750350"/>
            <a:ext cx="5068500" cy="972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1200"/>
              </a:spcAft>
              <a:buNone/>
            </a:pPr>
            <a:r>
              <a:rPr lang="it" sz="1550">
                <a:solidFill>
                  <a:schemeClr val="dk1"/>
                </a:solidFill>
                <a:latin typeface="Quicksand"/>
                <a:ea typeface="Quicksand"/>
                <a:cs typeface="Quicksand"/>
                <a:sym typeface="Quicksand"/>
              </a:rPr>
              <a:t>E’ una figura poliedrica: vive tra il </a:t>
            </a:r>
            <a:r>
              <a:rPr lang="it" sz="1550" b="1">
                <a:solidFill>
                  <a:schemeClr val="dk1"/>
                </a:solidFill>
                <a:latin typeface="Quicksand"/>
                <a:ea typeface="Quicksand"/>
                <a:cs typeface="Quicksand"/>
                <a:sym typeface="Quicksand"/>
              </a:rPr>
              <a:t>piacere</a:t>
            </a:r>
            <a:r>
              <a:rPr lang="it" sz="1550">
                <a:solidFill>
                  <a:schemeClr val="dk1"/>
                </a:solidFill>
                <a:latin typeface="Quicksand"/>
                <a:ea typeface="Quicksand"/>
                <a:cs typeface="Quicksand"/>
                <a:sym typeface="Quicksand"/>
              </a:rPr>
              <a:t> e il </a:t>
            </a:r>
            <a:r>
              <a:rPr lang="it" sz="1550" b="1">
                <a:solidFill>
                  <a:schemeClr val="dk1"/>
                </a:solidFill>
                <a:latin typeface="Quicksand"/>
                <a:ea typeface="Quicksand"/>
                <a:cs typeface="Quicksand"/>
                <a:sym typeface="Quicksand"/>
              </a:rPr>
              <a:t>dovere</a:t>
            </a:r>
            <a:r>
              <a:rPr lang="it" sz="1550">
                <a:solidFill>
                  <a:schemeClr val="dk1"/>
                </a:solidFill>
                <a:latin typeface="Quicksand"/>
                <a:ea typeface="Quicksand"/>
                <a:cs typeface="Quicksand"/>
                <a:sym typeface="Quicksand"/>
              </a:rPr>
              <a:t>; è una figura libertina che non segue la regola e sta in bilico tra la trasgressione e la punizione. </a:t>
            </a:r>
            <a:endParaRPr sz="1000">
              <a:latin typeface="Quicksand"/>
              <a:ea typeface="Quicksand"/>
              <a:cs typeface="Quicksand"/>
              <a:sym typeface="Quicksand"/>
            </a:endParaRPr>
          </a:p>
        </p:txBody>
      </p:sp>
      <p:pic>
        <p:nvPicPr>
          <p:cNvPr id="64" name="Google Shape;64;p14"/>
          <p:cNvPicPr preferRelativeResize="0"/>
          <p:nvPr/>
        </p:nvPicPr>
        <p:blipFill>
          <a:blip r:embed="rId4">
            <a:alphaModFix/>
          </a:blip>
          <a:stretch>
            <a:fillRect/>
          </a:stretch>
        </p:blipFill>
        <p:spPr>
          <a:xfrm>
            <a:off x="6668100" y="52675"/>
            <a:ext cx="2328300" cy="2906375"/>
          </a:xfrm>
          <a:prstGeom prst="rect">
            <a:avLst/>
          </a:prstGeom>
          <a:noFill/>
          <a:ln>
            <a:noFill/>
          </a:ln>
        </p:spPr>
      </p:pic>
      <p:pic>
        <p:nvPicPr>
          <p:cNvPr id="65" name="Google Shape;65;p14"/>
          <p:cNvPicPr preferRelativeResize="0"/>
          <p:nvPr/>
        </p:nvPicPr>
        <p:blipFill rotWithShape="1">
          <a:blip r:embed="rId5">
            <a:alphaModFix/>
          </a:blip>
          <a:srcRect r="4761"/>
          <a:stretch/>
        </p:blipFill>
        <p:spPr>
          <a:xfrm>
            <a:off x="4984200" y="2367050"/>
            <a:ext cx="3261524" cy="13833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0" y="0"/>
            <a:ext cx="8520600" cy="685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it" sz="3220" b="1">
                <a:solidFill>
                  <a:srgbClr val="073763"/>
                </a:solidFill>
                <a:latin typeface="Indie Flower"/>
                <a:ea typeface="Indie Flower"/>
                <a:cs typeface="Indie Flower"/>
                <a:sym typeface="Indie Flower"/>
              </a:rPr>
              <a:t>EN EL TEATRO CON TIRSO DE MOLINA</a:t>
            </a:r>
            <a:endParaRPr sz="3220" b="1">
              <a:solidFill>
                <a:srgbClr val="073763"/>
              </a:solidFill>
              <a:latin typeface="Indie Flower"/>
              <a:ea typeface="Indie Flower"/>
              <a:cs typeface="Indie Flower"/>
              <a:sym typeface="Indie Flower"/>
            </a:endParaRPr>
          </a:p>
        </p:txBody>
      </p:sp>
      <p:sp>
        <p:nvSpPr>
          <p:cNvPr id="71" name="Google Shape;71;p15"/>
          <p:cNvSpPr txBox="1">
            <a:spLocks noGrp="1"/>
          </p:cNvSpPr>
          <p:nvPr>
            <p:ph type="body" idx="1"/>
          </p:nvPr>
        </p:nvSpPr>
        <p:spPr>
          <a:xfrm>
            <a:off x="3058100" y="685200"/>
            <a:ext cx="6006000" cy="3773100"/>
          </a:xfrm>
          <a:prstGeom prst="rect">
            <a:avLst/>
          </a:prstGeom>
        </p:spPr>
        <p:txBody>
          <a:bodyPr spcFirstLastPara="1" wrap="square" lIns="91425" tIns="91425" rIns="91425" bIns="91425" anchor="t" anchorCtr="0">
            <a:noAutofit/>
          </a:bodyPr>
          <a:lstStyle/>
          <a:p>
            <a:pPr marL="0" lvl="0" indent="0" algn="l" rtl="0">
              <a:spcBef>
                <a:spcPts val="1200"/>
              </a:spcBef>
              <a:spcAft>
                <a:spcPts val="0"/>
              </a:spcAft>
              <a:buClr>
                <a:schemeClr val="dk1"/>
              </a:buClr>
              <a:buSzPts val="1100"/>
              <a:buFont typeface="Arial"/>
              <a:buNone/>
            </a:pPr>
            <a:r>
              <a:rPr lang="it" sz="1750">
                <a:solidFill>
                  <a:schemeClr val="dk1"/>
                </a:solidFill>
                <a:latin typeface="Quicksand"/>
                <a:ea typeface="Quicksand"/>
                <a:cs typeface="Quicksand"/>
                <a:sym typeface="Quicksand"/>
              </a:rPr>
              <a:t>Nel 1630 viene pubblicato il dramma in tre atti del personaggio spagnolo più conosciuto al mondo: </a:t>
            </a:r>
            <a:r>
              <a:rPr lang="it" sz="1750" b="1">
                <a:solidFill>
                  <a:schemeClr val="dk1"/>
                </a:solidFill>
                <a:latin typeface="Quicksand"/>
                <a:ea typeface="Quicksand"/>
                <a:cs typeface="Quicksand"/>
                <a:sym typeface="Quicksand"/>
              </a:rPr>
              <a:t>“Don Giovanni Tenorio”</a:t>
            </a:r>
            <a:r>
              <a:rPr lang="it" sz="1750">
                <a:solidFill>
                  <a:schemeClr val="dk1"/>
                </a:solidFill>
                <a:latin typeface="Quicksand"/>
                <a:ea typeface="Quicksand"/>
                <a:cs typeface="Quicksand"/>
                <a:sym typeface="Quicksand"/>
              </a:rPr>
              <a:t> – dal titolo originale </a:t>
            </a:r>
            <a:r>
              <a:rPr lang="it" sz="1750" b="1">
                <a:solidFill>
                  <a:schemeClr val="dk1"/>
                </a:solidFill>
                <a:latin typeface="Quicksand"/>
                <a:ea typeface="Quicksand"/>
                <a:cs typeface="Quicksand"/>
                <a:sym typeface="Quicksand"/>
              </a:rPr>
              <a:t>“El Burlador de Sevilla y el convidado de piedra”</a:t>
            </a:r>
            <a:r>
              <a:rPr lang="it" sz="1750">
                <a:solidFill>
                  <a:schemeClr val="dk1"/>
                </a:solidFill>
                <a:latin typeface="Quicksand"/>
                <a:ea typeface="Quicksand"/>
                <a:cs typeface="Quicksand"/>
                <a:sym typeface="Quicksand"/>
              </a:rPr>
              <a:t> di Tirso de Molina. Che caratteristiche incarna il Don Giovanni nell’opera?</a:t>
            </a:r>
            <a:endParaRPr sz="1750">
              <a:solidFill>
                <a:schemeClr val="dk1"/>
              </a:solidFill>
              <a:latin typeface="Quicksand"/>
              <a:ea typeface="Quicksand"/>
              <a:cs typeface="Quicksand"/>
              <a:sym typeface="Quicksand"/>
            </a:endParaRPr>
          </a:p>
          <a:p>
            <a:pPr marL="457200" lvl="0" indent="-339725" algn="l" rtl="0">
              <a:spcBef>
                <a:spcPts val="1600"/>
              </a:spcBef>
              <a:spcAft>
                <a:spcPts val="0"/>
              </a:spcAft>
              <a:buClr>
                <a:schemeClr val="dk1"/>
              </a:buClr>
              <a:buSzPts val="1750"/>
              <a:buFont typeface="Quicksand"/>
              <a:buChar char="-"/>
            </a:pPr>
            <a:r>
              <a:rPr lang="it" sz="1750" b="1">
                <a:solidFill>
                  <a:schemeClr val="dk1"/>
                </a:solidFill>
                <a:latin typeface="Quicksand"/>
                <a:ea typeface="Quicksand"/>
                <a:cs typeface="Quicksand"/>
                <a:sym typeface="Quicksand"/>
              </a:rPr>
              <a:t>abilità da seduttore</a:t>
            </a:r>
            <a:endParaRPr sz="1750">
              <a:solidFill>
                <a:schemeClr val="dk1"/>
              </a:solidFill>
              <a:latin typeface="Quicksand"/>
              <a:ea typeface="Quicksand"/>
              <a:cs typeface="Quicksand"/>
              <a:sym typeface="Quicksand"/>
            </a:endParaRPr>
          </a:p>
          <a:p>
            <a:pPr marL="457200" lvl="0" indent="-339725" algn="l" rtl="0">
              <a:spcBef>
                <a:spcPts val="0"/>
              </a:spcBef>
              <a:spcAft>
                <a:spcPts val="0"/>
              </a:spcAft>
              <a:buClr>
                <a:schemeClr val="dk1"/>
              </a:buClr>
              <a:buSzPts val="1750"/>
              <a:buFont typeface="Comfortaa"/>
              <a:buChar char="-"/>
            </a:pPr>
            <a:r>
              <a:rPr lang="it" sz="1750" b="1">
                <a:solidFill>
                  <a:schemeClr val="dk1"/>
                </a:solidFill>
                <a:latin typeface="Quicksand"/>
                <a:ea typeface="Quicksand"/>
                <a:cs typeface="Quicksand"/>
                <a:sym typeface="Quicksand"/>
              </a:rPr>
              <a:t>tendenza per i guai e per l’infrazione delle regole</a:t>
            </a:r>
            <a:r>
              <a:rPr lang="it" sz="1750">
                <a:solidFill>
                  <a:schemeClr val="dk1"/>
                </a:solidFill>
                <a:latin typeface="Quicksand"/>
                <a:ea typeface="Quicksand"/>
                <a:cs typeface="Quicksand"/>
                <a:sym typeface="Quicksand"/>
              </a:rPr>
              <a:t> </a:t>
            </a:r>
            <a:endParaRPr sz="1750">
              <a:solidFill>
                <a:schemeClr val="dk1"/>
              </a:solidFill>
              <a:latin typeface="Quicksand"/>
              <a:ea typeface="Quicksand"/>
              <a:cs typeface="Quicksand"/>
              <a:sym typeface="Quicksand"/>
            </a:endParaRPr>
          </a:p>
          <a:p>
            <a:pPr marL="0" lvl="0" indent="0" algn="l" rtl="0">
              <a:spcBef>
                <a:spcPts val="1600"/>
              </a:spcBef>
              <a:spcAft>
                <a:spcPts val="0"/>
              </a:spcAft>
              <a:buNone/>
            </a:pPr>
            <a:r>
              <a:rPr lang="it" sz="1750">
                <a:solidFill>
                  <a:schemeClr val="dk1"/>
                </a:solidFill>
                <a:latin typeface="Quicksand"/>
                <a:ea typeface="Quicksand"/>
                <a:cs typeface="Quicksand"/>
                <a:sym typeface="Quicksand"/>
              </a:rPr>
              <a:t>Il personaggio non è una figura positiva per la società: si fa beffe non solo delle donne che seduce con l’inganno ma anche dei doveri e delle conseguenze delle sue azioni.</a:t>
            </a:r>
            <a:endParaRPr sz="1750">
              <a:solidFill>
                <a:schemeClr val="dk1"/>
              </a:solidFill>
              <a:latin typeface="Quicksand"/>
              <a:ea typeface="Quicksand"/>
              <a:cs typeface="Quicksand"/>
              <a:sym typeface="Quicksand"/>
            </a:endParaRPr>
          </a:p>
          <a:p>
            <a:pPr marL="0" lvl="0" indent="0" algn="l" rtl="0">
              <a:spcBef>
                <a:spcPts val="1600"/>
              </a:spcBef>
              <a:spcAft>
                <a:spcPts val="1600"/>
              </a:spcAft>
              <a:buNone/>
            </a:pPr>
            <a:endParaRPr sz="2100">
              <a:solidFill>
                <a:schemeClr val="dk1"/>
              </a:solidFill>
              <a:latin typeface="Spectral"/>
              <a:ea typeface="Spectral"/>
              <a:cs typeface="Spectral"/>
              <a:sym typeface="Spectral"/>
            </a:endParaRPr>
          </a:p>
        </p:txBody>
      </p:sp>
      <p:pic>
        <p:nvPicPr>
          <p:cNvPr id="72" name="Google Shape;72;p15"/>
          <p:cNvPicPr preferRelativeResize="0"/>
          <p:nvPr/>
        </p:nvPicPr>
        <p:blipFill>
          <a:blip r:embed="rId3">
            <a:alphaModFix/>
          </a:blip>
          <a:stretch>
            <a:fillRect/>
          </a:stretch>
        </p:blipFill>
        <p:spPr>
          <a:xfrm>
            <a:off x="153478" y="887000"/>
            <a:ext cx="2649025" cy="3657000"/>
          </a:xfrm>
          <a:prstGeom prst="rect">
            <a:avLst/>
          </a:prstGeom>
          <a:noFill/>
          <a:ln>
            <a:noFill/>
          </a:ln>
          <a:effectLst>
            <a:outerShdw blurRad="57150" dist="57150" dir="5400000" algn="bl" rotWithShape="0">
              <a:srgbClr val="000000">
                <a:alpha val="50000"/>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Google Shape;77;p16"/>
          <p:cNvSpPr txBox="1">
            <a:spLocks noGrp="1"/>
          </p:cNvSpPr>
          <p:nvPr>
            <p:ph type="body" idx="1"/>
          </p:nvPr>
        </p:nvSpPr>
        <p:spPr>
          <a:xfrm>
            <a:off x="3808575" y="419625"/>
            <a:ext cx="5171700" cy="4256400"/>
          </a:xfrm>
          <a:prstGeom prst="rect">
            <a:avLst/>
          </a:prstGeom>
        </p:spPr>
        <p:txBody>
          <a:bodyPr spcFirstLastPara="1" wrap="square" lIns="91425" tIns="91425" rIns="91425" bIns="91425" anchor="t" anchorCtr="0">
            <a:normAutofit lnSpcReduction="10000"/>
          </a:bodyPr>
          <a:lstStyle/>
          <a:p>
            <a:pPr marL="0" lvl="0" indent="0" algn="l" rtl="0">
              <a:lnSpc>
                <a:spcPct val="115000"/>
              </a:lnSpc>
              <a:spcBef>
                <a:spcPts val="1200"/>
              </a:spcBef>
              <a:spcAft>
                <a:spcPts val="0"/>
              </a:spcAft>
              <a:buClr>
                <a:schemeClr val="dk1"/>
              </a:buClr>
              <a:buSzPts val="1018"/>
              <a:buFont typeface="Arial"/>
              <a:buNone/>
            </a:pPr>
            <a:r>
              <a:rPr lang="it" sz="1788">
                <a:solidFill>
                  <a:srgbClr val="0A0A0A"/>
                </a:solidFill>
                <a:latin typeface="Quicksand"/>
                <a:ea typeface="Quicksand"/>
                <a:cs typeface="Quicksand"/>
                <a:sym typeface="Quicksand"/>
              </a:rPr>
              <a:t>La storia gira attorno alla figura di Don Juan, un libertino, seduttore di donne, ricche e nobili. L’arte nella quale è più bravo è quella di ingannare: infatti ingannerà due dame nobili e due plebee. Con le donne ricche sfrutterà il favore delle tenebre per entrare nelle camere e fingersi il loro amante; con la prospettiva di un matrimonio favorevole ingannerà le  altre due vittime. </a:t>
            </a:r>
            <a:endParaRPr sz="1788">
              <a:solidFill>
                <a:srgbClr val="0A0A0A"/>
              </a:solidFill>
              <a:latin typeface="Quicksand"/>
              <a:ea typeface="Quicksand"/>
              <a:cs typeface="Quicksand"/>
              <a:sym typeface="Quicksand"/>
            </a:endParaRPr>
          </a:p>
          <a:p>
            <a:pPr marL="0" lvl="0" indent="0" algn="l" rtl="0">
              <a:lnSpc>
                <a:spcPct val="115000"/>
              </a:lnSpc>
              <a:spcBef>
                <a:spcPts val="1600"/>
              </a:spcBef>
              <a:spcAft>
                <a:spcPts val="0"/>
              </a:spcAft>
              <a:buClr>
                <a:schemeClr val="dk1"/>
              </a:buClr>
              <a:buSzPts val="1018"/>
              <a:buFont typeface="Arial"/>
              <a:buNone/>
            </a:pPr>
            <a:r>
              <a:rPr lang="it" sz="1788">
                <a:solidFill>
                  <a:srgbClr val="0A0A0A"/>
                </a:solidFill>
                <a:latin typeface="Quicksand"/>
                <a:ea typeface="Quicksand"/>
                <a:cs typeface="Quicksand"/>
                <a:sym typeface="Quicksand"/>
              </a:rPr>
              <a:t>Ciò ci fa capire che il Don Giovanni non fa distinzioni sociali e corteggia sia le donne più povere che quelle della classe più alta.</a:t>
            </a:r>
            <a:endParaRPr sz="1788">
              <a:solidFill>
                <a:srgbClr val="0A0A0A"/>
              </a:solidFill>
              <a:latin typeface="Quicksand"/>
              <a:ea typeface="Quicksand"/>
              <a:cs typeface="Quicksand"/>
              <a:sym typeface="Quicksand"/>
            </a:endParaRPr>
          </a:p>
          <a:p>
            <a:pPr marL="0" lvl="0" indent="0" algn="l" rtl="0">
              <a:lnSpc>
                <a:spcPct val="95000"/>
              </a:lnSpc>
              <a:spcBef>
                <a:spcPts val="1600"/>
              </a:spcBef>
              <a:spcAft>
                <a:spcPts val="1200"/>
              </a:spcAft>
              <a:buSzPts val="1018"/>
              <a:buNone/>
            </a:pPr>
            <a:endParaRPr sz="1942">
              <a:latin typeface="Spectral"/>
              <a:ea typeface="Spectral"/>
              <a:cs typeface="Spectral"/>
              <a:sym typeface="Spectral"/>
            </a:endParaRPr>
          </a:p>
        </p:txBody>
      </p:sp>
      <p:pic>
        <p:nvPicPr>
          <p:cNvPr id="78" name="Google Shape;78;p16"/>
          <p:cNvPicPr preferRelativeResize="0"/>
          <p:nvPr/>
        </p:nvPicPr>
        <p:blipFill>
          <a:blip r:embed="rId3">
            <a:alphaModFix/>
          </a:blip>
          <a:stretch>
            <a:fillRect/>
          </a:stretch>
        </p:blipFill>
        <p:spPr>
          <a:xfrm>
            <a:off x="206450" y="203346"/>
            <a:ext cx="2466150" cy="3308749"/>
          </a:xfrm>
          <a:prstGeom prst="rect">
            <a:avLst/>
          </a:prstGeom>
          <a:noFill/>
          <a:ln>
            <a:noFill/>
          </a:ln>
          <a:effectLst>
            <a:outerShdw blurRad="700088" dist="9525" dir="6480000" algn="bl" rotWithShape="0">
              <a:srgbClr val="B45F06">
                <a:alpha val="49000"/>
              </a:srgbClr>
            </a:outerShdw>
          </a:effectLst>
        </p:spPr>
      </p:pic>
      <p:pic>
        <p:nvPicPr>
          <p:cNvPr id="79" name="Google Shape;79;p16"/>
          <p:cNvPicPr preferRelativeResize="0"/>
          <p:nvPr/>
        </p:nvPicPr>
        <p:blipFill>
          <a:blip r:embed="rId4">
            <a:alphaModFix/>
          </a:blip>
          <a:stretch>
            <a:fillRect/>
          </a:stretch>
        </p:blipFill>
        <p:spPr>
          <a:xfrm>
            <a:off x="1597475" y="1974950"/>
            <a:ext cx="2083300" cy="3094000"/>
          </a:xfrm>
          <a:prstGeom prst="rect">
            <a:avLst/>
          </a:prstGeom>
          <a:noFill/>
          <a:ln>
            <a:noFill/>
          </a:ln>
          <a:effectLst>
            <a:outerShdw blurRad="400050" dist="161925" dir="9060000" algn="bl" rotWithShape="0">
              <a:srgbClr val="000000">
                <a:alpha val="5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7"/>
          <p:cNvSpPr txBox="1">
            <a:spLocks noGrp="1"/>
          </p:cNvSpPr>
          <p:nvPr>
            <p:ph type="title"/>
          </p:nvPr>
        </p:nvSpPr>
        <p:spPr>
          <a:xfrm>
            <a:off x="311700" y="109300"/>
            <a:ext cx="8520600" cy="572700"/>
          </a:xfrm>
          <a:prstGeom prst="rect">
            <a:avLst/>
          </a:prstGeom>
        </p:spPr>
        <p:txBody>
          <a:bodyPr spcFirstLastPara="1" wrap="square" lIns="91425" tIns="91425" rIns="91425" bIns="91425" anchor="t" anchorCtr="0">
            <a:noAutofit/>
          </a:bodyPr>
          <a:lstStyle/>
          <a:p>
            <a:pPr marL="0" lvl="0" indent="0" algn="ctr" rtl="0">
              <a:lnSpc>
                <a:spcPct val="115000"/>
              </a:lnSpc>
              <a:spcBef>
                <a:spcPts val="1200"/>
              </a:spcBef>
              <a:spcAft>
                <a:spcPts val="0"/>
              </a:spcAft>
              <a:buClr>
                <a:schemeClr val="dk1"/>
              </a:buClr>
              <a:buSzPts val="990"/>
              <a:buFont typeface="Arial"/>
              <a:buNone/>
            </a:pPr>
            <a:r>
              <a:rPr lang="it" sz="3115" b="1">
                <a:latin typeface="Indie Flower"/>
                <a:ea typeface="Indie Flower"/>
                <a:cs typeface="Indie Flower"/>
                <a:sym typeface="Indie Flower"/>
              </a:rPr>
              <a:t>DANS LE THÉÂTRE AVEC MOLIÈRE</a:t>
            </a:r>
            <a:endParaRPr sz="3115" b="1">
              <a:latin typeface="Indie Flower"/>
              <a:ea typeface="Indie Flower"/>
              <a:cs typeface="Indie Flower"/>
              <a:sym typeface="Indie Flower"/>
            </a:endParaRPr>
          </a:p>
          <a:p>
            <a:pPr marL="0" lvl="0" indent="0" algn="l" rtl="0">
              <a:spcBef>
                <a:spcPts val="1600"/>
              </a:spcBef>
              <a:spcAft>
                <a:spcPts val="0"/>
              </a:spcAft>
              <a:buSzPts val="990"/>
              <a:buNone/>
            </a:pPr>
            <a:endParaRPr sz="2120">
              <a:solidFill>
                <a:srgbClr val="3D3D3D"/>
              </a:solidFill>
              <a:highlight>
                <a:srgbClr val="FFFFFF"/>
              </a:highlight>
              <a:latin typeface="Montserrat"/>
              <a:ea typeface="Montserrat"/>
              <a:cs typeface="Montserrat"/>
              <a:sym typeface="Montserrat"/>
            </a:endParaRPr>
          </a:p>
        </p:txBody>
      </p:sp>
      <p:sp>
        <p:nvSpPr>
          <p:cNvPr id="85" name="Google Shape;85;p17"/>
          <p:cNvSpPr txBox="1">
            <a:spLocks noGrp="1"/>
          </p:cNvSpPr>
          <p:nvPr>
            <p:ph type="body" idx="1"/>
          </p:nvPr>
        </p:nvSpPr>
        <p:spPr>
          <a:xfrm>
            <a:off x="349800" y="682000"/>
            <a:ext cx="8444400" cy="4461600"/>
          </a:xfrm>
          <a:prstGeom prst="rect">
            <a:avLst/>
          </a:prstGeom>
        </p:spPr>
        <p:txBody>
          <a:bodyPr spcFirstLastPara="1" wrap="square" lIns="91425" tIns="91425" rIns="91425" bIns="91425" anchor="t" anchorCtr="0">
            <a:normAutofit fontScale="92500" lnSpcReduction="20000"/>
          </a:bodyPr>
          <a:lstStyle/>
          <a:p>
            <a:pPr marL="0" lvl="0" indent="0" algn="l" rtl="0">
              <a:lnSpc>
                <a:spcPct val="115000"/>
              </a:lnSpc>
              <a:spcBef>
                <a:spcPts val="0"/>
              </a:spcBef>
              <a:spcAft>
                <a:spcPts val="0"/>
              </a:spcAft>
              <a:buNone/>
            </a:pPr>
            <a:r>
              <a:rPr lang="it" sz="2098" b="1">
                <a:solidFill>
                  <a:schemeClr val="dk1"/>
                </a:solidFill>
                <a:latin typeface="Quicksand"/>
                <a:ea typeface="Quicksand"/>
                <a:cs typeface="Quicksand"/>
                <a:sym typeface="Quicksand"/>
              </a:rPr>
              <a:t>Molière </a:t>
            </a:r>
            <a:r>
              <a:rPr lang="it" sz="2098">
                <a:solidFill>
                  <a:schemeClr val="dk1"/>
                </a:solidFill>
                <a:latin typeface="Quicksand"/>
                <a:ea typeface="Quicksand"/>
                <a:cs typeface="Quicksand"/>
                <a:sym typeface="Quicksand"/>
              </a:rPr>
              <a:t>scrive e mette in scena nel 1665 la commedia </a:t>
            </a:r>
            <a:r>
              <a:rPr lang="it" sz="2098" i="1">
                <a:solidFill>
                  <a:schemeClr val="dk1"/>
                </a:solidFill>
                <a:latin typeface="Quicksand"/>
                <a:ea typeface="Quicksand"/>
                <a:cs typeface="Quicksand"/>
                <a:sym typeface="Quicksand"/>
              </a:rPr>
              <a:t>Dom Juan ou le Festin de pierre</a:t>
            </a:r>
            <a:r>
              <a:rPr lang="it" sz="2098">
                <a:solidFill>
                  <a:schemeClr val="dk1"/>
                </a:solidFill>
                <a:latin typeface="Quicksand"/>
                <a:ea typeface="Quicksand"/>
                <a:cs typeface="Quicksand"/>
                <a:sym typeface="Quicksand"/>
              </a:rPr>
              <a:t>. Quest’opera è dominata dalla figura del Don Giovanni, libertino, corrotto e corruttore.</a:t>
            </a:r>
            <a:endParaRPr sz="2098">
              <a:solidFill>
                <a:schemeClr val="dk1"/>
              </a:solidFill>
              <a:latin typeface="Quicksand"/>
              <a:ea typeface="Quicksand"/>
              <a:cs typeface="Quicksand"/>
              <a:sym typeface="Quicksand"/>
            </a:endParaRPr>
          </a:p>
          <a:p>
            <a:pPr marL="0" lvl="0" indent="0" algn="l" rtl="0">
              <a:lnSpc>
                <a:spcPct val="115000"/>
              </a:lnSpc>
              <a:spcBef>
                <a:spcPts val="0"/>
              </a:spcBef>
              <a:spcAft>
                <a:spcPts val="0"/>
              </a:spcAft>
              <a:buNone/>
            </a:pPr>
            <a:endParaRPr sz="2098">
              <a:solidFill>
                <a:schemeClr val="dk1"/>
              </a:solidFill>
              <a:latin typeface="Quicksand"/>
              <a:ea typeface="Quicksand"/>
              <a:cs typeface="Quicksand"/>
              <a:sym typeface="Quicksand"/>
            </a:endParaRPr>
          </a:p>
          <a:p>
            <a:pPr marL="0" lvl="0" indent="0" algn="l" rtl="0">
              <a:lnSpc>
                <a:spcPct val="115000"/>
              </a:lnSpc>
              <a:spcBef>
                <a:spcPts val="0"/>
              </a:spcBef>
              <a:spcAft>
                <a:spcPts val="0"/>
              </a:spcAft>
              <a:buNone/>
            </a:pPr>
            <a:r>
              <a:rPr lang="it" sz="2098">
                <a:solidFill>
                  <a:schemeClr val="dk1"/>
                </a:solidFill>
                <a:latin typeface="Quicksand"/>
                <a:ea typeface="Quicksand"/>
                <a:cs typeface="Quicksand"/>
                <a:sym typeface="Quicksand"/>
              </a:rPr>
              <a:t>Il Don Giovanni di Molière: </a:t>
            </a:r>
            <a:endParaRPr sz="2098">
              <a:solidFill>
                <a:schemeClr val="dk1"/>
              </a:solidFill>
              <a:latin typeface="Quicksand"/>
              <a:ea typeface="Quicksand"/>
              <a:cs typeface="Quicksand"/>
              <a:sym typeface="Quicksand"/>
            </a:endParaRPr>
          </a:p>
          <a:p>
            <a:pPr marL="457200" lvl="0" indent="-341849" algn="l" rtl="0">
              <a:lnSpc>
                <a:spcPct val="115000"/>
              </a:lnSpc>
              <a:spcBef>
                <a:spcPts val="0"/>
              </a:spcBef>
              <a:spcAft>
                <a:spcPts val="0"/>
              </a:spcAft>
              <a:buClr>
                <a:schemeClr val="dk1"/>
              </a:buClr>
              <a:buSzPct val="100000"/>
              <a:buFont typeface="Quicksand"/>
              <a:buChar char="-"/>
            </a:pPr>
            <a:r>
              <a:rPr lang="it" sz="2098">
                <a:solidFill>
                  <a:schemeClr val="dk1"/>
                </a:solidFill>
                <a:latin typeface="Quicksand"/>
                <a:ea typeface="Quicksand"/>
                <a:cs typeface="Quicksand"/>
                <a:sym typeface="Quicksand"/>
              </a:rPr>
              <a:t>assume caratteri nuovi e spesso diabolici;</a:t>
            </a:r>
            <a:endParaRPr sz="2098">
              <a:solidFill>
                <a:schemeClr val="dk1"/>
              </a:solidFill>
              <a:latin typeface="Quicksand"/>
              <a:ea typeface="Quicksand"/>
              <a:cs typeface="Quicksand"/>
              <a:sym typeface="Quicksand"/>
            </a:endParaRPr>
          </a:p>
          <a:p>
            <a:pPr marL="457200" lvl="0" indent="-341849" algn="l" rtl="0">
              <a:lnSpc>
                <a:spcPct val="115000"/>
              </a:lnSpc>
              <a:spcBef>
                <a:spcPts val="0"/>
              </a:spcBef>
              <a:spcAft>
                <a:spcPts val="0"/>
              </a:spcAft>
              <a:buClr>
                <a:schemeClr val="dk1"/>
              </a:buClr>
              <a:buSzPct val="100000"/>
              <a:buFont typeface="Quicksand"/>
              <a:buChar char="-"/>
            </a:pPr>
            <a:r>
              <a:rPr lang="it" sz="2098">
                <a:solidFill>
                  <a:schemeClr val="dk1"/>
                </a:solidFill>
                <a:latin typeface="Quicksand"/>
                <a:ea typeface="Quicksand"/>
                <a:cs typeface="Quicksand"/>
                <a:sym typeface="Quicksand"/>
              </a:rPr>
              <a:t>esalta l’ipocrisia e la falsa devozione, usate come mezzi per raggiungere i suoi scopi;</a:t>
            </a:r>
            <a:endParaRPr sz="2098">
              <a:solidFill>
                <a:schemeClr val="dk1"/>
              </a:solidFill>
              <a:latin typeface="Quicksand"/>
              <a:ea typeface="Quicksand"/>
              <a:cs typeface="Quicksand"/>
              <a:sym typeface="Quicksand"/>
            </a:endParaRPr>
          </a:p>
          <a:p>
            <a:pPr marL="457200" lvl="0" indent="-341849" algn="l" rtl="0">
              <a:lnSpc>
                <a:spcPct val="115000"/>
              </a:lnSpc>
              <a:spcBef>
                <a:spcPts val="0"/>
              </a:spcBef>
              <a:spcAft>
                <a:spcPts val="0"/>
              </a:spcAft>
              <a:buClr>
                <a:schemeClr val="dk1"/>
              </a:buClr>
              <a:buSzPct val="100000"/>
              <a:buFont typeface="Quicksand"/>
              <a:buChar char="-"/>
            </a:pPr>
            <a:r>
              <a:rPr lang="it" sz="2098">
                <a:solidFill>
                  <a:schemeClr val="dk1"/>
                </a:solidFill>
                <a:latin typeface="Quicksand"/>
                <a:ea typeface="Quicksand"/>
                <a:cs typeface="Quicksand"/>
                <a:sym typeface="Quicksand"/>
              </a:rPr>
              <a:t>lotta contro la morale, la virtù, l’onore e la religione della società </a:t>
            </a:r>
            <a:endParaRPr sz="2098">
              <a:solidFill>
                <a:schemeClr val="dk1"/>
              </a:solidFill>
              <a:latin typeface="Quicksand"/>
              <a:ea typeface="Quicksand"/>
              <a:cs typeface="Quicksand"/>
              <a:sym typeface="Quicksand"/>
            </a:endParaRPr>
          </a:p>
          <a:p>
            <a:pPr marL="0" lvl="0" indent="0" algn="l" rtl="0">
              <a:lnSpc>
                <a:spcPct val="115000"/>
              </a:lnSpc>
              <a:spcBef>
                <a:spcPts val="0"/>
              </a:spcBef>
              <a:spcAft>
                <a:spcPts val="0"/>
              </a:spcAft>
              <a:buNone/>
            </a:pPr>
            <a:endParaRPr sz="1969">
              <a:solidFill>
                <a:schemeClr val="dk1"/>
              </a:solidFill>
              <a:latin typeface="Quicksand"/>
              <a:ea typeface="Quicksand"/>
              <a:cs typeface="Quicksand"/>
              <a:sym typeface="Quicksand"/>
            </a:endParaRPr>
          </a:p>
          <a:p>
            <a:pPr marL="0" lvl="0" indent="0" algn="l" rtl="0">
              <a:spcBef>
                <a:spcPts val="1200"/>
              </a:spcBef>
              <a:spcAft>
                <a:spcPts val="0"/>
              </a:spcAft>
              <a:buClr>
                <a:schemeClr val="dk1"/>
              </a:buClr>
              <a:buSzPct val="50223"/>
              <a:buFont typeface="Arial"/>
              <a:buNone/>
            </a:pPr>
            <a:r>
              <a:rPr lang="it" sz="2190">
                <a:solidFill>
                  <a:schemeClr val="dk1"/>
                </a:solidFill>
                <a:latin typeface="Quicksand"/>
                <a:ea typeface="Quicksand"/>
                <a:cs typeface="Quicksand"/>
                <a:sym typeface="Quicksand"/>
              </a:rPr>
              <a:t>Non è disposto a rinunciare allo stile di vita che ha scelto per sè. Il titolo nobiliare che porta non può essere assecondato in alcun modo in quanto se lo facesse perderebbe lo strumento per realizzare i suoi desideri.</a:t>
            </a:r>
            <a:endParaRPr sz="2190">
              <a:solidFill>
                <a:schemeClr val="dk1"/>
              </a:solidFill>
              <a:latin typeface="Quicksand"/>
              <a:ea typeface="Quicksand"/>
              <a:cs typeface="Quicksand"/>
              <a:sym typeface="Quicksand"/>
            </a:endParaRPr>
          </a:p>
          <a:p>
            <a:pPr marL="0" lvl="0" indent="0" algn="l" rtl="0">
              <a:lnSpc>
                <a:spcPct val="115000"/>
              </a:lnSpc>
              <a:spcBef>
                <a:spcPts val="1200"/>
              </a:spcBef>
              <a:spcAft>
                <a:spcPts val="0"/>
              </a:spcAft>
              <a:buNone/>
            </a:pPr>
            <a:endParaRPr sz="1400">
              <a:solidFill>
                <a:schemeClr val="dk1"/>
              </a:solidFill>
              <a:latin typeface="Comfortaa"/>
              <a:ea typeface="Comfortaa"/>
              <a:cs typeface="Comfortaa"/>
              <a:sym typeface="Comfortaa"/>
            </a:endParaRPr>
          </a:p>
          <a:p>
            <a:pPr marL="0" lvl="0" indent="0" algn="l" rtl="0">
              <a:spcBef>
                <a:spcPts val="0"/>
              </a:spcBef>
              <a:spcAft>
                <a:spcPts val="1200"/>
              </a:spcAft>
              <a:buNone/>
            </a:pP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8"/>
          <p:cNvSpPr txBox="1">
            <a:spLocks noGrp="1"/>
          </p:cNvSpPr>
          <p:nvPr>
            <p:ph type="title"/>
          </p:nvPr>
        </p:nvSpPr>
        <p:spPr>
          <a:xfrm>
            <a:off x="123675" y="223250"/>
            <a:ext cx="6003900" cy="5274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990"/>
              <a:buFont typeface="Arial"/>
              <a:buNone/>
            </a:pPr>
            <a:r>
              <a:rPr lang="it" sz="2415" b="1">
                <a:solidFill>
                  <a:srgbClr val="980000"/>
                </a:solidFill>
                <a:latin typeface="Indie Flower"/>
                <a:ea typeface="Indie Flower"/>
                <a:cs typeface="Indie Flower"/>
                <a:sym typeface="Indie Flower"/>
              </a:rPr>
              <a:t>EPISODIO DELL’INGANNO DEL DON GIOVANNI</a:t>
            </a:r>
            <a:endParaRPr sz="2415" b="1">
              <a:solidFill>
                <a:srgbClr val="980000"/>
              </a:solidFill>
              <a:latin typeface="Indie Flower"/>
              <a:ea typeface="Indie Flower"/>
              <a:cs typeface="Indie Flower"/>
              <a:sym typeface="Indie Flower"/>
            </a:endParaRPr>
          </a:p>
          <a:p>
            <a:pPr marL="0" lvl="0" indent="0" algn="l" rtl="0">
              <a:spcBef>
                <a:spcPts val="1600"/>
              </a:spcBef>
              <a:spcAft>
                <a:spcPts val="0"/>
              </a:spcAft>
              <a:buSzPts val="990"/>
              <a:buNone/>
            </a:pPr>
            <a:endParaRPr sz="2520"/>
          </a:p>
        </p:txBody>
      </p:sp>
      <p:sp>
        <p:nvSpPr>
          <p:cNvPr id="91" name="Google Shape;91;p18"/>
          <p:cNvSpPr txBox="1">
            <a:spLocks noGrp="1"/>
          </p:cNvSpPr>
          <p:nvPr>
            <p:ph type="body" idx="1"/>
          </p:nvPr>
        </p:nvSpPr>
        <p:spPr>
          <a:xfrm>
            <a:off x="123675" y="856550"/>
            <a:ext cx="5815800" cy="4063800"/>
          </a:xfrm>
          <a:prstGeom prst="rect">
            <a:avLst/>
          </a:prstGeom>
        </p:spPr>
        <p:txBody>
          <a:bodyPr spcFirstLastPara="1" wrap="square" lIns="91425" tIns="91425" rIns="91425" bIns="91425" anchor="t" anchorCtr="0">
            <a:normAutofit lnSpcReduction="10000"/>
          </a:bodyPr>
          <a:lstStyle/>
          <a:p>
            <a:pPr marL="0" lvl="0" indent="0" algn="l" rtl="0">
              <a:lnSpc>
                <a:spcPct val="115000"/>
              </a:lnSpc>
              <a:spcBef>
                <a:spcPts val="0"/>
              </a:spcBef>
              <a:spcAft>
                <a:spcPts val="0"/>
              </a:spcAft>
              <a:buNone/>
            </a:pPr>
            <a:r>
              <a:rPr lang="it" sz="1900">
                <a:solidFill>
                  <a:schemeClr val="dk1"/>
                </a:solidFill>
                <a:latin typeface="Quicksand"/>
                <a:ea typeface="Quicksand"/>
                <a:cs typeface="Quicksand"/>
                <a:sym typeface="Quicksand"/>
              </a:rPr>
              <a:t>Esemplare è l’incontro tra Don Giovanni e il Povero, durante il quale egli gli offre un luigi d’oro purché commetta un peccato qualsiasi. Di fronte al rifiuto dell’uomo, Don Giovanni gli dona ugualmente quella moneta “pour l’amour de l’Humanité”, anticipando per certi versi l’uomo “nuovo” che si affermerà con il Secolo dei Lumi. </a:t>
            </a:r>
            <a:endParaRPr sz="1900">
              <a:solidFill>
                <a:schemeClr val="dk1"/>
              </a:solidFill>
              <a:latin typeface="Quicksand"/>
              <a:ea typeface="Quicksand"/>
              <a:cs typeface="Quicksand"/>
              <a:sym typeface="Quicksand"/>
            </a:endParaRPr>
          </a:p>
          <a:p>
            <a:pPr marL="0" lvl="0" indent="0" algn="l" rtl="0">
              <a:lnSpc>
                <a:spcPct val="115000"/>
              </a:lnSpc>
              <a:spcBef>
                <a:spcPts val="0"/>
              </a:spcBef>
              <a:spcAft>
                <a:spcPts val="0"/>
              </a:spcAft>
              <a:buNone/>
            </a:pPr>
            <a:endParaRPr sz="1900">
              <a:solidFill>
                <a:schemeClr val="dk1"/>
              </a:solidFill>
              <a:latin typeface="Quicksand"/>
              <a:ea typeface="Quicksand"/>
              <a:cs typeface="Quicksand"/>
              <a:sym typeface="Quicksand"/>
            </a:endParaRPr>
          </a:p>
          <a:p>
            <a:pPr marL="0" lvl="0" indent="0" algn="l" rtl="0">
              <a:lnSpc>
                <a:spcPct val="115000"/>
              </a:lnSpc>
              <a:spcBef>
                <a:spcPts val="0"/>
              </a:spcBef>
              <a:spcAft>
                <a:spcPts val="0"/>
              </a:spcAft>
              <a:buNone/>
            </a:pPr>
            <a:r>
              <a:rPr lang="it" sz="1900">
                <a:solidFill>
                  <a:schemeClr val="dk1"/>
                </a:solidFill>
                <a:latin typeface="Quicksand"/>
                <a:ea typeface="Quicksand"/>
                <a:cs typeface="Quicksand"/>
                <a:sym typeface="Quicksand"/>
              </a:rPr>
              <a:t>È vero che, nel corso della commedia, ricade sul protagonista tutta una serie di condanne, di rimproveri e di invettive, ma egli risponde sempre con l’inganno e con il sarcasmo. </a:t>
            </a:r>
            <a:endParaRPr sz="2200">
              <a:latin typeface="Quicksand"/>
              <a:ea typeface="Quicksand"/>
              <a:cs typeface="Quicksand"/>
              <a:sym typeface="Quicksand"/>
            </a:endParaRPr>
          </a:p>
        </p:txBody>
      </p:sp>
      <p:pic>
        <p:nvPicPr>
          <p:cNvPr id="92" name="Google Shape;92;p18"/>
          <p:cNvPicPr preferRelativeResize="0"/>
          <p:nvPr/>
        </p:nvPicPr>
        <p:blipFill>
          <a:blip r:embed="rId3">
            <a:alphaModFix/>
          </a:blip>
          <a:stretch>
            <a:fillRect/>
          </a:stretch>
        </p:blipFill>
        <p:spPr>
          <a:xfrm>
            <a:off x="6127500" y="223262"/>
            <a:ext cx="2852075" cy="4696975"/>
          </a:xfrm>
          <a:prstGeom prst="rect">
            <a:avLst/>
          </a:prstGeom>
          <a:noFill/>
          <a:ln>
            <a:noFill/>
          </a:ln>
          <a:effectLst>
            <a:outerShdw blurRad="371475" dist="142875" dir="9600000" algn="bl" rotWithShape="0">
              <a:srgbClr val="000000">
                <a:alpha val="50000"/>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9"/>
          <p:cNvSpPr txBox="1">
            <a:spLocks noGrp="1"/>
          </p:cNvSpPr>
          <p:nvPr>
            <p:ph type="title"/>
          </p:nvPr>
        </p:nvSpPr>
        <p:spPr>
          <a:xfrm>
            <a:off x="168300" y="204050"/>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990"/>
              <a:buFont typeface="Arial"/>
              <a:buNone/>
            </a:pPr>
            <a:r>
              <a:rPr lang="it" sz="3020" b="1">
                <a:solidFill>
                  <a:srgbClr val="E69138"/>
                </a:solidFill>
                <a:latin typeface="Indie Flower"/>
                <a:ea typeface="Indie Flower"/>
                <a:cs typeface="Indie Flower"/>
                <a:sym typeface="Indie Flower"/>
              </a:rPr>
              <a:t>DAS THEATER MIT MOZART</a:t>
            </a:r>
            <a:endParaRPr sz="3020" b="1">
              <a:solidFill>
                <a:srgbClr val="E69138"/>
              </a:solidFill>
              <a:latin typeface="Indie Flower"/>
              <a:ea typeface="Indie Flower"/>
              <a:cs typeface="Indie Flower"/>
              <a:sym typeface="Indie Flower"/>
            </a:endParaRPr>
          </a:p>
          <a:p>
            <a:pPr marL="0" lvl="0" indent="0" algn="l" rtl="0">
              <a:spcBef>
                <a:spcPts val="1600"/>
              </a:spcBef>
              <a:spcAft>
                <a:spcPts val="0"/>
              </a:spcAft>
              <a:buSzPts val="990"/>
              <a:buNone/>
            </a:pPr>
            <a:endParaRPr sz="1620">
              <a:solidFill>
                <a:srgbClr val="3D3D3D"/>
              </a:solidFill>
              <a:highlight>
                <a:srgbClr val="FFFFFF"/>
              </a:highlight>
              <a:latin typeface="Roboto"/>
              <a:ea typeface="Roboto"/>
              <a:cs typeface="Roboto"/>
              <a:sym typeface="Roboto"/>
            </a:endParaRPr>
          </a:p>
        </p:txBody>
      </p:sp>
      <p:sp>
        <p:nvSpPr>
          <p:cNvPr id="98" name="Google Shape;98;p19"/>
          <p:cNvSpPr txBox="1">
            <a:spLocks noGrp="1"/>
          </p:cNvSpPr>
          <p:nvPr>
            <p:ph type="body" idx="1"/>
          </p:nvPr>
        </p:nvSpPr>
        <p:spPr>
          <a:xfrm>
            <a:off x="3148125" y="885450"/>
            <a:ext cx="5684100" cy="3933000"/>
          </a:xfrm>
          <a:prstGeom prst="rect">
            <a:avLst/>
          </a:prstGeom>
        </p:spPr>
        <p:txBody>
          <a:bodyPr spcFirstLastPara="1" wrap="square" lIns="91425" tIns="91425" rIns="91425" bIns="91425" anchor="t" anchorCtr="0">
            <a:noAutofit/>
          </a:bodyPr>
          <a:lstStyle/>
          <a:p>
            <a:pPr marL="0" lvl="0" indent="0" algn="l" rtl="0">
              <a:lnSpc>
                <a:spcPct val="95000"/>
              </a:lnSpc>
              <a:spcBef>
                <a:spcPts val="0"/>
              </a:spcBef>
              <a:spcAft>
                <a:spcPts val="0"/>
              </a:spcAft>
              <a:buSzPts val="935"/>
              <a:buNone/>
            </a:pPr>
            <a:r>
              <a:rPr lang="it" sz="2100" b="1">
                <a:solidFill>
                  <a:schemeClr val="dk1"/>
                </a:solidFill>
                <a:latin typeface="Quicksand"/>
                <a:ea typeface="Quicksand"/>
                <a:cs typeface="Quicksand"/>
                <a:sym typeface="Quicksand"/>
              </a:rPr>
              <a:t>Don Giovanni ossia Il dissoluto punito</a:t>
            </a:r>
            <a:r>
              <a:rPr lang="it" sz="2100">
                <a:solidFill>
                  <a:schemeClr val="dk1"/>
                </a:solidFill>
                <a:latin typeface="Quicksand"/>
                <a:ea typeface="Quicksand"/>
                <a:cs typeface="Quicksand"/>
                <a:sym typeface="Quicksand"/>
              </a:rPr>
              <a:t> è una delle opere liriche considerate eterne ed immortali di Mozart; la seconda delle opere nate dalla collaborazione fra Mozart e Da Ponte rappresentata nel 1787 a Praga.</a:t>
            </a:r>
            <a:r>
              <a:rPr lang="it" sz="2250">
                <a:solidFill>
                  <a:schemeClr val="dk1"/>
                </a:solidFill>
                <a:latin typeface="Quicksand"/>
                <a:ea typeface="Quicksand"/>
                <a:cs typeface="Quicksand"/>
                <a:sym typeface="Quicksand"/>
              </a:rPr>
              <a:t> </a:t>
            </a:r>
            <a:endParaRPr sz="2250">
              <a:solidFill>
                <a:schemeClr val="dk1"/>
              </a:solidFill>
              <a:latin typeface="Quicksand"/>
              <a:ea typeface="Quicksand"/>
              <a:cs typeface="Quicksand"/>
              <a:sym typeface="Quicksand"/>
            </a:endParaRPr>
          </a:p>
          <a:p>
            <a:pPr marL="0" lvl="0" indent="0" algn="l" rtl="0">
              <a:lnSpc>
                <a:spcPct val="95000"/>
              </a:lnSpc>
              <a:spcBef>
                <a:spcPts val="1200"/>
              </a:spcBef>
              <a:spcAft>
                <a:spcPts val="0"/>
              </a:spcAft>
              <a:buSzPts val="935"/>
              <a:buNone/>
            </a:pPr>
            <a:r>
              <a:rPr lang="it" sz="2100">
                <a:solidFill>
                  <a:schemeClr val="dk1"/>
                </a:solidFill>
                <a:latin typeface="Quicksand"/>
                <a:ea typeface="Quicksand"/>
                <a:cs typeface="Quicksand"/>
                <a:sym typeface="Quicksand"/>
              </a:rPr>
              <a:t>Caratteristiche del Don Giovanni</a:t>
            </a:r>
            <a:endParaRPr sz="2100">
              <a:solidFill>
                <a:schemeClr val="dk1"/>
              </a:solidFill>
              <a:latin typeface="Quicksand"/>
              <a:ea typeface="Quicksand"/>
              <a:cs typeface="Quicksand"/>
              <a:sym typeface="Quicksand"/>
            </a:endParaRPr>
          </a:p>
          <a:p>
            <a:pPr marL="457200" lvl="0" indent="-361950" algn="l" rtl="0">
              <a:lnSpc>
                <a:spcPct val="95000"/>
              </a:lnSpc>
              <a:spcBef>
                <a:spcPts val="1200"/>
              </a:spcBef>
              <a:spcAft>
                <a:spcPts val="0"/>
              </a:spcAft>
              <a:buClr>
                <a:schemeClr val="dk1"/>
              </a:buClr>
              <a:buSzPts val="2100"/>
              <a:buFont typeface="Quicksand"/>
              <a:buChar char="-"/>
            </a:pPr>
            <a:r>
              <a:rPr lang="it" sz="2100">
                <a:solidFill>
                  <a:schemeClr val="dk1"/>
                </a:solidFill>
                <a:latin typeface="Quicksand"/>
                <a:ea typeface="Quicksand"/>
                <a:cs typeface="Quicksand"/>
                <a:sym typeface="Quicksand"/>
              </a:rPr>
              <a:t>tratti contraddittori come il vitalismo sfrenato accanto alla malinconia di un seduttore ormai prossimo al tramonto;</a:t>
            </a:r>
            <a:endParaRPr sz="2100">
              <a:solidFill>
                <a:schemeClr val="dk1"/>
              </a:solidFill>
              <a:latin typeface="Quicksand"/>
              <a:ea typeface="Quicksand"/>
              <a:cs typeface="Quicksand"/>
              <a:sym typeface="Quicksand"/>
            </a:endParaRPr>
          </a:p>
          <a:p>
            <a:pPr marL="457200" lvl="0" indent="-361950" algn="l" rtl="0">
              <a:lnSpc>
                <a:spcPct val="95000"/>
              </a:lnSpc>
              <a:spcBef>
                <a:spcPts val="0"/>
              </a:spcBef>
              <a:spcAft>
                <a:spcPts val="0"/>
              </a:spcAft>
              <a:buClr>
                <a:schemeClr val="dk1"/>
              </a:buClr>
              <a:buSzPts val="2100"/>
              <a:buFont typeface="Quicksand"/>
              <a:buChar char="-"/>
            </a:pPr>
            <a:r>
              <a:rPr lang="it" sz="2100">
                <a:solidFill>
                  <a:schemeClr val="dk1"/>
                </a:solidFill>
                <a:latin typeface="Quicksand"/>
                <a:ea typeface="Quicksand"/>
                <a:cs typeface="Quicksand"/>
                <a:sym typeface="Quicksand"/>
              </a:rPr>
              <a:t>la dissolutezza spavalda e giocosa accanto all’eroismo tragico.</a:t>
            </a:r>
            <a:endParaRPr sz="2100">
              <a:solidFill>
                <a:schemeClr val="dk1"/>
              </a:solidFill>
              <a:latin typeface="Quicksand"/>
              <a:ea typeface="Quicksand"/>
              <a:cs typeface="Quicksand"/>
              <a:sym typeface="Quicksand"/>
            </a:endParaRPr>
          </a:p>
          <a:p>
            <a:pPr marL="0" lvl="0" indent="0" algn="l" rtl="0">
              <a:spcBef>
                <a:spcPts val="1200"/>
              </a:spcBef>
              <a:spcAft>
                <a:spcPts val="0"/>
              </a:spcAft>
              <a:buNone/>
            </a:pPr>
            <a:endParaRPr sz="2050">
              <a:solidFill>
                <a:schemeClr val="dk1"/>
              </a:solidFill>
              <a:latin typeface="Spectral"/>
              <a:ea typeface="Spectral"/>
              <a:cs typeface="Spectral"/>
              <a:sym typeface="Spectral"/>
            </a:endParaRPr>
          </a:p>
          <a:p>
            <a:pPr marL="457200" lvl="0" indent="0" algn="l" rtl="0">
              <a:lnSpc>
                <a:spcPct val="95000"/>
              </a:lnSpc>
              <a:spcBef>
                <a:spcPts val="1200"/>
              </a:spcBef>
              <a:spcAft>
                <a:spcPts val="0"/>
              </a:spcAft>
              <a:buNone/>
            </a:pPr>
            <a:endParaRPr sz="1950">
              <a:solidFill>
                <a:schemeClr val="dk1"/>
              </a:solidFill>
              <a:highlight>
                <a:srgbClr val="FFFFFF"/>
              </a:highlight>
              <a:latin typeface="Spectral"/>
              <a:ea typeface="Spectral"/>
              <a:cs typeface="Spectral"/>
              <a:sym typeface="Spectral"/>
            </a:endParaRPr>
          </a:p>
          <a:p>
            <a:pPr marL="0" lvl="0" indent="0" algn="l" rtl="0">
              <a:spcBef>
                <a:spcPts val="1200"/>
              </a:spcBef>
              <a:spcAft>
                <a:spcPts val="0"/>
              </a:spcAft>
              <a:buClr>
                <a:schemeClr val="dk1"/>
              </a:buClr>
              <a:buSzPts val="1100"/>
              <a:buFont typeface="Arial"/>
              <a:buNone/>
            </a:pPr>
            <a:endParaRPr sz="100">
              <a:solidFill>
                <a:schemeClr val="dk1"/>
              </a:solidFill>
              <a:highlight>
                <a:srgbClr val="FFFFFF"/>
              </a:highlight>
              <a:latin typeface="Spectral"/>
              <a:ea typeface="Spectral"/>
              <a:cs typeface="Spectral"/>
              <a:sym typeface="Spectral"/>
            </a:endParaRPr>
          </a:p>
          <a:p>
            <a:pPr marL="0" lvl="0" indent="0" algn="l" rtl="0">
              <a:lnSpc>
                <a:spcPct val="95000"/>
              </a:lnSpc>
              <a:spcBef>
                <a:spcPts val="1200"/>
              </a:spcBef>
              <a:spcAft>
                <a:spcPts val="1200"/>
              </a:spcAft>
              <a:buSzPts val="935"/>
              <a:buNone/>
            </a:pPr>
            <a:endParaRPr sz="530">
              <a:latin typeface="Spectral"/>
              <a:ea typeface="Spectral"/>
              <a:cs typeface="Spectral"/>
              <a:sym typeface="Spectral"/>
            </a:endParaRPr>
          </a:p>
        </p:txBody>
      </p:sp>
      <p:pic>
        <p:nvPicPr>
          <p:cNvPr id="99" name="Google Shape;99;p19"/>
          <p:cNvPicPr preferRelativeResize="0"/>
          <p:nvPr/>
        </p:nvPicPr>
        <p:blipFill>
          <a:blip r:embed="rId3">
            <a:alphaModFix/>
          </a:blip>
          <a:stretch>
            <a:fillRect/>
          </a:stretch>
        </p:blipFill>
        <p:spPr>
          <a:xfrm>
            <a:off x="315650" y="992313"/>
            <a:ext cx="2456100" cy="36769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0"/>
          <p:cNvSpPr txBox="1">
            <a:spLocks noGrp="1"/>
          </p:cNvSpPr>
          <p:nvPr>
            <p:ph type="body" idx="1"/>
          </p:nvPr>
        </p:nvSpPr>
        <p:spPr>
          <a:xfrm>
            <a:off x="155950" y="0"/>
            <a:ext cx="5031000" cy="5585600"/>
          </a:xfrm>
          <a:prstGeom prst="rect">
            <a:avLst/>
          </a:prstGeom>
        </p:spPr>
        <p:txBody>
          <a:bodyPr spcFirstLastPara="1" wrap="square" lIns="91425" tIns="91425" rIns="91425" bIns="91425" anchor="t" anchorCtr="0">
            <a:normAutofit fontScale="55000" lnSpcReduction="20000"/>
          </a:bodyPr>
          <a:lstStyle/>
          <a:p>
            <a:pPr marL="0" lvl="0" indent="0" algn="l" rtl="0">
              <a:spcBef>
                <a:spcPts val="1200"/>
              </a:spcBef>
              <a:spcAft>
                <a:spcPts val="0"/>
              </a:spcAft>
              <a:buNone/>
            </a:pPr>
            <a:r>
              <a:rPr lang="it" sz="3652" dirty="0">
                <a:solidFill>
                  <a:schemeClr val="dk1"/>
                </a:solidFill>
                <a:latin typeface="Quicksand"/>
                <a:ea typeface="Quicksand"/>
                <a:cs typeface="Quicksand"/>
                <a:sym typeface="Quicksand"/>
              </a:rPr>
              <a:t>La continua e mai soddisfatta ricerca del piacere lo rendono l’eroe romantico perennemente deluso dall’angusta dimensione umana che gli impedisce di appagare la sua più autentica aspirazione. </a:t>
            </a:r>
            <a:endParaRPr sz="3652" dirty="0">
              <a:solidFill>
                <a:schemeClr val="dk1"/>
              </a:solidFill>
              <a:latin typeface="Quicksand"/>
              <a:ea typeface="Quicksand"/>
              <a:cs typeface="Quicksand"/>
              <a:sym typeface="Quicksand"/>
            </a:endParaRPr>
          </a:p>
          <a:p>
            <a:pPr marL="0" lvl="0" indent="0" algn="l" rtl="0">
              <a:spcBef>
                <a:spcPts val="1200"/>
              </a:spcBef>
              <a:spcAft>
                <a:spcPts val="0"/>
              </a:spcAft>
              <a:buNone/>
            </a:pPr>
            <a:r>
              <a:rPr lang="it" sz="3690" dirty="0">
                <a:solidFill>
                  <a:schemeClr val="dk1"/>
                </a:solidFill>
                <a:latin typeface="Quicksand"/>
                <a:ea typeface="Quicksand"/>
                <a:cs typeface="Quicksand"/>
                <a:sym typeface="Quicksand"/>
              </a:rPr>
              <a:t>Nell’opera vengono rappresentate diverse scene di seduzione, che tuttavia si esauriscono nel breve presente del loro svolgimento. </a:t>
            </a:r>
            <a:endParaRPr sz="3690" dirty="0">
              <a:solidFill>
                <a:schemeClr val="dk1"/>
              </a:solidFill>
              <a:latin typeface="Quicksand"/>
              <a:ea typeface="Quicksand"/>
              <a:cs typeface="Quicksand"/>
              <a:sym typeface="Quicksand"/>
            </a:endParaRPr>
          </a:p>
          <a:p>
            <a:pPr marL="0" lvl="0" indent="0" algn="l" rtl="0">
              <a:spcBef>
                <a:spcPts val="1200"/>
              </a:spcBef>
              <a:spcAft>
                <a:spcPts val="0"/>
              </a:spcAft>
              <a:buNone/>
            </a:pPr>
            <a:r>
              <a:rPr lang="it" sz="3690" dirty="0">
                <a:solidFill>
                  <a:schemeClr val="dk1"/>
                </a:solidFill>
                <a:latin typeface="Quicksand"/>
                <a:ea typeface="Quicksand"/>
                <a:cs typeface="Quicksand"/>
                <a:sym typeface="Quicksand"/>
              </a:rPr>
              <a:t>Don Giovanni vive le sue avventure in un susseguirsi di momenti; nel suo catalogo le donne stesse, indipendentemente dall’ </a:t>
            </a:r>
            <a:r>
              <a:rPr lang="it" sz="3690" dirty="0" smtClean="0">
                <a:solidFill>
                  <a:schemeClr val="dk1"/>
                </a:solidFill>
                <a:latin typeface="Quicksand"/>
                <a:ea typeface="Quicksand"/>
                <a:cs typeface="Quicksand"/>
                <a:sym typeface="Quicksand"/>
              </a:rPr>
              <a:t>estrazione sociale,  </a:t>
            </a:r>
            <a:r>
              <a:rPr lang="it" sz="3690" dirty="0">
                <a:solidFill>
                  <a:schemeClr val="dk1"/>
                </a:solidFill>
                <a:latin typeface="Quicksand"/>
                <a:ea typeface="Quicksand"/>
                <a:cs typeface="Quicksand"/>
                <a:sym typeface="Quicksand"/>
              </a:rPr>
              <a:t>perdono ogni consistenza ed identità personale. </a:t>
            </a:r>
            <a:endParaRPr sz="3690" dirty="0">
              <a:solidFill>
                <a:schemeClr val="dk1"/>
              </a:solidFill>
              <a:latin typeface="Quicksand"/>
              <a:ea typeface="Quicksand"/>
              <a:cs typeface="Quicksand"/>
              <a:sym typeface="Quicksand"/>
            </a:endParaRPr>
          </a:p>
          <a:p>
            <a:pPr marL="0" lvl="0" indent="0" algn="l" rtl="0">
              <a:spcBef>
                <a:spcPts val="1200"/>
              </a:spcBef>
              <a:spcAft>
                <a:spcPts val="0"/>
              </a:spcAft>
              <a:buNone/>
            </a:pPr>
            <a:endParaRPr sz="3135" dirty="0">
              <a:solidFill>
                <a:schemeClr val="dk1"/>
              </a:solidFill>
              <a:latin typeface="Spectral"/>
              <a:ea typeface="Spectral"/>
              <a:cs typeface="Spectral"/>
              <a:sym typeface="Spectral"/>
            </a:endParaRPr>
          </a:p>
          <a:p>
            <a:pPr marL="0" lvl="0" indent="0" algn="l" rtl="0">
              <a:spcBef>
                <a:spcPts val="1200"/>
              </a:spcBef>
              <a:spcAft>
                <a:spcPts val="0"/>
              </a:spcAft>
              <a:buClr>
                <a:schemeClr val="dk1"/>
              </a:buClr>
              <a:buSzPct val="91666"/>
              <a:buFont typeface="Arial"/>
              <a:buNone/>
            </a:pPr>
            <a:endParaRPr sz="1200" dirty="0">
              <a:solidFill>
                <a:schemeClr val="dk1"/>
              </a:solidFill>
              <a:highlight>
                <a:srgbClr val="FFFFFF"/>
              </a:highlight>
            </a:endParaRPr>
          </a:p>
          <a:p>
            <a:pPr marL="0" lvl="0" indent="0" algn="l" rtl="0">
              <a:spcBef>
                <a:spcPts val="1200"/>
              </a:spcBef>
              <a:spcAft>
                <a:spcPts val="1200"/>
              </a:spcAft>
              <a:buNone/>
            </a:pPr>
            <a:endParaRPr dirty="0"/>
          </a:p>
        </p:txBody>
      </p:sp>
      <p:pic>
        <p:nvPicPr>
          <p:cNvPr id="105" name="Google Shape;105;p20"/>
          <p:cNvPicPr preferRelativeResize="0"/>
          <p:nvPr/>
        </p:nvPicPr>
        <p:blipFill>
          <a:blip r:embed="rId3">
            <a:alphaModFix/>
          </a:blip>
          <a:stretch>
            <a:fillRect/>
          </a:stretch>
        </p:blipFill>
        <p:spPr>
          <a:xfrm>
            <a:off x="5408325" y="170238"/>
            <a:ext cx="3489700" cy="4803028"/>
          </a:xfrm>
          <a:prstGeom prst="rect">
            <a:avLst/>
          </a:prstGeom>
          <a:noFill/>
          <a:ln>
            <a:noFill/>
          </a:ln>
          <a:effectLst>
            <a:outerShdw blurRad="214313" dist="142875" dir="7860000" algn="bl" rotWithShape="0">
              <a:srgbClr val="0B5394">
                <a:alpha val="5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1"/>
          <p:cNvSpPr txBox="1">
            <a:spLocks noGrp="1"/>
          </p:cNvSpPr>
          <p:nvPr>
            <p:ph type="title"/>
          </p:nvPr>
        </p:nvSpPr>
        <p:spPr>
          <a:xfrm>
            <a:off x="0" y="1741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it" sz="3220" b="1">
                <a:solidFill>
                  <a:srgbClr val="85200C"/>
                </a:solidFill>
                <a:latin typeface="Indie Flower"/>
                <a:ea typeface="Indie Flower"/>
                <a:cs typeface="Indie Flower"/>
                <a:sym typeface="Indie Flower"/>
              </a:rPr>
              <a:t>DON GIOVANNI NELLA LETTERATURA</a:t>
            </a:r>
            <a:endParaRPr sz="3220" b="1">
              <a:solidFill>
                <a:srgbClr val="85200C"/>
              </a:solidFill>
              <a:latin typeface="Indie Flower"/>
              <a:ea typeface="Indie Flower"/>
              <a:cs typeface="Indie Flower"/>
              <a:sym typeface="Indie Flower"/>
            </a:endParaRPr>
          </a:p>
        </p:txBody>
      </p:sp>
      <p:sp>
        <p:nvSpPr>
          <p:cNvPr id="111" name="Google Shape;111;p21"/>
          <p:cNvSpPr txBox="1">
            <a:spLocks noGrp="1"/>
          </p:cNvSpPr>
          <p:nvPr>
            <p:ph type="body" idx="1"/>
          </p:nvPr>
        </p:nvSpPr>
        <p:spPr>
          <a:xfrm>
            <a:off x="0" y="746825"/>
            <a:ext cx="7413000" cy="1870251"/>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t" sz="1300" dirty="0">
                <a:solidFill>
                  <a:schemeClr val="dk1"/>
                </a:solidFill>
                <a:latin typeface="Quicksand"/>
                <a:ea typeface="Quicksand"/>
                <a:cs typeface="Quicksand"/>
                <a:sym typeface="Quicksand"/>
              </a:rPr>
              <a:t>Tra Ottocento e Novecento la figura di Don Giovanni è molto presente nella letteratura, con varie interpretazioni da diversi autori che vanno dal primo Romanticismo al Decadentismo. Il primo è Ernst T. A. Hoffmann, scrive un racconto su Don Giovanni intitolato ‘’Avventura favolosa di un viaggiatore entusiasta’’. Don Giovanni, nella storia, è </a:t>
            </a:r>
            <a:r>
              <a:rPr lang="it" sz="1300" dirty="0" smtClean="0">
                <a:solidFill>
                  <a:schemeClr val="dk1"/>
                </a:solidFill>
                <a:latin typeface="Quicksand"/>
                <a:ea typeface="Quicksand"/>
                <a:cs typeface="Quicksand"/>
                <a:sym typeface="Quicksand"/>
              </a:rPr>
              <a:t>un </a:t>
            </a:r>
            <a:r>
              <a:rPr lang="it" sz="1300" dirty="0">
                <a:solidFill>
                  <a:schemeClr val="dk1"/>
                </a:solidFill>
                <a:latin typeface="Quicksand"/>
                <a:ea typeface="Quicksand"/>
                <a:cs typeface="Quicksand"/>
                <a:sym typeface="Quicksand"/>
              </a:rPr>
              <a:t>angelo decaduto, </a:t>
            </a:r>
            <a:r>
              <a:rPr lang="it" sz="1300" dirty="0" smtClean="0">
                <a:solidFill>
                  <a:schemeClr val="dk1"/>
                </a:solidFill>
                <a:latin typeface="Quicksand"/>
                <a:ea typeface="Quicksand"/>
                <a:cs typeface="Quicksand"/>
                <a:sym typeface="Quicksand"/>
              </a:rPr>
              <a:t>un Satana </a:t>
            </a:r>
            <a:r>
              <a:rPr lang="it" sz="1300" dirty="0">
                <a:solidFill>
                  <a:schemeClr val="dk1"/>
                </a:solidFill>
                <a:latin typeface="Quicksand"/>
                <a:ea typeface="Quicksand"/>
                <a:cs typeface="Quicksand"/>
                <a:sym typeface="Quicksand"/>
              </a:rPr>
              <a:t>umanizzato che vuole realizzare il paradiso sulla terra attraverso l’amore. Egli nasconde la propria delusione dietro il disprezzo e la burla, così passa da una donna all’altra, godendo della loro bellezza, per poi abbandonarle. </a:t>
            </a:r>
            <a:endParaRPr sz="1200" dirty="0">
              <a:solidFill>
                <a:schemeClr val="dk1"/>
              </a:solidFill>
              <a:latin typeface="Quicksand"/>
              <a:ea typeface="Quicksand"/>
              <a:cs typeface="Quicksand"/>
              <a:sym typeface="Quicksand"/>
            </a:endParaRPr>
          </a:p>
          <a:p>
            <a:pPr marL="0" lvl="0" indent="0" algn="l" rtl="0">
              <a:lnSpc>
                <a:spcPct val="115000"/>
              </a:lnSpc>
              <a:spcBef>
                <a:spcPts val="1200"/>
              </a:spcBef>
              <a:spcAft>
                <a:spcPts val="0"/>
              </a:spcAft>
              <a:buClr>
                <a:schemeClr val="dk1"/>
              </a:buClr>
              <a:buSzPts val="1100"/>
              <a:buFont typeface="Arial"/>
              <a:buNone/>
            </a:pPr>
            <a:endParaRPr sz="1100" dirty="0">
              <a:solidFill>
                <a:schemeClr val="dk1"/>
              </a:solidFill>
              <a:latin typeface="Calibri"/>
              <a:ea typeface="Calibri"/>
              <a:cs typeface="Calibri"/>
              <a:sym typeface="Calibri"/>
            </a:endParaRPr>
          </a:p>
          <a:p>
            <a:pPr marL="0" lvl="0" indent="0" algn="l" rtl="0">
              <a:spcBef>
                <a:spcPts val="0"/>
              </a:spcBef>
              <a:spcAft>
                <a:spcPts val="0"/>
              </a:spcAft>
              <a:buNone/>
            </a:pPr>
            <a:endParaRPr sz="1000" dirty="0">
              <a:solidFill>
                <a:schemeClr val="dk1"/>
              </a:solidFill>
              <a:latin typeface="Lora"/>
              <a:ea typeface="Lora"/>
              <a:cs typeface="Lora"/>
              <a:sym typeface="Lora"/>
            </a:endParaRPr>
          </a:p>
          <a:p>
            <a:pPr marL="0" lvl="0" indent="0" algn="l" rtl="0">
              <a:spcBef>
                <a:spcPts val="1200"/>
              </a:spcBef>
              <a:spcAft>
                <a:spcPts val="1200"/>
              </a:spcAft>
              <a:buNone/>
            </a:pPr>
            <a:endParaRPr sz="1000" dirty="0">
              <a:solidFill>
                <a:schemeClr val="dk1"/>
              </a:solidFill>
              <a:latin typeface="Lora"/>
              <a:ea typeface="Lora"/>
              <a:cs typeface="Lora"/>
              <a:sym typeface="Lora"/>
            </a:endParaRPr>
          </a:p>
        </p:txBody>
      </p:sp>
      <p:pic>
        <p:nvPicPr>
          <p:cNvPr id="112" name="Google Shape;112;p21"/>
          <p:cNvPicPr preferRelativeResize="0"/>
          <p:nvPr/>
        </p:nvPicPr>
        <p:blipFill rotWithShape="1">
          <a:blip r:embed="rId3">
            <a:alphaModFix/>
          </a:blip>
          <a:srcRect r="2075" b="3362"/>
          <a:stretch/>
        </p:blipFill>
        <p:spPr>
          <a:xfrm>
            <a:off x="180350" y="2709625"/>
            <a:ext cx="2247976" cy="1324400"/>
          </a:xfrm>
          <a:prstGeom prst="rect">
            <a:avLst/>
          </a:prstGeom>
          <a:noFill/>
          <a:ln>
            <a:noFill/>
          </a:ln>
          <a:effectLst>
            <a:outerShdw blurRad="271463" dist="152400" dir="7800000" algn="bl" rotWithShape="0">
              <a:srgbClr val="000000">
                <a:alpha val="50000"/>
              </a:srgbClr>
            </a:outerShdw>
          </a:effectLst>
        </p:spPr>
      </p:pic>
      <p:pic>
        <p:nvPicPr>
          <p:cNvPr id="113" name="Google Shape;113;p21"/>
          <p:cNvPicPr preferRelativeResize="0"/>
          <p:nvPr/>
        </p:nvPicPr>
        <p:blipFill>
          <a:blip r:embed="rId4">
            <a:alphaModFix/>
          </a:blip>
          <a:stretch>
            <a:fillRect/>
          </a:stretch>
        </p:blipFill>
        <p:spPr>
          <a:xfrm>
            <a:off x="300250" y="3717750"/>
            <a:ext cx="1703800" cy="1226100"/>
          </a:xfrm>
          <a:prstGeom prst="rect">
            <a:avLst/>
          </a:prstGeom>
          <a:noFill/>
          <a:ln>
            <a:noFill/>
          </a:ln>
          <a:effectLst>
            <a:outerShdw blurRad="300038" dist="152400" dir="9600000" algn="bl" rotWithShape="0">
              <a:srgbClr val="000000">
                <a:alpha val="50000"/>
              </a:srgbClr>
            </a:outerShdw>
          </a:effectLst>
        </p:spPr>
      </p:pic>
      <p:pic>
        <p:nvPicPr>
          <p:cNvPr id="114" name="Google Shape;114;p21"/>
          <p:cNvPicPr preferRelativeResize="0"/>
          <p:nvPr/>
        </p:nvPicPr>
        <p:blipFill>
          <a:blip r:embed="rId5">
            <a:alphaModFix/>
          </a:blip>
          <a:stretch>
            <a:fillRect/>
          </a:stretch>
        </p:blipFill>
        <p:spPr>
          <a:xfrm>
            <a:off x="7305200" y="269364"/>
            <a:ext cx="1622750" cy="2166461"/>
          </a:xfrm>
          <a:prstGeom prst="rect">
            <a:avLst/>
          </a:prstGeom>
          <a:noFill/>
          <a:ln>
            <a:noFill/>
          </a:ln>
          <a:effectLst>
            <a:outerShdw blurRad="242888" dist="123825" dir="8220000" algn="bl" rotWithShape="0">
              <a:srgbClr val="000000">
                <a:alpha val="50000"/>
              </a:srgbClr>
            </a:outerShdw>
          </a:effectLst>
        </p:spPr>
      </p:pic>
      <p:sp>
        <p:nvSpPr>
          <p:cNvPr id="115" name="Google Shape;115;p21"/>
          <p:cNvSpPr txBox="1"/>
          <p:nvPr/>
        </p:nvSpPr>
        <p:spPr>
          <a:xfrm>
            <a:off x="2677100" y="2887350"/>
            <a:ext cx="6467100" cy="2125936"/>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it" sz="1300" dirty="0">
                <a:solidFill>
                  <a:schemeClr val="dk1"/>
                </a:solidFill>
                <a:latin typeface="Quicksand"/>
                <a:ea typeface="Quicksand"/>
                <a:cs typeface="Quicksand"/>
                <a:sym typeface="Quicksand"/>
              </a:rPr>
              <a:t>George Byron compone tra il 1819 e il 1824 il poema </a:t>
            </a:r>
            <a:r>
              <a:rPr lang="it" sz="1300" i="1" dirty="0">
                <a:solidFill>
                  <a:schemeClr val="dk1"/>
                </a:solidFill>
                <a:latin typeface="Quicksand"/>
                <a:ea typeface="Quicksand"/>
                <a:cs typeface="Quicksand"/>
                <a:sym typeface="Quicksand"/>
              </a:rPr>
              <a:t>Don Juan</a:t>
            </a:r>
            <a:r>
              <a:rPr lang="it" sz="1300" dirty="0">
                <a:solidFill>
                  <a:schemeClr val="dk1"/>
                </a:solidFill>
                <a:latin typeface="Quicksand"/>
                <a:ea typeface="Quicksand"/>
                <a:cs typeface="Quicksand"/>
                <a:sym typeface="Quicksand"/>
              </a:rPr>
              <a:t>, nel quale la figura del seduttore diventa l’occasione per creare un altro eroe che somiglia a sé stesso. Il Don Juan di Byron è un giovane che cerca la poesia e l’amore, per poi ampliare la sua visione alla guerra e alla politica, alla religione e alla scienza, alla libertà e all’educazione, alla letteratura e ai ricordi personali. Non è un seduttore diabolico, ma una vittima della società. Perdute le speranze della giovinezza, Don Juan non crede più nella passione che suscitano le </a:t>
            </a:r>
            <a:r>
              <a:rPr lang="it" sz="1300" dirty="0" smtClean="0">
                <a:solidFill>
                  <a:schemeClr val="dk1"/>
                </a:solidFill>
                <a:latin typeface="Quicksand"/>
                <a:ea typeface="Quicksand"/>
                <a:cs typeface="Quicksand"/>
                <a:sym typeface="Quicksand"/>
              </a:rPr>
              <a:t>donne e </a:t>
            </a:r>
            <a:r>
              <a:rPr lang="it" sz="1300" dirty="0">
                <a:solidFill>
                  <a:schemeClr val="dk1"/>
                </a:solidFill>
                <a:latin typeface="Quicksand"/>
                <a:ea typeface="Quicksand"/>
                <a:cs typeface="Quicksand"/>
                <a:sym typeface="Quicksand"/>
              </a:rPr>
              <a:t>non ha più ambizioni.</a:t>
            </a:r>
            <a:endParaRPr sz="1300" dirty="0">
              <a:solidFill>
                <a:schemeClr val="dk1"/>
              </a:solidFill>
              <a:latin typeface="Quicksand"/>
              <a:ea typeface="Quicksand"/>
              <a:cs typeface="Quicksand"/>
              <a:sym typeface="Quicksand"/>
            </a:endParaRPr>
          </a:p>
          <a:p>
            <a:pPr marL="0" lvl="0" indent="0" algn="l" rtl="0">
              <a:lnSpc>
                <a:spcPct val="115000"/>
              </a:lnSpc>
              <a:spcBef>
                <a:spcPts val="1200"/>
              </a:spcBef>
              <a:spcAft>
                <a:spcPts val="0"/>
              </a:spcAft>
              <a:buNone/>
            </a:pPr>
            <a:endParaRPr sz="1000" dirty="0">
              <a:solidFill>
                <a:schemeClr val="dk1"/>
              </a:solidFill>
              <a:latin typeface="Lora"/>
              <a:ea typeface="Lora"/>
              <a:cs typeface="Lora"/>
              <a:sym typeface="Lor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22"/>
          <p:cNvSpPr txBox="1">
            <a:spLocks noGrp="1"/>
          </p:cNvSpPr>
          <p:nvPr>
            <p:ph type="title"/>
          </p:nvPr>
        </p:nvSpPr>
        <p:spPr>
          <a:xfrm>
            <a:off x="0" y="-59950"/>
            <a:ext cx="8832300" cy="785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it" sz="3000" b="1">
                <a:solidFill>
                  <a:srgbClr val="9900FF"/>
                </a:solidFill>
                <a:latin typeface="Indie Flower"/>
                <a:ea typeface="Indie Flower"/>
                <a:cs typeface="Indie Flower"/>
                <a:sym typeface="Indie Flower"/>
              </a:rPr>
              <a:t>Don Giovanni Indiano - RANBIR KAPOOR</a:t>
            </a:r>
            <a:endParaRPr sz="3000" b="1">
              <a:solidFill>
                <a:srgbClr val="9900FF"/>
              </a:solidFill>
              <a:latin typeface="Indie Flower"/>
              <a:ea typeface="Indie Flower"/>
              <a:cs typeface="Indie Flower"/>
              <a:sym typeface="Indie Flower"/>
            </a:endParaRPr>
          </a:p>
        </p:txBody>
      </p:sp>
      <p:sp>
        <p:nvSpPr>
          <p:cNvPr id="121" name="Google Shape;121;p22"/>
          <p:cNvSpPr txBox="1">
            <a:spLocks noGrp="1"/>
          </p:cNvSpPr>
          <p:nvPr>
            <p:ph type="body" idx="1"/>
          </p:nvPr>
        </p:nvSpPr>
        <p:spPr>
          <a:xfrm>
            <a:off x="64950" y="425575"/>
            <a:ext cx="6715800" cy="2460300"/>
          </a:xfrm>
          <a:prstGeom prst="rect">
            <a:avLst/>
          </a:prstGeom>
        </p:spPr>
        <p:txBody>
          <a:bodyPr spcFirstLastPara="1" wrap="square" lIns="91425" tIns="91425" rIns="91425" bIns="91425" anchor="t" anchorCtr="0">
            <a:noAutofit/>
          </a:bodyPr>
          <a:lstStyle/>
          <a:p>
            <a:pPr marL="0" lvl="0" indent="0" algn="just" rtl="0">
              <a:lnSpc>
                <a:spcPct val="115000"/>
              </a:lnSpc>
              <a:spcBef>
                <a:spcPts val="1200"/>
              </a:spcBef>
              <a:spcAft>
                <a:spcPts val="0"/>
              </a:spcAft>
              <a:buSzPts val="935"/>
              <a:buNone/>
            </a:pPr>
            <a:r>
              <a:rPr lang="it" sz="1320">
                <a:solidFill>
                  <a:schemeClr val="dk1"/>
                </a:solidFill>
                <a:latin typeface="Quicksand"/>
                <a:ea typeface="Quicksand"/>
                <a:cs typeface="Quicksand"/>
                <a:sym typeface="Quicksand"/>
              </a:rPr>
              <a:t>Ranbir Kapoor, nato a Mumbai il 28 settembre 1982, è un attore indiano. Appartiene ad una delle famiglie più importanti di Bollywood: è figlio di Rishi Kapoor e Neetu Singh Kapoor. Ranbir ha iniziato a recitare nel 2007, vincendo subito i Filmfare Awards come Miglior attore debuttante.</a:t>
            </a:r>
            <a:endParaRPr sz="1320">
              <a:solidFill>
                <a:schemeClr val="dk1"/>
              </a:solidFill>
              <a:latin typeface="Quicksand"/>
              <a:ea typeface="Quicksand"/>
              <a:cs typeface="Quicksand"/>
              <a:sym typeface="Quicksand"/>
            </a:endParaRPr>
          </a:p>
          <a:p>
            <a:pPr marL="0" lvl="0" indent="0" algn="l" rtl="0">
              <a:lnSpc>
                <a:spcPct val="115000"/>
              </a:lnSpc>
              <a:spcBef>
                <a:spcPts val="1200"/>
              </a:spcBef>
              <a:spcAft>
                <a:spcPts val="1200"/>
              </a:spcAft>
              <a:buSzPts val="935"/>
              <a:buNone/>
            </a:pPr>
            <a:r>
              <a:rPr lang="it" sz="1320">
                <a:solidFill>
                  <a:schemeClr val="dk1"/>
                </a:solidFill>
                <a:latin typeface="Quicksand"/>
                <a:ea typeface="Quicksand"/>
                <a:cs typeface="Quicksand"/>
                <a:sym typeface="Quicksand"/>
              </a:rPr>
              <a:t>Un film, in cui è stato protagonista, è  ‘’Bachna Ae Haseeno’’.  Ranbir Kapoor ha avuto diverse relazioni ed è considerato un playboy di Bollywood che si prende gioco dei sentimenti delle donne, specialmente delle attrici e colleghe di lavoro. Si ricordano relazioni con Deepika Padukone, Katrina Kaif, Nargis Fakhri e Alia Bhatt.                                                                                      </a:t>
            </a:r>
            <a:endParaRPr sz="1829">
              <a:solidFill>
                <a:schemeClr val="dk1"/>
              </a:solidFill>
              <a:latin typeface="Quicksand"/>
              <a:ea typeface="Quicksand"/>
              <a:cs typeface="Quicksand"/>
              <a:sym typeface="Quicksand"/>
            </a:endParaRPr>
          </a:p>
        </p:txBody>
      </p:sp>
      <p:sp>
        <p:nvSpPr>
          <p:cNvPr id="122" name="Google Shape;122;p22"/>
          <p:cNvSpPr txBox="1"/>
          <p:nvPr/>
        </p:nvSpPr>
        <p:spPr>
          <a:xfrm>
            <a:off x="6618300" y="2464838"/>
            <a:ext cx="2525700" cy="30600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0"/>
              </a:spcAft>
              <a:buClr>
                <a:schemeClr val="dk1"/>
              </a:buClr>
              <a:buSzPts val="1100"/>
              <a:buFont typeface="Arial"/>
              <a:buNone/>
            </a:pPr>
            <a:r>
              <a:rPr lang="it" sz="1200">
                <a:solidFill>
                  <a:schemeClr val="dk1"/>
                </a:solidFill>
                <a:latin typeface="Quicksand"/>
                <a:ea typeface="Quicksand"/>
                <a:cs typeface="Quicksand"/>
                <a:sym typeface="Quicksand"/>
              </a:rPr>
              <a:t>Uno dei suoi co-protagonisti ha anche detto anonimamente in un’intervista: </a:t>
            </a:r>
            <a:endParaRPr sz="1200">
              <a:solidFill>
                <a:schemeClr val="dk1"/>
              </a:solidFill>
              <a:latin typeface="Quicksand"/>
              <a:ea typeface="Quicksand"/>
              <a:cs typeface="Quicksand"/>
              <a:sym typeface="Quicksand"/>
            </a:endParaRPr>
          </a:p>
          <a:p>
            <a:pPr marL="0" lvl="0" indent="0" algn="ctr" rtl="0">
              <a:lnSpc>
                <a:spcPct val="115000"/>
              </a:lnSpc>
              <a:spcBef>
                <a:spcPts val="1200"/>
              </a:spcBef>
              <a:spcAft>
                <a:spcPts val="0"/>
              </a:spcAft>
              <a:buClr>
                <a:schemeClr val="dk1"/>
              </a:buClr>
              <a:buSzPts val="1100"/>
              <a:buFont typeface="Arial"/>
              <a:buNone/>
            </a:pPr>
            <a:r>
              <a:rPr lang="it" sz="1200" b="1" i="1">
                <a:solidFill>
                  <a:schemeClr val="dk1"/>
                </a:solidFill>
                <a:latin typeface="Quicksand"/>
                <a:ea typeface="Quicksand"/>
                <a:cs typeface="Quicksand"/>
                <a:sym typeface="Quicksand"/>
              </a:rPr>
              <a:t>"Ranbir Kapoor è un playboy indiano moderno. Può corteggiare qualsiasi ragazza con il suo aspetto affascinante e può far correre dietro di lui qualsiasi ragazza’’. Ecco perché è considerato un Don Giovanni moderno dell’India. </a:t>
            </a:r>
            <a:endParaRPr sz="1200" b="1" i="1">
              <a:solidFill>
                <a:schemeClr val="dk1"/>
              </a:solidFill>
              <a:latin typeface="Quicksand"/>
              <a:ea typeface="Quicksand"/>
              <a:cs typeface="Quicksand"/>
              <a:sym typeface="Quicksand"/>
            </a:endParaRPr>
          </a:p>
          <a:p>
            <a:pPr marL="0" lvl="0" indent="0" algn="l" rtl="0">
              <a:spcBef>
                <a:spcPts val="1200"/>
              </a:spcBef>
              <a:spcAft>
                <a:spcPts val="0"/>
              </a:spcAft>
              <a:buNone/>
            </a:pPr>
            <a:endParaRPr sz="1500" i="1">
              <a:latin typeface="Quicksand"/>
              <a:ea typeface="Quicksand"/>
              <a:cs typeface="Quicksand"/>
              <a:sym typeface="Quicksand"/>
            </a:endParaRPr>
          </a:p>
        </p:txBody>
      </p:sp>
      <p:pic>
        <p:nvPicPr>
          <p:cNvPr id="123" name="Google Shape;123;p22"/>
          <p:cNvPicPr preferRelativeResize="0"/>
          <p:nvPr/>
        </p:nvPicPr>
        <p:blipFill rotWithShape="1">
          <a:blip r:embed="rId3">
            <a:alphaModFix/>
          </a:blip>
          <a:srcRect b="14493"/>
          <a:stretch/>
        </p:blipFill>
        <p:spPr>
          <a:xfrm>
            <a:off x="7073850" y="161375"/>
            <a:ext cx="1758450" cy="2284475"/>
          </a:xfrm>
          <a:prstGeom prst="rect">
            <a:avLst/>
          </a:prstGeom>
          <a:noFill/>
          <a:ln>
            <a:noFill/>
          </a:ln>
          <a:effectLst>
            <a:outerShdw blurRad="128588" dist="114300" dir="11700000" algn="bl" rotWithShape="0">
              <a:srgbClr val="674EA7">
                <a:alpha val="50000"/>
              </a:srgbClr>
            </a:outerShdw>
          </a:effectLst>
        </p:spPr>
      </p:pic>
      <p:pic>
        <p:nvPicPr>
          <p:cNvPr id="124" name="Google Shape;124;p22"/>
          <p:cNvPicPr preferRelativeResize="0"/>
          <p:nvPr/>
        </p:nvPicPr>
        <p:blipFill>
          <a:blip r:embed="rId4">
            <a:alphaModFix/>
          </a:blip>
          <a:stretch>
            <a:fillRect/>
          </a:stretch>
        </p:blipFill>
        <p:spPr>
          <a:xfrm>
            <a:off x="0" y="2951238"/>
            <a:ext cx="3710621" cy="2087224"/>
          </a:xfrm>
          <a:prstGeom prst="rect">
            <a:avLst/>
          </a:prstGeom>
          <a:noFill/>
          <a:ln>
            <a:noFill/>
          </a:ln>
          <a:effectLst>
            <a:outerShdw blurRad="128588" dist="76200" dir="11220000" algn="bl" rotWithShape="0">
              <a:srgbClr val="FF00FF">
                <a:alpha val="50000"/>
              </a:srgbClr>
            </a:outerShdw>
          </a:effectLst>
        </p:spPr>
      </p:pic>
      <p:pic>
        <p:nvPicPr>
          <p:cNvPr id="125" name="Google Shape;125;p22"/>
          <p:cNvPicPr preferRelativeResize="0"/>
          <p:nvPr/>
        </p:nvPicPr>
        <p:blipFill>
          <a:blip r:embed="rId5">
            <a:alphaModFix/>
          </a:blip>
          <a:stretch>
            <a:fillRect/>
          </a:stretch>
        </p:blipFill>
        <p:spPr>
          <a:xfrm>
            <a:off x="3787150" y="2664700"/>
            <a:ext cx="2891250" cy="2168425"/>
          </a:xfrm>
          <a:prstGeom prst="rect">
            <a:avLst/>
          </a:prstGeom>
          <a:noFill/>
          <a:ln>
            <a:noFill/>
          </a:ln>
          <a:effectLst>
            <a:outerShdw blurRad="114300" dist="114300" dir="11400000" algn="bl" rotWithShape="0">
              <a:srgbClr val="000000">
                <a:alpha val="5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3"/>
          <p:cNvSpPr txBox="1">
            <a:spLocks noGrp="1"/>
          </p:cNvSpPr>
          <p:nvPr>
            <p:ph type="title"/>
          </p:nvPr>
        </p:nvSpPr>
        <p:spPr>
          <a:xfrm>
            <a:off x="0" y="0"/>
            <a:ext cx="61557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it" sz="3520" b="1">
                <a:solidFill>
                  <a:srgbClr val="E06666"/>
                </a:solidFill>
                <a:latin typeface="Indie Flower"/>
                <a:ea typeface="Indie Flower"/>
                <a:cs typeface="Indie Flower"/>
                <a:sym typeface="Indie Flower"/>
              </a:rPr>
              <a:t>DON GIOVANNI NEL CINEMA</a:t>
            </a:r>
            <a:endParaRPr sz="3520" b="1">
              <a:solidFill>
                <a:srgbClr val="E06666"/>
              </a:solidFill>
              <a:latin typeface="Indie Flower"/>
              <a:ea typeface="Indie Flower"/>
              <a:cs typeface="Indie Flower"/>
              <a:sym typeface="Indie Flower"/>
            </a:endParaRPr>
          </a:p>
        </p:txBody>
      </p:sp>
      <p:sp>
        <p:nvSpPr>
          <p:cNvPr id="131" name="Google Shape;131;p23"/>
          <p:cNvSpPr txBox="1">
            <a:spLocks noGrp="1"/>
          </p:cNvSpPr>
          <p:nvPr>
            <p:ph type="body" idx="1"/>
          </p:nvPr>
        </p:nvSpPr>
        <p:spPr>
          <a:xfrm>
            <a:off x="0" y="572700"/>
            <a:ext cx="2745600" cy="4731900"/>
          </a:xfrm>
          <a:prstGeom prst="rect">
            <a:avLst/>
          </a:prstGeom>
        </p:spPr>
        <p:txBody>
          <a:bodyPr spcFirstLastPara="1" wrap="square" lIns="91425" tIns="91425" rIns="91425" bIns="91425" anchor="t" anchorCtr="0">
            <a:normAutofit/>
          </a:bodyPr>
          <a:lstStyle/>
          <a:p>
            <a:pPr marL="0" lvl="0" indent="0" algn="l" rtl="0">
              <a:lnSpc>
                <a:spcPct val="150000"/>
              </a:lnSpc>
              <a:spcBef>
                <a:spcPts val="0"/>
              </a:spcBef>
              <a:spcAft>
                <a:spcPts val="0"/>
              </a:spcAft>
              <a:buNone/>
            </a:pPr>
            <a:r>
              <a:rPr lang="it" sz="1500" dirty="0">
                <a:solidFill>
                  <a:schemeClr val="dk1"/>
                </a:solidFill>
                <a:latin typeface="Quicksand"/>
                <a:ea typeface="Quicksand"/>
                <a:cs typeface="Quicksand"/>
                <a:sym typeface="Quicksand"/>
              </a:rPr>
              <a:t>Appartiene al cinema muto </a:t>
            </a:r>
            <a:r>
              <a:rPr lang="it" sz="1500" i="1" dirty="0">
                <a:solidFill>
                  <a:schemeClr val="dk1"/>
                </a:solidFill>
                <a:latin typeface="Quicksand"/>
                <a:ea typeface="Quicksand"/>
                <a:cs typeface="Quicksand"/>
                <a:sym typeface="Quicksand"/>
              </a:rPr>
              <a:t>Don Juan Tenorio </a:t>
            </a:r>
            <a:r>
              <a:rPr lang="it" sz="1500" dirty="0">
                <a:solidFill>
                  <a:schemeClr val="dk1"/>
                </a:solidFill>
                <a:latin typeface="Quicksand"/>
                <a:ea typeface="Quicksand"/>
                <a:cs typeface="Quicksand"/>
                <a:sym typeface="Quicksand"/>
              </a:rPr>
              <a:t>(1906) di Ricardo De Bonos.</a:t>
            </a:r>
            <a:r>
              <a:rPr lang="it" sz="1500" i="1" dirty="0">
                <a:solidFill>
                  <a:schemeClr val="dk1"/>
                </a:solidFill>
                <a:latin typeface="Quicksand"/>
                <a:ea typeface="Quicksand"/>
                <a:cs typeface="Quicksand"/>
                <a:sym typeface="Quicksand"/>
              </a:rPr>
              <a:t>                                                        </a:t>
            </a:r>
            <a:r>
              <a:rPr lang="it" sz="1500" dirty="0">
                <a:solidFill>
                  <a:schemeClr val="dk1"/>
                </a:solidFill>
                <a:latin typeface="Quicksand"/>
                <a:ea typeface="Quicksand"/>
                <a:cs typeface="Quicksand"/>
                <a:sym typeface="Quicksand"/>
              </a:rPr>
              <a:t> </a:t>
            </a:r>
            <a:endParaRPr sz="1500" dirty="0">
              <a:solidFill>
                <a:schemeClr val="dk1"/>
              </a:solidFill>
              <a:latin typeface="Quicksand"/>
              <a:ea typeface="Quicksand"/>
              <a:cs typeface="Quicksand"/>
              <a:sym typeface="Quicksand"/>
            </a:endParaRPr>
          </a:p>
          <a:p>
            <a:pPr marL="0" lvl="0" indent="0" algn="l" rtl="0">
              <a:lnSpc>
                <a:spcPct val="150000"/>
              </a:lnSpc>
              <a:spcBef>
                <a:spcPts val="1200"/>
              </a:spcBef>
              <a:spcAft>
                <a:spcPts val="0"/>
              </a:spcAft>
              <a:buNone/>
            </a:pPr>
            <a:r>
              <a:rPr lang="it" sz="1500" dirty="0">
                <a:solidFill>
                  <a:schemeClr val="dk1"/>
                </a:solidFill>
                <a:latin typeface="Quicksand"/>
                <a:ea typeface="Quicksand"/>
                <a:cs typeface="Quicksand"/>
                <a:sym typeface="Quicksand"/>
              </a:rPr>
              <a:t>Sono invece del cinema sonoro: </a:t>
            </a:r>
            <a:endParaRPr sz="1500" dirty="0">
              <a:solidFill>
                <a:schemeClr val="dk1"/>
              </a:solidFill>
              <a:latin typeface="Quicksand"/>
              <a:ea typeface="Quicksand"/>
              <a:cs typeface="Quicksand"/>
              <a:sym typeface="Quicksand"/>
            </a:endParaRPr>
          </a:p>
          <a:p>
            <a:pPr marL="457200" lvl="0" indent="-323850" algn="l" rtl="0">
              <a:lnSpc>
                <a:spcPct val="150000"/>
              </a:lnSpc>
              <a:spcBef>
                <a:spcPts val="1200"/>
              </a:spcBef>
              <a:spcAft>
                <a:spcPts val="0"/>
              </a:spcAft>
              <a:buClr>
                <a:schemeClr val="dk1"/>
              </a:buClr>
              <a:buSzPts val="1500"/>
              <a:buFont typeface="Quicksand"/>
              <a:buChar char="●"/>
            </a:pPr>
            <a:r>
              <a:rPr lang="it" sz="1500" i="1" dirty="0">
                <a:solidFill>
                  <a:schemeClr val="dk1"/>
                </a:solidFill>
                <a:latin typeface="Quicksand"/>
                <a:ea typeface="Quicksand"/>
                <a:cs typeface="Quicksand"/>
                <a:sym typeface="Quicksand"/>
              </a:rPr>
              <a:t>Le ultime avventure di Don </a:t>
            </a:r>
            <a:r>
              <a:rPr lang="it" sz="1500" i="1" dirty="0" smtClean="0">
                <a:solidFill>
                  <a:schemeClr val="dk1"/>
                </a:solidFill>
                <a:latin typeface="Quicksand"/>
                <a:ea typeface="Quicksand"/>
                <a:cs typeface="Quicksand"/>
                <a:sym typeface="Quicksand"/>
              </a:rPr>
              <a:t>Giovanni </a:t>
            </a:r>
            <a:r>
              <a:rPr lang="it" sz="1500" dirty="0" smtClean="0">
                <a:solidFill>
                  <a:schemeClr val="dk1"/>
                </a:solidFill>
                <a:latin typeface="Quicksand"/>
                <a:ea typeface="Quicksand"/>
                <a:cs typeface="Quicksand"/>
                <a:sym typeface="Quicksand"/>
              </a:rPr>
              <a:t>(</a:t>
            </a:r>
            <a:r>
              <a:rPr lang="it" sz="1500" dirty="0">
                <a:solidFill>
                  <a:schemeClr val="dk1"/>
                </a:solidFill>
                <a:latin typeface="Quicksand"/>
                <a:ea typeface="Quicksand"/>
                <a:cs typeface="Quicksand"/>
                <a:sym typeface="Quicksand"/>
              </a:rPr>
              <a:t>1934) di Alexander Korda; </a:t>
            </a:r>
            <a:endParaRPr sz="1500" dirty="0">
              <a:solidFill>
                <a:schemeClr val="dk1"/>
              </a:solidFill>
              <a:latin typeface="Quicksand"/>
              <a:ea typeface="Quicksand"/>
              <a:cs typeface="Quicksand"/>
              <a:sym typeface="Quicksand"/>
            </a:endParaRPr>
          </a:p>
          <a:p>
            <a:pPr marL="457200" lvl="0" indent="-323850" algn="l" rtl="0">
              <a:lnSpc>
                <a:spcPct val="150000"/>
              </a:lnSpc>
              <a:spcBef>
                <a:spcPts val="0"/>
              </a:spcBef>
              <a:spcAft>
                <a:spcPts val="0"/>
              </a:spcAft>
              <a:buClr>
                <a:schemeClr val="dk1"/>
              </a:buClr>
              <a:buSzPts val="1500"/>
              <a:buFont typeface="Quicksand"/>
              <a:buChar char="●"/>
            </a:pPr>
            <a:r>
              <a:rPr lang="it" sz="1500" i="1" dirty="0">
                <a:solidFill>
                  <a:schemeClr val="dk1"/>
                </a:solidFill>
                <a:latin typeface="Quicksand"/>
                <a:ea typeface="Quicksand"/>
                <a:cs typeface="Quicksand"/>
                <a:sym typeface="Quicksand"/>
              </a:rPr>
              <a:t>Le avventure di Don Giovanni </a:t>
            </a:r>
            <a:r>
              <a:rPr lang="it" sz="1500" dirty="0">
                <a:solidFill>
                  <a:schemeClr val="dk1"/>
                </a:solidFill>
                <a:latin typeface="Quicksand"/>
                <a:ea typeface="Quicksand"/>
                <a:cs typeface="Quicksand"/>
                <a:sym typeface="Quicksand"/>
              </a:rPr>
              <a:t>(1948) di Vincent Sherman. </a:t>
            </a:r>
            <a:endParaRPr sz="1500" dirty="0">
              <a:solidFill>
                <a:schemeClr val="dk1"/>
              </a:solidFill>
              <a:latin typeface="Quicksand"/>
              <a:ea typeface="Quicksand"/>
              <a:cs typeface="Quicksand"/>
              <a:sym typeface="Quicksand"/>
            </a:endParaRPr>
          </a:p>
          <a:p>
            <a:pPr marL="0" lvl="0" indent="0" algn="just" rtl="0">
              <a:spcBef>
                <a:spcPts val="1200"/>
              </a:spcBef>
              <a:spcAft>
                <a:spcPts val="1200"/>
              </a:spcAft>
              <a:buNone/>
            </a:pPr>
            <a:endParaRPr dirty="0"/>
          </a:p>
        </p:txBody>
      </p:sp>
      <p:pic>
        <p:nvPicPr>
          <p:cNvPr id="132" name="Google Shape;132;p23"/>
          <p:cNvPicPr preferRelativeResize="0"/>
          <p:nvPr/>
        </p:nvPicPr>
        <p:blipFill rotWithShape="1">
          <a:blip r:embed="rId3">
            <a:alphaModFix/>
          </a:blip>
          <a:srcRect l="3966" b="13284"/>
          <a:stretch/>
        </p:blipFill>
        <p:spPr>
          <a:xfrm>
            <a:off x="2745600" y="628050"/>
            <a:ext cx="3293124" cy="4460101"/>
          </a:xfrm>
          <a:prstGeom prst="rect">
            <a:avLst/>
          </a:prstGeom>
          <a:noFill/>
          <a:ln>
            <a:noFill/>
          </a:ln>
        </p:spPr>
      </p:pic>
      <p:pic>
        <p:nvPicPr>
          <p:cNvPr id="133" name="Google Shape;133;p23"/>
          <p:cNvPicPr preferRelativeResize="0"/>
          <p:nvPr/>
        </p:nvPicPr>
        <p:blipFill rotWithShape="1">
          <a:blip r:embed="rId4">
            <a:alphaModFix/>
          </a:blip>
          <a:srcRect t="13985" b="7225"/>
          <a:stretch/>
        </p:blipFill>
        <p:spPr>
          <a:xfrm>
            <a:off x="6155725" y="628050"/>
            <a:ext cx="2799799" cy="367642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4"/>
          <p:cNvSpPr txBox="1">
            <a:spLocks noGrp="1"/>
          </p:cNvSpPr>
          <p:nvPr>
            <p:ph type="body" idx="1"/>
          </p:nvPr>
        </p:nvSpPr>
        <p:spPr>
          <a:xfrm>
            <a:off x="0" y="94025"/>
            <a:ext cx="4090500" cy="5143500"/>
          </a:xfrm>
          <a:prstGeom prst="rect">
            <a:avLst/>
          </a:prstGeom>
        </p:spPr>
        <p:txBody>
          <a:bodyPr spcFirstLastPara="1" wrap="square" lIns="91425" tIns="91425" rIns="91425" bIns="91425" anchor="t" anchorCtr="0">
            <a:normAutofit/>
          </a:bodyPr>
          <a:lstStyle/>
          <a:p>
            <a:pPr marL="0" lvl="0" indent="0" algn="l" rtl="0">
              <a:lnSpc>
                <a:spcPct val="115000"/>
              </a:lnSpc>
              <a:spcBef>
                <a:spcPts val="0"/>
              </a:spcBef>
              <a:spcAft>
                <a:spcPts val="0"/>
              </a:spcAft>
              <a:buNone/>
            </a:pPr>
            <a:r>
              <a:rPr lang="it" sz="1893" dirty="0">
                <a:solidFill>
                  <a:schemeClr val="dk1"/>
                </a:solidFill>
                <a:latin typeface="Quicksand"/>
                <a:ea typeface="Quicksand"/>
                <a:cs typeface="Quicksand"/>
                <a:sym typeface="Quicksand"/>
              </a:rPr>
              <a:t>Le opere cinematografiche di rilievo incentrate sul personaggio del seduttore di Siviglia sono due:</a:t>
            </a:r>
            <a:endParaRPr sz="1893" dirty="0">
              <a:solidFill>
                <a:schemeClr val="dk1"/>
              </a:solidFill>
              <a:latin typeface="Quicksand"/>
              <a:ea typeface="Quicksand"/>
              <a:cs typeface="Quicksand"/>
              <a:sym typeface="Quicksand"/>
            </a:endParaRPr>
          </a:p>
          <a:p>
            <a:pPr marL="457200" lvl="0" indent="-348827" algn="l" rtl="0">
              <a:lnSpc>
                <a:spcPct val="115000"/>
              </a:lnSpc>
              <a:spcBef>
                <a:spcPts val="1200"/>
              </a:spcBef>
              <a:spcAft>
                <a:spcPts val="0"/>
              </a:spcAft>
              <a:buClr>
                <a:schemeClr val="dk1"/>
              </a:buClr>
              <a:buSzPts val="1893"/>
              <a:buFont typeface="Quicksand"/>
              <a:buAutoNum type="arabicPeriod"/>
            </a:pPr>
            <a:r>
              <a:rPr lang="it" sz="1893" dirty="0">
                <a:solidFill>
                  <a:schemeClr val="dk1"/>
                </a:solidFill>
                <a:latin typeface="Quicksand"/>
                <a:ea typeface="Quicksand"/>
                <a:cs typeface="Quicksand"/>
                <a:sym typeface="Quicksand"/>
              </a:rPr>
              <a:t>il film italiano </a:t>
            </a:r>
            <a:r>
              <a:rPr lang="it" sz="1893" i="1" dirty="0">
                <a:solidFill>
                  <a:schemeClr val="dk1"/>
                </a:solidFill>
                <a:latin typeface="Quicksand"/>
                <a:ea typeface="Quicksand"/>
                <a:cs typeface="Quicksand"/>
                <a:sym typeface="Quicksand"/>
              </a:rPr>
              <a:t>Don Giovanni </a:t>
            </a:r>
            <a:r>
              <a:rPr lang="it" sz="1893" dirty="0">
                <a:solidFill>
                  <a:schemeClr val="dk1"/>
                </a:solidFill>
                <a:latin typeface="Quicksand"/>
                <a:ea typeface="Quicksand"/>
                <a:cs typeface="Quicksand"/>
                <a:sym typeface="Quicksand"/>
              </a:rPr>
              <a:t>(1970), diretto e interpretato da </a:t>
            </a:r>
            <a:r>
              <a:rPr lang="it" sz="1893" b="1" dirty="0">
                <a:solidFill>
                  <a:schemeClr val="dk1"/>
                </a:solidFill>
                <a:latin typeface="Quicksand"/>
                <a:ea typeface="Quicksand"/>
                <a:cs typeface="Quicksand"/>
                <a:sym typeface="Quicksand"/>
              </a:rPr>
              <a:t>Carmelo Bene. </a:t>
            </a:r>
            <a:r>
              <a:rPr lang="it" sz="1893" dirty="0">
                <a:solidFill>
                  <a:schemeClr val="dk1"/>
                </a:solidFill>
                <a:latin typeface="Quicksand"/>
                <a:ea typeface="Quicksand"/>
                <a:cs typeface="Quicksand"/>
                <a:sym typeface="Quicksand"/>
              </a:rPr>
              <a:t>Si tratta di un film parodistico e barocco. </a:t>
            </a:r>
            <a:endParaRPr sz="1893" dirty="0">
              <a:solidFill>
                <a:schemeClr val="dk1"/>
              </a:solidFill>
              <a:latin typeface="Quicksand"/>
              <a:ea typeface="Quicksand"/>
              <a:cs typeface="Quicksand"/>
              <a:sym typeface="Quicksand"/>
            </a:endParaRPr>
          </a:p>
          <a:p>
            <a:pPr marL="457200" lvl="0" indent="-348827" algn="l" rtl="0">
              <a:lnSpc>
                <a:spcPct val="115000"/>
              </a:lnSpc>
              <a:spcBef>
                <a:spcPts val="0"/>
              </a:spcBef>
              <a:spcAft>
                <a:spcPts val="0"/>
              </a:spcAft>
              <a:buClr>
                <a:schemeClr val="dk1"/>
              </a:buClr>
              <a:buSzPts val="1893"/>
              <a:buFont typeface="Quicksand"/>
              <a:buAutoNum type="arabicPeriod"/>
            </a:pPr>
            <a:r>
              <a:rPr lang="it" sz="1893" i="1" dirty="0" smtClean="0">
                <a:solidFill>
                  <a:schemeClr val="dk1"/>
                </a:solidFill>
                <a:latin typeface="Quicksand"/>
                <a:ea typeface="Quicksand"/>
                <a:cs typeface="Quicksand"/>
                <a:sym typeface="Quicksand"/>
              </a:rPr>
              <a:t>Il Don </a:t>
            </a:r>
            <a:r>
              <a:rPr lang="it" sz="1893" i="1" dirty="0">
                <a:solidFill>
                  <a:schemeClr val="dk1"/>
                </a:solidFill>
                <a:latin typeface="Quicksand"/>
                <a:ea typeface="Quicksand"/>
                <a:cs typeface="Quicksand"/>
                <a:sym typeface="Quicksand"/>
              </a:rPr>
              <a:t>Giovanni </a:t>
            </a:r>
            <a:r>
              <a:rPr lang="it" sz="1893" dirty="0">
                <a:solidFill>
                  <a:schemeClr val="dk1"/>
                </a:solidFill>
                <a:latin typeface="Quicksand"/>
                <a:ea typeface="Quicksand"/>
                <a:cs typeface="Quicksand"/>
                <a:sym typeface="Quicksand"/>
              </a:rPr>
              <a:t>(1979) di </a:t>
            </a:r>
            <a:r>
              <a:rPr lang="it" sz="1893" b="1" dirty="0">
                <a:solidFill>
                  <a:schemeClr val="dk1"/>
                </a:solidFill>
                <a:latin typeface="Quicksand"/>
                <a:ea typeface="Quicksand"/>
                <a:cs typeface="Quicksand"/>
                <a:sym typeface="Quicksand"/>
              </a:rPr>
              <a:t>Joseph Losey</a:t>
            </a:r>
            <a:r>
              <a:rPr lang="it" sz="1893" dirty="0">
                <a:solidFill>
                  <a:schemeClr val="dk1"/>
                </a:solidFill>
                <a:latin typeface="Quicksand"/>
                <a:ea typeface="Quicksand"/>
                <a:cs typeface="Quicksand"/>
                <a:sym typeface="Quicksand"/>
              </a:rPr>
              <a:t> riporta sul set l’opera di Mozart.</a:t>
            </a:r>
            <a:endParaRPr sz="1893" dirty="0">
              <a:solidFill>
                <a:schemeClr val="dk1"/>
              </a:solidFill>
              <a:latin typeface="Quicksand"/>
              <a:ea typeface="Quicksand"/>
              <a:cs typeface="Quicksand"/>
              <a:sym typeface="Quicksand"/>
            </a:endParaRPr>
          </a:p>
          <a:p>
            <a:pPr marL="0" lvl="0" indent="0" algn="just" rtl="0">
              <a:spcBef>
                <a:spcPts val="1200"/>
              </a:spcBef>
              <a:spcAft>
                <a:spcPts val="1200"/>
              </a:spcAft>
              <a:buClr>
                <a:schemeClr val="dk1"/>
              </a:buClr>
              <a:buSzPts val="1100"/>
              <a:buFont typeface="Arial"/>
              <a:buNone/>
            </a:pPr>
            <a:endParaRPr dirty="0"/>
          </a:p>
        </p:txBody>
      </p:sp>
      <p:pic>
        <p:nvPicPr>
          <p:cNvPr id="139" name="Google Shape;139;p24"/>
          <p:cNvPicPr preferRelativeResize="0"/>
          <p:nvPr/>
        </p:nvPicPr>
        <p:blipFill>
          <a:blip r:embed="rId3">
            <a:alphaModFix/>
          </a:blip>
          <a:stretch>
            <a:fillRect/>
          </a:stretch>
        </p:blipFill>
        <p:spPr>
          <a:xfrm>
            <a:off x="4090500" y="228300"/>
            <a:ext cx="2390450" cy="3216250"/>
          </a:xfrm>
          <a:prstGeom prst="rect">
            <a:avLst/>
          </a:prstGeom>
          <a:noFill/>
          <a:ln>
            <a:noFill/>
          </a:ln>
        </p:spPr>
      </p:pic>
      <p:pic>
        <p:nvPicPr>
          <p:cNvPr id="140" name="Google Shape;140;p24"/>
          <p:cNvPicPr preferRelativeResize="0"/>
          <p:nvPr/>
        </p:nvPicPr>
        <p:blipFill rotWithShape="1">
          <a:blip r:embed="rId4">
            <a:alphaModFix/>
          </a:blip>
          <a:srcRect l="3519" t="16451" r="14627" b="7311"/>
          <a:stretch/>
        </p:blipFill>
        <p:spPr>
          <a:xfrm>
            <a:off x="6554550" y="1666000"/>
            <a:ext cx="2493951" cy="321624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p>
            <a:pPr marL="0" lvl="0" indent="0" algn="ctr" rtl="0">
              <a:spcBef>
                <a:spcPts val="1200"/>
              </a:spcBef>
              <a:spcAft>
                <a:spcPts val="1200"/>
              </a:spcAft>
              <a:buClr>
                <a:schemeClr val="dk1"/>
              </a:buClr>
              <a:buSzPts val="1100"/>
              <a:buFont typeface="Arial"/>
              <a:buNone/>
            </a:pPr>
            <a:r>
              <a:rPr lang="it" sz="3200" b="1">
                <a:solidFill>
                  <a:schemeClr val="dk1"/>
                </a:solidFill>
                <a:latin typeface="Indie Flower"/>
                <a:ea typeface="Indie Flower"/>
                <a:cs typeface="Indie Flower"/>
                <a:sym typeface="Indie Flower"/>
              </a:rPr>
              <a:t>Il personaggio di Don Giovanni nel cinema non ha mai goduto di eccessiva fortuna, tranne alcune eccezioni</a:t>
            </a:r>
            <a:r>
              <a:rPr lang="it" sz="2800" b="1">
                <a:solidFill>
                  <a:schemeClr val="dk1"/>
                </a:solidFill>
                <a:latin typeface="Indie Flower"/>
                <a:ea typeface="Indie Flower"/>
                <a:cs typeface="Indie Flower"/>
                <a:sym typeface="Indie Flower"/>
              </a:rPr>
              <a:t>:</a:t>
            </a:r>
            <a:endParaRPr sz="3600" b="1">
              <a:solidFill>
                <a:schemeClr val="dk1"/>
              </a:solidFill>
              <a:latin typeface="Indie Flower"/>
              <a:ea typeface="Indie Flower"/>
              <a:cs typeface="Indie Flower"/>
              <a:sym typeface="Indie Flower"/>
            </a:endParaRPr>
          </a:p>
        </p:txBody>
      </p:sp>
      <p:sp>
        <p:nvSpPr>
          <p:cNvPr id="146" name="Google Shape;146;p25"/>
          <p:cNvSpPr txBox="1"/>
          <p:nvPr/>
        </p:nvSpPr>
        <p:spPr>
          <a:xfrm>
            <a:off x="0" y="4635600"/>
            <a:ext cx="4619700" cy="523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sz="2200" b="1">
                <a:latin typeface="Spectral"/>
                <a:ea typeface="Spectral"/>
                <a:cs typeface="Spectral"/>
                <a:sym typeface="Spectral"/>
              </a:rPr>
              <a:t>It’s gonna be legen…wait for it…</a:t>
            </a:r>
            <a:endParaRPr sz="2200" b="1">
              <a:latin typeface="Spectral"/>
              <a:ea typeface="Spectral"/>
              <a:cs typeface="Spectral"/>
              <a:sym typeface="Spectr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6"/>
          <p:cNvSpPr txBox="1">
            <a:spLocks noGrp="1"/>
          </p:cNvSpPr>
          <p:nvPr>
            <p:ph type="title"/>
          </p:nvPr>
        </p:nvSpPr>
        <p:spPr>
          <a:xfrm>
            <a:off x="0" y="197575"/>
            <a:ext cx="3985200" cy="961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it" sz="2920" b="1">
                <a:solidFill>
                  <a:srgbClr val="351C75"/>
                </a:solidFill>
                <a:latin typeface="Indie Flower"/>
                <a:ea typeface="Indie Flower"/>
                <a:cs typeface="Indie Flower"/>
                <a:sym typeface="Indie Flower"/>
              </a:rPr>
              <a:t>How I met your mother: </a:t>
            </a:r>
            <a:endParaRPr sz="2920" b="1">
              <a:solidFill>
                <a:srgbClr val="351C75"/>
              </a:solidFill>
              <a:latin typeface="Indie Flower"/>
              <a:ea typeface="Indie Flower"/>
              <a:cs typeface="Indie Flower"/>
              <a:sym typeface="Indie Flower"/>
            </a:endParaRPr>
          </a:p>
          <a:p>
            <a:pPr marL="0" lvl="0" indent="0" algn="l" rtl="0">
              <a:spcBef>
                <a:spcPts val="0"/>
              </a:spcBef>
              <a:spcAft>
                <a:spcPts val="0"/>
              </a:spcAft>
              <a:buSzPts val="990"/>
              <a:buNone/>
            </a:pPr>
            <a:r>
              <a:rPr lang="it" sz="2920" b="1">
                <a:solidFill>
                  <a:srgbClr val="351C75"/>
                </a:solidFill>
                <a:latin typeface="Indie Flower"/>
                <a:ea typeface="Indie Flower"/>
                <a:cs typeface="Indie Flower"/>
                <a:sym typeface="Indie Flower"/>
              </a:rPr>
              <a:t>Barney Stinson</a:t>
            </a:r>
            <a:endParaRPr sz="2920" b="1">
              <a:solidFill>
                <a:srgbClr val="351C75"/>
              </a:solidFill>
              <a:latin typeface="Indie Flower"/>
              <a:ea typeface="Indie Flower"/>
              <a:cs typeface="Indie Flower"/>
              <a:sym typeface="Indie Flower"/>
            </a:endParaRPr>
          </a:p>
        </p:txBody>
      </p:sp>
      <p:sp>
        <p:nvSpPr>
          <p:cNvPr id="152" name="Google Shape;152;p26"/>
          <p:cNvSpPr txBox="1">
            <a:spLocks noGrp="1"/>
          </p:cNvSpPr>
          <p:nvPr>
            <p:ph type="body" idx="1"/>
          </p:nvPr>
        </p:nvSpPr>
        <p:spPr>
          <a:xfrm>
            <a:off x="0" y="1212800"/>
            <a:ext cx="4093200" cy="3992700"/>
          </a:xfrm>
          <a:prstGeom prst="rect">
            <a:avLst/>
          </a:prstGeom>
        </p:spPr>
        <p:txBody>
          <a:bodyPr spcFirstLastPara="1" wrap="square" lIns="91425" tIns="91425" rIns="91425" bIns="91425" anchor="t" anchorCtr="0">
            <a:noAutofit/>
          </a:bodyPr>
          <a:lstStyle/>
          <a:p>
            <a:pPr marL="0" lvl="0" indent="0" algn="l" rtl="0">
              <a:lnSpc>
                <a:spcPct val="95000"/>
              </a:lnSpc>
              <a:spcBef>
                <a:spcPts val="1200"/>
              </a:spcBef>
              <a:spcAft>
                <a:spcPts val="0"/>
              </a:spcAft>
              <a:buClr>
                <a:schemeClr val="dk1"/>
              </a:buClr>
              <a:buSzPts val="275"/>
              <a:buFont typeface="Arial"/>
              <a:buNone/>
            </a:pPr>
            <a:r>
              <a:rPr lang="it" sz="1302">
                <a:solidFill>
                  <a:srgbClr val="202124"/>
                </a:solidFill>
                <a:latin typeface="Quicksand"/>
                <a:ea typeface="Quicksand"/>
                <a:cs typeface="Quicksand"/>
                <a:sym typeface="Quicksand"/>
              </a:rPr>
              <a:t>Barney Stinson è un volto iconico della serie tv statunitense ‘’How I met your mother’’. Con il suo aspetto elegante, con le sue battute divertentissime, con tutti i suoi trucchetti seduce qualsiasi donna incontri. E’ un personaggio moderno ed esilarante, considerato il Don Giovanni odierno. Siamo abituati a considerare Barney Stinson il più grande playboy delle Serie Tv. In questa serie televisiva, il personaggio Barney Stinson è interpretato da Neil Patrick Harris, un gran seduttore, carismatico, affascinante, che con indosso la sua giacca seduce tutte quelle che incontra con diverse tecniche presenti nel suo playbook: un manuale dove sono appuntate tutti gli stratagemmi più stravaganti per vivere un’avventura di una sola notte. In più in un episodio si è vantato delle sue conquiste e ha addirittura dichiarato di aver sedotto 200 ragazze diverse.</a:t>
            </a:r>
            <a:endParaRPr sz="1327">
              <a:solidFill>
                <a:schemeClr val="dk1"/>
              </a:solidFill>
              <a:latin typeface="Quicksand"/>
              <a:ea typeface="Quicksand"/>
              <a:cs typeface="Quicksand"/>
              <a:sym typeface="Quicksand"/>
            </a:endParaRPr>
          </a:p>
          <a:p>
            <a:pPr marL="0" lvl="0" indent="0" algn="just" rtl="0">
              <a:lnSpc>
                <a:spcPct val="95000"/>
              </a:lnSpc>
              <a:spcBef>
                <a:spcPts val="1200"/>
              </a:spcBef>
              <a:spcAft>
                <a:spcPts val="600"/>
              </a:spcAft>
              <a:buClr>
                <a:schemeClr val="dk1"/>
              </a:buClr>
              <a:buSzPts val="275"/>
              <a:buFont typeface="Arial"/>
              <a:buNone/>
            </a:pPr>
            <a:endParaRPr sz="550"/>
          </a:p>
        </p:txBody>
      </p:sp>
      <p:pic>
        <p:nvPicPr>
          <p:cNvPr id="153" name="Google Shape;153;p26"/>
          <p:cNvPicPr preferRelativeResize="0"/>
          <p:nvPr/>
        </p:nvPicPr>
        <p:blipFill rotWithShape="1">
          <a:blip r:embed="rId3">
            <a:alphaModFix/>
          </a:blip>
          <a:srcRect b="33576"/>
          <a:stretch/>
        </p:blipFill>
        <p:spPr>
          <a:xfrm>
            <a:off x="4093200" y="492000"/>
            <a:ext cx="2895150" cy="3416399"/>
          </a:xfrm>
          <a:prstGeom prst="rect">
            <a:avLst/>
          </a:prstGeom>
          <a:noFill/>
          <a:ln>
            <a:noFill/>
          </a:ln>
          <a:effectLst>
            <a:outerShdw blurRad="485775" dist="85725" dir="11400000" algn="bl" rotWithShape="0">
              <a:srgbClr val="783F04">
                <a:alpha val="47000"/>
              </a:srgbClr>
            </a:outerShdw>
          </a:effectLst>
        </p:spPr>
      </p:pic>
      <p:pic>
        <p:nvPicPr>
          <p:cNvPr id="154" name="Google Shape;154;p26"/>
          <p:cNvPicPr preferRelativeResize="0"/>
          <p:nvPr/>
        </p:nvPicPr>
        <p:blipFill rotWithShape="1">
          <a:blip r:embed="rId4">
            <a:alphaModFix/>
          </a:blip>
          <a:srcRect l="11265" r="17295"/>
          <a:stretch/>
        </p:blipFill>
        <p:spPr>
          <a:xfrm>
            <a:off x="6728175" y="0"/>
            <a:ext cx="2362100" cy="3169375"/>
          </a:xfrm>
          <a:prstGeom prst="rect">
            <a:avLst/>
          </a:prstGeom>
          <a:noFill/>
          <a:ln>
            <a:noFill/>
          </a:ln>
        </p:spPr>
      </p:pic>
      <p:sp>
        <p:nvSpPr>
          <p:cNvPr id="155" name="Google Shape;155;p26"/>
          <p:cNvSpPr txBox="1"/>
          <p:nvPr/>
        </p:nvSpPr>
        <p:spPr>
          <a:xfrm>
            <a:off x="3985200" y="3908400"/>
            <a:ext cx="2085000" cy="1143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200"/>
              </a:spcBef>
              <a:spcAft>
                <a:spcPts val="600"/>
              </a:spcAft>
              <a:buClr>
                <a:schemeClr val="dk1"/>
              </a:buClr>
              <a:buSzPts val="1100"/>
              <a:buFont typeface="Arial"/>
              <a:buNone/>
            </a:pPr>
            <a:r>
              <a:rPr lang="it" b="1">
                <a:latin typeface="Quicksand"/>
                <a:ea typeface="Quicksand"/>
                <a:cs typeface="Quicksand"/>
                <a:sym typeface="Quicksand"/>
              </a:rPr>
              <a:t>Stagione 5 episodio 8: strategie di rimorchio </a:t>
            </a:r>
            <a:r>
              <a:rPr lang="it" b="1" u="sng">
                <a:solidFill>
                  <a:srgbClr val="1155CC"/>
                </a:solidFill>
                <a:latin typeface="Quicksand"/>
                <a:ea typeface="Quicksand"/>
                <a:cs typeface="Quicksand"/>
                <a:sym typeface="Quicksand"/>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https://youtu.be/5Z7Ze56dPdg</a:t>
            </a:r>
            <a:endParaRPr b="1">
              <a:latin typeface="Quicksand"/>
              <a:ea typeface="Quicksand"/>
              <a:cs typeface="Quicksand"/>
              <a:sym typeface="Quicksand"/>
            </a:endParaRPr>
          </a:p>
        </p:txBody>
      </p:sp>
      <p:pic>
        <p:nvPicPr>
          <p:cNvPr id="156" name="Google Shape;156;p26"/>
          <p:cNvPicPr preferRelativeResize="0"/>
          <p:nvPr/>
        </p:nvPicPr>
        <p:blipFill rotWithShape="1">
          <a:blip r:embed="rId6">
            <a:alphaModFix/>
          </a:blip>
          <a:srcRect l="16894" t="13944" r="23514" b="19335"/>
          <a:stretch/>
        </p:blipFill>
        <p:spPr>
          <a:xfrm>
            <a:off x="6070125" y="3169375"/>
            <a:ext cx="2815900" cy="1853250"/>
          </a:xfrm>
          <a:prstGeom prst="rect">
            <a:avLst/>
          </a:prstGeom>
          <a:noFill/>
          <a:ln>
            <a:noFill/>
          </a:ln>
        </p:spPr>
      </p:pic>
      <p:sp>
        <p:nvSpPr>
          <p:cNvPr id="157" name="Google Shape;157;p26"/>
          <p:cNvSpPr txBox="1"/>
          <p:nvPr/>
        </p:nvSpPr>
        <p:spPr>
          <a:xfrm>
            <a:off x="1692125" y="4649544"/>
            <a:ext cx="59415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58" name="Google Shape;158;p26"/>
          <p:cNvSpPr txBox="1"/>
          <p:nvPr/>
        </p:nvSpPr>
        <p:spPr>
          <a:xfrm>
            <a:off x="0" y="-97550"/>
            <a:ext cx="13161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sz="2300" b="1">
                <a:latin typeface="Spectral"/>
                <a:ea typeface="Spectral"/>
                <a:cs typeface="Spectral"/>
                <a:sym typeface="Spectral"/>
              </a:rPr>
              <a:t>…dary!</a:t>
            </a:r>
            <a:endParaRPr sz="2300" b="1">
              <a:latin typeface="Spectral"/>
              <a:ea typeface="Spectral"/>
              <a:cs typeface="Spectral"/>
              <a:sym typeface="Spectr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7"/>
          <p:cNvSpPr txBox="1">
            <a:spLocks noGrp="1"/>
          </p:cNvSpPr>
          <p:nvPr>
            <p:ph type="title"/>
          </p:nvPr>
        </p:nvSpPr>
        <p:spPr>
          <a:xfrm>
            <a:off x="0" y="0"/>
            <a:ext cx="5599200" cy="475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it" sz="3110" b="1">
                <a:solidFill>
                  <a:srgbClr val="5B0F00"/>
                </a:solidFill>
                <a:latin typeface="Indie Flower"/>
                <a:ea typeface="Indie Flower"/>
                <a:cs typeface="Indie Flower"/>
                <a:sym typeface="Indie Flower"/>
              </a:rPr>
              <a:t>Un professore: Dante Balestra</a:t>
            </a:r>
            <a:endParaRPr sz="3110" b="1">
              <a:solidFill>
                <a:srgbClr val="5B0F00"/>
              </a:solidFill>
              <a:latin typeface="Indie Flower"/>
              <a:ea typeface="Indie Flower"/>
              <a:cs typeface="Indie Flower"/>
              <a:sym typeface="Indie Flower"/>
            </a:endParaRPr>
          </a:p>
        </p:txBody>
      </p:sp>
      <p:sp>
        <p:nvSpPr>
          <p:cNvPr id="164" name="Google Shape;164;p27"/>
          <p:cNvSpPr txBox="1">
            <a:spLocks noGrp="1"/>
          </p:cNvSpPr>
          <p:nvPr>
            <p:ph type="body" idx="1"/>
          </p:nvPr>
        </p:nvSpPr>
        <p:spPr>
          <a:xfrm>
            <a:off x="0" y="529675"/>
            <a:ext cx="3837300" cy="46137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it" sz="1300" dirty="0">
                <a:solidFill>
                  <a:schemeClr val="dk1"/>
                </a:solidFill>
                <a:latin typeface="Quicksand"/>
                <a:ea typeface="Quicksand"/>
                <a:cs typeface="Quicksand"/>
                <a:sym typeface="Quicksand"/>
              </a:rPr>
              <a:t>Un altro esempio “Un Professore”, serie televisiva Rai, il cui protagonista è Alessandro Gassman che interpreta un professore di </a:t>
            </a:r>
            <a:r>
              <a:rPr lang="it" sz="1300" dirty="0" smtClean="0">
                <a:solidFill>
                  <a:schemeClr val="dk1"/>
                </a:solidFill>
                <a:latin typeface="Quicksand"/>
                <a:ea typeface="Quicksand"/>
                <a:cs typeface="Quicksand"/>
                <a:sym typeface="Quicksand"/>
              </a:rPr>
              <a:t>filosofia, </a:t>
            </a:r>
            <a:r>
              <a:rPr lang="it" sz="1300" b="1" dirty="0">
                <a:solidFill>
                  <a:schemeClr val="dk1"/>
                </a:solidFill>
                <a:latin typeface="Quicksand"/>
                <a:ea typeface="Quicksand"/>
                <a:cs typeface="Quicksand"/>
                <a:sym typeface="Quicksand"/>
              </a:rPr>
              <a:t>Dante Balestra</a:t>
            </a:r>
            <a:r>
              <a:rPr lang="it" sz="1300" dirty="0">
                <a:solidFill>
                  <a:schemeClr val="dk1"/>
                </a:solidFill>
                <a:latin typeface="Quicksand"/>
                <a:ea typeface="Quicksand"/>
                <a:cs typeface="Quicksand"/>
                <a:sym typeface="Quicksand"/>
              </a:rPr>
              <a:t>. Egli è un padre assente, tornato da poco nella sua città natale per occuparsi del figlio ormai sedicenne. </a:t>
            </a:r>
            <a:endParaRPr sz="1300" dirty="0">
              <a:solidFill>
                <a:schemeClr val="dk1"/>
              </a:solidFill>
              <a:latin typeface="Quicksand"/>
              <a:ea typeface="Quicksand"/>
              <a:cs typeface="Quicksand"/>
              <a:sym typeface="Quicksand"/>
            </a:endParaRPr>
          </a:p>
          <a:p>
            <a:pPr marL="0" lvl="0" indent="0" algn="l" rtl="0">
              <a:lnSpc>
                <a:spcPct val="115000"/>
              </a:lnSpc>
              <a:spcBef>
                <a:spcPts val="1200"/>
              </a:spcBef>
              <a:spcAft>
                <a:spcPts val="600"/>
              </a:spcAft>
              <a:buNone/>
            </a:pPr>
            <a:r>
              <a:rPr lang="it" sz="1300" dirty="0">
                <a:solidFill>
                  <a:schemeClr val="dk1"/>
                </a:solidFill>
                <a:latin typeface="Quicksand"/>
                <a:ea typeface="Quicksand"/>
                <a:cs typeface="Quicksand"/>
                <a:sym typeface="Quicksand"/>
              </a:rPr>
              <a:t>E’ un Don Giovanni perché frequenta diverse donne come Sara Cardinaletti, la professoressa di matematica del figlio, Cecilia, la madre di Aureliano, un suo allievo e Anita, una vecchia conoscenza. Dante sostiene che nelle relazioni amorose è un disastro e che non riesce ad avere relazioni durature che superino i sei mesi. </a:t>
            </a:r>
            <a:endParaRPr dirty="0">
              <a:latin typeface="Lora"/>
              <a:ea typeface="Lora"/>
              <a:cs typeface="Lora"/>
              <a:sym typeface="Lora"/>
            </a:endParaRPr>
          </a:p>
        </p:txBody>
      </p:sp>
      <p:pic>
        <p:nvPicPr>
          <p:cNvPr id="165" name="Google Shape;165;p27"/>
          <p:cNvPicPr preferRelativeResize="0"/>
          <p:nvPr/>
        </p:nvPicPr>
        <p:blipFill rotWithShape="1">
          <a:blip r:embed="rId3">
            <a:alphaModFix/>
          </a:blip>
          <a:srcRect r="12111" b="10793"/>
          <a:stretch/>
        </p:blipFill>
        <p:spPr>
          <a:xfrm>
            <a:off x="6442800" y="169475"/>
            <a:ext cx="2701199" cy="2551625"/>
          </a:xfrm>
          <a:prstGeom prst="rect">
            <a:avLst/>
          </a:prstGeom>
          <a:noFill/>
          <a:ln>
            <a:noFill/>
          </a:ln>
        </p:spPr>
      </p:pic>
      <p:pic>
        <p:nvPicPr>
          <p:cNvPr id="166" name="Google Shape;166;p27"/>
          <p:cNvPicPr preferRelativeResize="0"/>
          <p:nvPr/>
        </p:nvPicPr>
        <p:blipFill rotWithShape="1">
          <a:blip r:embed="rId4">
            <a:alphaModFix/>
          </a:blip>
          <a:srcRect l="11394"/>
          <a:stretch/>
        </p:blipFill>
        <p:spPr>
          <a:xfrm>
            <a:off x="6205750" y="2637500"/>
            <a:ext cx="2938251" cy="2108450"/>
          </a:xfrm>
          <a:prstGeom prst="rect">
            <a:avLst/>
          </a:prstGeom>
          <a:noFill/>
          <a:ln>
            <a:noFill/>
          </a:ln>
        </p:spPr>
      </p:pic>
      <p:pic>
        <p:nvPicPr>
          <p:cNvPr id="167" name="Google Shape;167;p27"/>
          <p:cNvPicPr preferRelativeResize="0"/>
          <p:nvPr/>
        </p:nvPicPr>
        <p:blipFill rotWithShape="1">
          <a:blip r:embed="rId5">
            <a:alphaModFix/>
          </a:blip>
          <a:srcRect l="14806" t="8311" r="20026" b="7901"/>
          <a:stretch/>
        </p:blipFill>
        <p:spPr>
          <a:xfrm>
            <a:off x="3832075" y="529675"/>
            <a:ext cx="2701200" cy="2191424"/>
          </a:xfrm>
          <a:prstGeom prst="rect">
            <a:avLst/>
          </a:prstGeom>
          <a:noFill/>
          <a:ln>
            <a:noFill/>
          </a:ln>
        </p:spPr>
      </p:pic>
      <p:pic>
        <p:nvPicPr>
          <p:cNvPr id="168" name="Google Shape;168;p27"/>
          <p:cNvPicPr preferRelativeResize="0"/>
          <p:nvPr/>
        </p:nvPicPr>
        <p:blipFill rotWithShape="1">
          <a:blip r:embed="rId6">
            <a:alphaModFix/>
          </a:blip>
          <a:srcRect l="16936"/>
          <a:stretch/>
        </p:blipFill>
        <p:spPr>
          <a:xfrm>
            <a:off x="3847137" y="2637500"/>
            <a:ext cx="2595674" cy="18960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8"/>
          <p:cNvSpPr txBox="1">
            <a:spLocks noGrp="1"/>
          </p:cNvSpPr>
          <p:nvPr>
            <p:ph type="title"/>
          </p:nvPr>
        </p:nvSpPr>
        <p:spPr>
          <a:xfrm>
            <a:off x="0" y="0"/>
            <a:ext cx="8520600" cy="572700"/>
          </a:xfrm>
          <a:prstGeom prst="rect">
            <a:avLst/>
          </a:prstGeom>
        </p:spPr>
        <p:txBody>
          <a:bodyPr spcFirstLastPara="1" wrap="square" lIns="91425" tIns="91425" rIns="91425" bIns="91425" anchor="t" anchorCtr="0">
            <a:noAutofit/>
          </a:bodyPr>
          <a:lstStyle/>
          <a:p>
            <a:pPr marL="0" lvl="0" indent="0" algn="just" rtl="0">
              <a:lnSpc>
                <a:spcPct val="115000"/>
              </a:lnSpc>
              <a:spcBef>
                <a:spcPts val="1200"/>
              </a:spcBef>
              <a:spcAft>
                <a:spcPts val="0"/>
              </a:spcAft>
              <a:buClr>
                <a:schemeClr val="dk1"/>
              </a:buClr>
              <a:buSzPts val="990"/>
              <a:buFont typeface="Arial"/>
              <a:buNone/>
            </a:pPr>
            <a:r>
              <a:rPr lang="it" sz="3359" b="1">
                <a:solidFill>
                  <a:srgbClr val="666666"/>
                </a:solidFill>
                <a:latin typeface="Indie Flower"/>
                <a:ea typeface="Indie Flower"/>
                <a:cs typeface="Indie Flower"/>
                <a:sym typeface="Indie Flower"/>
              </a:rPr>
              <a:t>The Vampire Diaries: Damon Salvatore</a:t>
            </a:r>
            <a:endParaRPr sz="3359" b="1">
              <a:solidFill>
                <a:srgbClr val="666666"/>
              </a:solidFill>
              <a:latin typeface="Indie Flower"/>
              <a:ea typeface="Indie Flower"/>
              <a:cs typeface="Indie Flower"/>
              <a:sym typeface="Indie Flower"/>
            </a:endParaRPr>
          </a:p>
        </p:txBody>
      </p:sp>
      <p:sp>
        <p:nvSpPr>
          <p:cNvPr id="174" name="Google Shape;174;p28"/>
          <p:cNvSpPr txBox="1">
            <a:spLocks noGrp="1"/>
          </p:cNvSpPr>
          <p:nvPr>
            <p:ph type="body" idx="1"/>
          </p:nvPr>
        </p:nvSpPr>
        <p:spPr>
          <a:xfrm>
            <a:off x="0" y="572700"/>
            <a:ext cx="8840400" cy="1271100"/>
          </a:xfrm>
          <a:prstGeom prst="rect">
            <a:avLst/>
          </a:prstGeom>
        </p:spPr>
        <p:txBody>
          <a:bodyPr spcFirstLastPara="1" wrap="square" lIns="91425" tIns="91425" rIns="91425" bIns="91425" anchor="t" anchorCtr="0">
            <a:normAutofit fontScale="77500" lnSpcReduction="20000"/>
          </a:bodyPr>
          <a:lstStyle/>
          <a:p>
            <a:pPr marL="0" lvl="0" indent="0" algn="just" rtl="0">
              <a:lnSpc>
                <a:spcPct val="115000"/>
              </a:lnSpc>
              <a:spcBef>
                <a:spcPts val="1200"/>
              </a:spcBef>
              <a:spcAft>
                <a:spcPts val="0"/>
              </a:spcAft>
              <a:buClr>
                <a:schemeClr val="dk1"/>
              </a:buClr>
              <a:buSzPct val="55582"/>
              <a:buFont typeface="Arial"/>
              <a:buNone/>
            </a:pPr>
            <a:r>
              <a:rPr lang="it" sz="1979" b="1" dirty="0">
                <a:solidFill>
                  <a:schemeClr val="dk1"/>
                </a:solidFill>
                <a:latin typeface="Quicksand"/>
                <a:ea typeface="Quicksand"/>
                <a:cs typeface="Quicksand"/>
                <a:sym typeface="Quicksand"/>
              </a:rPr>
              <a:t>Damon Salvatore </a:t>
            </a:r>
            <a:r>
              <a:rPr lang="it" sz="1979" dirty="0">
                <a:solidFill>
                  <a:schemeClr val="dk1"/>
                </a:solidFill>
                <a:latin typeface="Quicksand"/>
                <a:ea typeface="Quicksand"/>
                <a:cs typeface="Quicksand"/>
                <a:sym typeface="Quicksand"/>
              </a:rPr>
              <a:t>è uno dei protagonisti della serie televisiva ‘’The Vampire Diaries’’. E’ un personaggio fuori dall’ordinario, in continua mutazione e ricco di cambiamenti. Il giovane ha uno sguardo agghiacciante, occhi azzurri e molto chiari. Damon è un vampiro da un fascino incredibile. Giovane, bello e intelligente, grazie al suo </a:t>
            </a:r>
            <a:r>
              <a:rPr lang="it" sz="1979" dirty="0" smtClean="0">
                <a:solidFill>
                  <a:schemeClr val="dk1"/>
                </a:solidFill>
                <a:latin typeface="Quicksand"/>
                <a:ea typeface="Quicksand"/>
                <a:cs typeface="Quicksand"/>
                <a:sym typeface="Quicksand"/>
              </a:rPr>
              <a:t>carisma, </a:t>
            </a:r>
            <a:r>
              <a:rPr lang="it" sz="1979" dirty="0">
                <a:solidFill>
                  <a:schemeClr val="dk1"/>
                </a:solidFill>
                <a:latin typeface="Quicksand"/>
                <a:ea typeface="Quicksand"/>
                <a:cs typeface="Quicksand"/>
                <a:sym typeface="Quicksand"/>
              </a:rPr>
              <a:t>riesce a conquistare le sue “prede”. </a:t>
            </a:r>
            <a:endParaRPr sz="2029" dirty="0">
              <a:solidFill>
                <a:schemeClr val="dk1"/>
              </a:solidFill>
              <a:latin typeface="Quicksand"/>
              <a:ea typeface="Quicksand"/>
              <a:cs typeface="Quicksand"/>
              <a:sym typeface="Quicksand"/>
            </a:endParaRPr>
          </a:p>
        </p:txBody>
      </p:sp>
      <p:pic>
        <p:nvPicPr>
          <p:cNvPr id="175" name="Google Shape;175;p28"/>
          <p:cNvPicPr preferRelativeResize="0"/>
          <p:nvPr/>
        </p:nvPicPr>
        <p:blipFill>
          <a:blip r:embed="rId3">
            <a:alphaModFix/>
          </a:blip>
          <a:stretch>
            <a:fillRect/>
          </a:stretch>
        </p:blipFill>
        <p:spPr>
          <a:xfrm>
            <a:off x="6162650" y="1822050"/>
            <a:ext cx="2683525" cy="3173725"/>
          </a:xfrm>
          <a:prstGeom prst="rect">
            <a:avLst/>
          </a:prstGeom>
          <a:noFill/>
          <a:ln>
            <a:noFill/>
          </a:ln>
        </p:spPr>
      </p:pic>
      <p:pic>
        <p:nvPicPr>
          <p:cNvPr id="176" name="Google Shape;176;p28"/>
          <p:cNvPicPr preferRelativeResize="0"/>
          <p:nvPr/>
        </p:nvPicPr>
        <p:blipFill rotWithShape="1">
          <a:blip r:embed="rId4">
            <a:alphaModFix/>
          </a:blip>
          <a:srcRect b="16191"/>
          <a:stretch/>
        </p:blipFill>
        <p:spPr>
          <a:xfrm>
            <a:off x="3230238" y="1822050"/>
            <a:ext cx="2683525" cy="3173725"/>
          </a:xfrm>
          <a:prstGeom prst="rect">
            <a:avLst/>
          </a:prstGeom>
          <a:noFill/>
          <a:ln>
            <a:noFill/>
          </a:ln>
        </p:spPr>
      </p:pic>
      <p:pic>
        <p:nvPicPr>
          <p:cNvPr id="177" name="Google Shape;177;p28"/>
          <p:cNvPicPr preferRelativeResize="0"/>
          <p:nvPr/>
        </p:nvPicPr>
        <p:blipFill>
          <a:blip r:embed="rId5">
            <a:alphaModFix/>
          </a:blip>
          <a:stretch>
            <a:fillRect/>
          </a:stretch>
        </p:blipFill>
        <p:spPr>
          <a:xfrm>
            <a:off x="197600" y="1974150"/>
            <a:ext cx="2783751" cy="30216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sp>
        <p:nvSpPr>
          <p:cNvPr id="182" name="Google Shape;182;p29"/>
          <p:cNvSpPr txBox="1">
            <a:spLocks noGrp="1"/>
          </p:cNvSpPr>
          <p:nvPr>
            <p:ph type="title"/>
          </p:nvPr>
        </p:nvSpPr>
        <p:spPr>
          <a:xfrm>
            <a:off x="-9750" y="0"/>
            <a:ext cx="52731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it" sz="3520" b="1">
                <a:solidFill>
                  <a:srgbClr val="783F04"/>
                </a:solidFill>
                <a:latin typeface="Indie Flower"/>
                <a:ea typeface="Indie Flower"/>
                <a:cs typeface="Indie Flower"/>
                <a:sym typeface="Indie Flower"/>
              </a:rPr>
              <a:t>New Girl: Winston Schimdt</a:t>
            </a:r>
            <a:endParaRPr sz="3520" b="1">
              <a:solidFill>
                <a:srgbClr val="783F04"/>
              </a:solidFill>
              <a:latin typeface="Indie Flower"/>
              <a:ea typeface="Indie Flower"/>
              <a:cs typeface="Indie Flower"/>
              <a:sym typeface="Indie Flower"/>
            </a:endParaRPr>
          </a:p>
        </p:txBody>
      </p:sp>
      <p:sp>
        <p:nvSpPr>
          <p:cNvPr id="183" name="Google Shape;183;p29"/>
          <p:cNvSpPr txBox="1">
            <a:spLocks noGrp="1"/>
          </p:cNvSpPr>
          <p:nvPr>
            <p:ph type="body" idx="1"/>
          </p:nvPr>
        </p:nvSpPr>
        <p:spPr>
          <a:xfrm>
            <a:off x="88950" y="3057300"/>
            <a:ext cx="5363700" cy="18345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1200"/>
              </a:spcAft>
              <a:buNone/>
            </a:pPr>
            <a:r>
              <a:rPr lang="it" sz="1550" b="1">
                <a:solidFill>
                  <a:schemeClr val="dk1"/>
                </a:solidFill>
                <a:latin typeface="Quicksand"/>
                <a:ea typeface="Quicksand"/>
                <a:cs typeface="Quicksand"/>
                <a:sym typeface="Quicksand"/>
              </a:rPr>
              <a:t>Schimdt </a:t>
            </a:r>
            <a:r>
              <a:rPr lang="it" sz="1550">
                <a:solidFill>
                  <a:schemeClr val="dk1"/>
                </a:solidFill>
                <a:latin typeface="Quicksand"/>
                <a:ea typeface="Quicksand"/>
                <a:cs typeface="Quicksand"/>
                <a:sym typeface="Quicksand"/>
              </a:rPr>
              <a:t>è un ragazzo super vanitoso, con un fisico palestrato, tanto da togliersi spesso la maglia per mostrare i suoi addominali. E’ sempre a caccia di avventure, niente storie serie, tipico del Don Giovanni. Spavaldo e sicuro di sè, attrae le ragazze anche per questo motivo. </a:t>
            </a:r>
            <a:endParaRPr sz="2000">
              <a:solidFill>
                <a:schemeClr val="dk1"/>
              </a:solidFill>
              <a:latin typeface="Quicksand"/>
              <a:ea typeface="Quicksand"/>
              <a:cs typeface="Quicksand"/>
              <a:sym typeface="Quicksand"/>
            </a:endParaRPr>
          </a:p>
        </p:txBody>
      </p:sp>
      <p:pic>
        <p:nvPicPr>
          <p:cNvPr id="184" name="Google Shape;184;p29"/>
          <p:cNvPicPr preferRelativeResize="0"/>
          <p:nvPr/>
        </p:nvPicPr>
        <p:blipFill rotWithShape="1">
          <a:blip r:embed="rId3">
            <a:alphaModFix/>
          </a:blip>
          <a:srcRect l="4870" t="3130" b="2867"/>
          <a:stretch/>
        </p:blipFill>
        <p:spPr>
          <a:xfrm>
            <a:off x="5730700" y="154425"/>
            <a:ext cx="3261876" cy="4834626"/>
          </a:xfrm>
          <a:prstGeom prst="rect">
            <a:avLst/>
          </a:prstGeom>
          <a:noFill/>
          <a:ln>
            <a:noFill/>
          </a:ln>
        </p:spPr>
      </p:pic>
      <p:pic>
        <p:nvPicPr>
          <p:cNvPr id="185" name="Google Shape;185;p29"/>
          <p:cNvPicPr preferRelativeResize="0"/>
          <p:nvPr/>
        </p:nvPicPr>
        <p:blipFill>
          <a:blip r:embed="rId4">
            <a:alphaModFix/>
          </a:blip>
          <a:stretch>
            <a:fillRect/>
          </a:stretch>
        </p:blipFill>
        <p:spPr>
          <a:xfrm>
            <a:off x="88939" y="677125"/>
            <a:ext cx="1673511" cy="2221475"/>
          </a:xfrm>
          <a:prstGeom prst="rect">
            <a:avLst/>
          </a:prstGeom>
          <a:noFill/>
          <a:ln>
            <a:noFill/>
          </a:ln>
        </p:spPr>
      </p:pic>
      <p:pic>
        <p:nvPicPr>
          <p:cNvPr id="186" name="Google Shape;186;p29"/>
          <p:cNvPicPr preferRelativeResize="0"/>
          <p:nvPr/>
        </p:nvPicPr>
        <p:blipFill>
          <a:blip r:embed="rId5">
            <a:alphaModFix/>
          </a:blip>
          <a:stretch>
            <a:fillRect/>
          </a:stretch>
        </p:blipFill>
        <p:spPr>
          <a:xfrm>
            <a:off x="1908787" y="572075"/>
            <a:ext cx="1853255" cy="2431575"/>
          </a:xfrm>
          <a:prstGeom prst="rect">
            <a:avLst/>
          </a:prstGeom>
          <a:noFill/>
          <a:ln>
            <a:noFill/>
          </a:ln>
        </p:spPr>
      </p:pic>
      <p:pic>
        <p:nvPicPr>
          <p:cNvPr id="187" name="Google Shape;187;p29"/>
          <p:cNvPicPr preferRelativeResize="0"/>
          <p:nvPr/>
        </p:nvPicPr>
        <p:blipFill>
          <a:blip r:embed="rId6">
            <a:alphaModFix/>
          </a:blip>
          <a:stretch>
            <a:fillRect/>
          </a:stretch>
        </p:blipFill>
        <p:spPr>
          <a:xfrm>
            <a:off x="3908375" y="597775"/>
            <a:ext cx="1676012" cy="2380175"/>
          </a:xfrm>
          <a:prstGeom prst="rect">
            <a:avLst/>
          </a:prstGeom>
          <a:noFill/>
          <a:ln>
            <a:noFill/>
          </a:ln>
        </p:spPr>
      </p:pic>
      <p:sp>
        <p:nvSpPr>
          <p:cNvPr id="188" name="Google Shape;188;p29"/>
          <p:cNvSpPr txBox="1"/>
          <p:nvPr/>
        </p:nvSpPr>
        <p:spPr>
          <a:xfrm>
            <a:off x="88950" y="4743300"/>
            <a:ext cx="3471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b="1" u="sng">
                <a:solidFill>
                  <a:schemeClr val="hlink"/>
                </a:solidFill>
                <a:latin typeface="Quicksand"/>
                <a:ea typeface="Quicksand"/>
                <a:cs typeface="Quicksand"/>
                <a:sym typeface="Quicksand"/>
                <a:hlinkClick r:id="rId7"/>
              </a:rPr>
              <a:t>https://youtu.be/fWSKU3-52pk </a:t>
            </a:r>
            <a:r>
              <a:rPr lang="it" b="1">
                <a:latin typeface="Quicksand"/>
                <a:ea typeface="Quicksand"/>
                <a:cs typeface="Quicksand"/>
                <a:sym typeface="Quicksand"/>
              </a:rPr>
              <a:t>1x10</a:t>
            </a:r>
            <a:endParaRPr b="1">
              <a:latin typeface="Quicksand"/>
              <a:ea typeface="Quicksand"/>
              <a:cs typeface="Quicksand"/>
              <a:sym typeface="Quicksan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0"/>
          <p:cNvSpPr txBox="1">
            <a:spLocks noGrp="1"/>
          </p:cNvSpPr>
          <p:nvPr>
            <p:ph type="title"/>
          </p:nvPr>
        </p:nvSpPr>
        <p:spPr>
          <a:xfrm>
            <a:off x="-94000" y="137600"/>
            <a:ext cx="35517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it" sz="2920" b="1">
                <a:solidFill>
                  <a:srgbClr val="A61C00"/>
                </a:solidFill>
                <a:latin typeface="Indie Flower"/>
                <a:ea typeface="Indie Flower"/>
                <a:cs typeface="Indie Flower"/>
                <a:sym typeface="Indie Flower"/>
              </a:rPr>
              <a:t>Iron Man: Tony Stark</a:t>
            </a:r>
            <a:endParaRPr sz="2920" b="1">
              <a:solidFill>
                <a:srgbClr val="A61C00"/>
              </a:solidFill>
              <a:latin typeface="Indie Flower"/>
              <a:ea typeface="Indie Flower"/>
              <a:cs typeface="Indie Flower"/>
              <a:sym typeface="Indie Flower"/>
            </a:endParaRPr>
          </a:p>
        </p:txBody>
      </p:sp>
      <p:sp>
        <p:nvSpPr>
          <p:cNvPr id="194" name="Google Shape;194;p30"/>
          <p:cNvSpPr txBox="1">
            <a:spLocks noGrp="1"/>
          </p:cNvSpPr>
          <p:nvPr>
            <p:ph type="body" idx="1"/>
          </p:nvPr>
        </p:nvSpPr>
        <p:spPr>
          <a:xfrm>
            <a:off x="0" y="737100"/>
            <a:ext cx="3221700" cy="4137900"/>
          </a:xfrm>
          <a:prstGeom prst="rect">
            <a:avLst/>
          </a:prstGeom>
        </p:spPr>
        <p:txBody>
          <a:bodyPr spcFirstLastPara="1" wrap="square" lIns="91425" tIns="91425" rIns="91425" bIns="91425" anchor="t" anchorCtr="0">
            <a:normAutofit lnSpcReduction="10000"/>
          </a:bodyPr>
          <a:lstStyle/>
          <a:p>
            <a:pPr marL="0" lvl="0" indent="0" algn="ctr" rtl="0">
              <a:lnSpc>
                <a:spcPct val="115000"/>
              </a:lnSpc>
              <a:spcBef>
                <a:spcPts val="1200"/>
              </a:spcBef>
              <a:spcAft>
                <a:spcPts val="0"/>
              </a:spcAft>
              <a:buClr>
                <a:schemeClr val="dk1"/>
              </a:buClr>
              <a:buSzPts val="1100"/>
              <a:buFont typeface="Arial"/>
              <a:buNone/>
            </a:pPr>
            <a:r>
              <a:rPr lang="it" sz="1700" dirty="0">
                <a:solidFill>
                  <a:schemeClr val="dk1"/>
                </a:solidFill>
                <a:latin typeface="Quicksand"/>
                <a:ea typeface="Quicksand"/>
                <a:cs typeface="Quicksand"/>
                <a:sym typeface="Quicksand"/>
              </a:rPr>
              <a:t>Geniale playboy dalla battuta pronta che, con la sua armatura rosso </a:t>
            </a:r>
            <a:r>
              <a:rPr lang="it" sz="1700" dirty="0" smtClean="0">
                <a:solidFill>
                  <a:schemeClr val="dk1"/>
                </a:solidFill>
                <a:latin typeface="Quicksand"/>
                <a:ea typeface="Quicksand"/>
                <a:cs typeface="Quicksand"/>
                <a:sym typeface="Quicksand"/>
              </a:rPr>
              <a:t>fuoco, </a:t>
            </a:r>
            <a:r>
              <a:rPr lang="it" sz="1700" dirty="0">
                <a:solidFill>
                  <a:schemeClr val="dk1"/>
                </a:solidFill>
                <a:latin typeface="Quicksand"/>
                <a:ea typeface="Quicksand"/>
                <a:cs typeface="Quicksand"/>
                <a:sym typeface="Quicksand"/>
              </a:rPr>
              <a:t>diventa generoso ed eroico. Il personaggio di Iron Man, interpretato da Robert Downey Jr, è un miliardario dalle risorse economiche illimitate, ambizioso, che si concede solo avventure e non storie d’amore. E’  </a:t>
            </a:r>
            <a:r>
              <a:rPr lang="it" sz="1700" b="1" i="1" dirty="0">
                <a:solidFill>
                  <a:schemeClr val="dk1"/>
                </a:solidFill>
                <a:latin typeface="Quicksand"/>
                <a:ea typeface="Quicksand"/>
                <a:cs typeface="Quicksand"/>
                <a:sym typeface="Quicksand"/>
              </a:rPr>
              <a:t>un genio, miliardario, playboy, filantropo</a:t>
            </a:r>
            <a:endParaRPr sz="1700" b="1" i="1" dirty="0">
              <a:solidFill>
                <a:schemeClr val="dk1"/>
              </a:solidFill>
              <a:latin typeface="Quicksand"/>
              <a:ea typeface="Quicksand"/>
              <a:cs typeface="Quicksand"/>
              <a:sym typeface="Quicksand"/>
            </a:endParaRPr>
          </a:p>
          <a:p>
            <a:pPr marL="0" lvl="0" indent="0" algn="ctr" rtl="0">
              <a:spcBef>
                <a:spcPts val="0"/>
              </a:spcBef>
              <a:spcAft>
                <a:spcPts val="1200"/>
              </a:spcAft>
              <a:buNone/>
            </a:pPr>
            <a:endParaRPr dirty="0"/>
          </a:p>
        </p:txBody>
      </p:sp>
      <p:pic>
        <p:nvPicPr>
          <p:cNvPr id="195" name="Google Shape;195;p30"/>
          <p:cNvPicPr preferRelativeResize="0"/>
          <p:nvPr/>
        </p:nvPicPr>
        <p:blipFill>
          <a:blip r:embed="rId3">
            <a:alphaModFix/>
          </a:blip>
          <a:stretch>
            <a:fillRect/>
          </a:stretch>
        </p:blipFill>
        <p:spPr>
          <a:xfrm>
            <a:off x="6602900" y="438750"/>
            <a:ext cx="2398827" cy="4266000"/>
          </a:xfrm>
          <a:prstGeom prst="rect">
            <a:avLst/>
          </a:prstGeom>
          <a:noFill/>
          <a:ln>
            <a:noFill/>
          </a:ln>
        </p:spPr>
      </p:pic>
      <p:pic>
        <p:nvPicPr>
          <p:cNvPr id="196" name="Google Shape;196;p30"/>
          <p:cNvPicPr preferRelativeResize="0"/>
          <p:nvPr/>
        </p:nvPicPr>
        <p:blipFill rotWithShape="1">
          <a:blip r:embed="rId4">
            <a:alphaModFix/>
          </a:blip>
          <a:srcRect t="30221"/>
          <a:stretch/>
        </p:blipFill>
        <p:spPr>
          <a:xfrm>
            <a:off x="4201675" y="1804275"/>
            <a:ext cx="2401224" cy="2976849"/>
          </a:xfrm>
          <a:prstGeom prst="rect">
            <a:avLst/>
          </a:prstGeom>
          <a:noFill/>
          <a:ln>
            <a:noFill/>
          </a:ln>
        </p:spPr>
      </p:pic>
      <p:pic>
        <p:nvPicPr>
          <p:cNvPr id="197" name="Google Shape;197;p30"/>
          <p:cNvPicPr preferRelativeResize="0"/>
          <p:nvPr/>
        </p:nvPicPr>
        <p:blipFill>
          <a:blip r:embed="rId5">
            <a:alphaModFix/>
          </a:blip>
          <a:stretch>
            <a:fillRect/>
          </a:stretch>
        </p:blipFill>
        <p:spPr>
          <a:xfrm>
            <a:off x="4936224" y="137600"/>
            <a:ext cx="1666675" cy="1666675"/>
          </a:xfrm>
          <a:prstGeom prst="rect">
            <a:avLst/>
          </a:prstGeom>
          <a:noFill/>
          <a:ln>
            <a:noFill/>
          </a:ln>
        </p:spPr>
      </p:pic>
      <p:pic>
        <p:nvPicPr>
          <p:cNvPr id="198" name="Google Shape;198;p30"/>
          <p:cNvPicPr preferRelativeResize="0"/>
          <p:nvPr/>
        </p:nvPicPr>
        <p:blipFill>
          <a:blip r:embed="rId6">
            <a:alphaModFix/>
          </a:blip>
          <a:stretch>
            <a:fillRect/>
          </a:stretch>
        </p:blipFill>
        <p:spPr>
          <a:xfrm>
            <a:off x="3221550" y="737100"/>
            <a:ext cx="1714674" cy="1714674"/>
          </a:xfrm>
          <a:prstGeom prst="rect">
            <a:avLst/>
          </a:prstGeom>
          <a:noFill/>
          <a:ln>
            <a:noFill/>
          </a:ln>
        </p:spPr>
      </p:pic>
      <p:sp>
        <p:nvSpPr>
          <p:cNvPr id="199" name="Google Shape;199;p30"/>
          <p:cNvSpPr txBox="1"/>
          <p:nvPr/>
        </p:nvSpPr>
        <p:spPr>
          <a:xfrm>
            <a:off x="-925900" y="4304550"/>
            <a:ext cx="52155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it" b="1" u="sng">
                <a:solidFill>
                  <a:schemeClr val="hlink"/>
                </a:solidFill>
                <a:latin typeface="Quicksand"/>
                <a:ea typeface="Quicksand"/>
                <a:cs typeface="Quicksand"/>
                <a:sym typeface="Quicksand"/>
                <a:hlinkClick r:id="rId7"/>
              </a:rPr>
              <a:t>https://youtu.be/-_quE6bxR9Q</a:t>
            </a:r>
            <a:endParaRPr b="1">
              <a:latin typeface="Quicksand"/>
              <a:ea typeface="Quicksand"/>
              <a:cs typeface="Quicksand"/>
              <a:sym typeface="Quicksan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1"/>
          <p:cNvSpPr txBox="1">
            <a:spLocks noGrp="1"/>
          </p:cNvSpPr>
          <p:nvPr>
            <p:ph type="title"/>
          </p:nvPr>
        </p:nvSpPr>
        <p:spPr>
          <a:xfrm>
            <a:off x="87288" y="-8057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it" sz="3720" b="1">
                <a:solidFill>
                  <a:srgbClr val="434343"/>
                </a:solidFill>
                <a:latin typeface="Indie Flower"/>
                <a:ea typeface="Indie Flower"/>
                <a:cs typeface="Indie Flower"/>
                <a:sym typeface="Indie Flower"/>
              </a:rPr>
              <a:t>Friends: Joey Tribbiani</a:t>
            </a:r>
            <a:endParaRPr sz="3720" b="1">
              <a:solidFill>
                <a:srgbClr val="434343"/>
              </a:solidFill>
              <a:latin typeface="Indie Flower"/>
              <a:ea typeface="Indie Flower"/>
              <a:cs typeface="Indie Flower"/>
              <a:sym typeface="Indie Flower"/>
            </a:endParaRPr>
          </a:p>
        </p:txBody>
      </p:sp>
      <p:sp>
        <p:nvSpPr>
          <p:cNvPr id="205" name="Google Shape;205;p31"/>
          <p:cNvSpPr txBox="1">
            <a:spLocks noGrp="1"/>
          </p:cNvSpPr>
          <p:nvPr>
            <p:ph type="body" idx="1"/>
          </p:nvPr>
        </p:nvSpPr>
        <p:spPr>
          <a:xfrm>
            <a:off x="26875" y="634050"/>
            <a:ext cx="5955900" cy="2108700"/>
          </a:xfrm>
          <a:prstGeom prst="rect">
            <a:avLst/>
          </a:prstGeom>
        </p:spPr>
        <p:txBody>
          <a:bodyPr spcFirstLastPara="1" wrap="square" lIns="91425" tIns="91425" rIns="91425" bIns="91425" anchor="t" anchorCtr="0">
            <a:normAutofit fontScale="77500" lnSpcReduction="20000"/>
          </a:bodyPr>
          <a:lstStyle/>
          <a:p>
            <a:pPr marL="0" lvl="0" indent="0" algn="l" rtl="0">
              <a:lnSpc>
                <a:spcPct val="136363"/>
              </a:lnSpc>
              <a:spcBef>
                <a:spcPts val="1200"/>
              </a:spcBef>
              <a:spcAft>
                <a:spcPts val="0"/>
              </a:spcAft>
              <a:buClr>
                <a:schemeClr val="dk1"/>
              </a:buClr>
              <a:buSzPct val="61111"/>
              <a:buFont typeface="Arial"/>
              <a:buNone/>
            </a:pPr>
            <a:r>
              <a:rPr lang="it" dirty="0">
                <a:solidFill>
                  <a:srgbClr val="202124"/>
                </a:solidFill>
                <a:latin typeface="Lora"/>
                <a:ea typeface="Lora"/>
                <a:cs typeface="Lora"/>
                <a:sym typeface="Lora"/>
              </a:rPr>
              <a:t>Negli anni ’90, prima che andasse in onda How I Met Your Mother, c’era un altro Don Giovanni: </a:t>
            </a:r>
            <a:r>
              <a:rPr lang="it" b="1" dirty="0">
                <a:solidFill>
                  <a:srgbClr val="202124"/>
                </a:solidFill>
                <a:latin typeface="Lora"/>
                <a:ea typeface="Lora"/>
                <a:cs typeface="Lora"/>
                <a:sym typeface="Lora"/>
              </a:rPr>
              <a:t>Joey Tribbiani</a:t>
            </a:r>
            <a:r>
              <a:rPr lang="it" dirty="0">
                <a:solidFill>
                  <a:srgbClr val="202124"/>
                </a:solidFill>
                <a:latin typeface="Lora"/>
                <a:ea typeface="Lora"/>
                <a:cs typeface="Lora"/>
                <a:sym typeface="Lora"/>
              </a:rPr>
              <a:t>, uno dei protagonisti della serie televisiva ‘’Friends’’, interpretato da Matt LeBlanc. Joey è ragazzo di origini italiane che sogna di diventare attore. Instancabile playboy </a:t>
            </a:r>
            <a:r>
              <a:rPr lang="it" dirty="0" smtClean="0">
                <a:solidFill>
                  <a:srgbClr val="202124"/>
                </a:solidFill>
                <a:latin typeface="Lora"/>
                <a:ea typeface="Lora"/>
                <a:cs typeface="Lora"/>
                <a:sym typeface="Lora"/>
              </a:rPr>
              <a:t>che, </a:t>
            </a:r>
            <a:r>
              <a:rPr lang="it" dirty="0">
                <a:solidFill>
                  <a:srgbClr val="202124"/>
                </a:solidFill>
                <a:latin typeface="Lora"/>
                <a:ea typeface="Lora"/>
                <a:cs typeface="Lora"/>
                <a:sym typeface="Lora"/>
              </a:rPr>
              <a:t>al contrario di Barney, che indossa solo sofisticati completi, </a:t>
            </a:r>
            <a:r>
              <a:rPr lang="it" dirty="0" smtClean="0">
                <a:solidFill>
                  <a:srgbClr val="202124"/>
                </a:solidFill>
                <a:latin typeface="Lora"/>
                <a:ea typeface="Lora"/>
                <a:cs typeface="Lora"/>
                <a:sym typeface="Lora"/>
              </a:rPr>
              <a:t>riesce </a:t>
            </a:r>
            <a:r>
              <a:rPr lang="it" dirty="0">
                <a:solidFill>
                  <a:srgbClr val="202124"/>
                </a:solidFill>
                <a:latin typeface="Lora"/>
                <a:ea typeface="Lora"/>
                <a:cs typeface="Lora"/>
                <a:sym typeface="Lora"/>
              </a:rPr>
              <a:t>ugualmente a far colpo sulle ragazze. Lui passa da una donna all’altra con la leggerezza del playboy un po’ infantile. </a:t>
            </a:r>
            <a:endParaRPr dirty="0">
              <a:solidFill>
                <a:srgbClr val="202124"/>
              </a:solidFill>
              <a:latin typeface="Lora"/>
              <a:ea typeface="Lora"/>
              <a:cs typeface="Lora"/>
              <a:sym typeface="Lora"/>
            </a:endParaRPr>
          </a:p>
        </p:txBody>
      </p:sp>
      <p:pic>
        <p:nvPicPr>
          <p:cNvPr id="206" name="Google Shape;206;p31"/>
          <p:cNvPicPr preferRelativeResize="0"/>
          <p:nvPr/>
        </p:nvPicPr>
        <p:blipFill rotWithShape="1">
          <a:blip r:embed="rId3">
            <a:alphaModFix/>
          </a:blip>
          <a:srcRect l="17297" r="3394" b="19484"/>
          <a:stretch/>
        </p:blipFill>
        <p:spPr>
          <a:xfrm>
            <a:off x="456600" y="2679800"/>
            <a:ext cx="2195275" cy="2409975"/>
          </a:xfrm>
          <a:prstGeom prst="rect">
            <a:avLst/>
          </a:prstGeom>
          <a:noFill/>
          <a:ln>
            <a:noFill/>
          </a:ln>
        </p:spPr>
      </p:pic>
      <p:pic>
        <p:nvPicPr>
          <p:cNvPr id="207" name="Google Shape;207;p31"/>
          <p:cNvPicPr preferRelativeResize="0"/>
          <p:nvPr/>
        </p:nvPicPr>
        <p:blipFill rotWithShape="1">
          <a:blip r:embed="rId4">
            <a:alphaModFix/>
          </a:blip>
          <a:srcRect l="5573" r="5386"/>
          <a:stretch/>
        </p:blipFill>
        <p:spPr>
          <a:xfrm>
            <a:off x="3426975" y="2679800"/>
            <a:ext cx="1900350" cy="2409974"/>
          </a:xfrm>
          <a:prstGeom prst="rect">
            <a:avLst/>
          </a:prstGeom>
          <a:noFill/>
          <a:ln>
            <a:noFill/>
          </a:ln>
        </p:spPr>
      </p:pic>
      <p:pic>
        <p:nvPicPr>
          <p:cNvPr id="208" name="Google Shape;208;p31"/>
          <p:cNvPicPr preferRelativeResize="0"/>
          <p:nvPr/>
        </p:nvPicPr>
        <p:blipFill rotWithShape="1">
          <a:blip r:embed="rId5">
            <a:alphaModFix/>
          </a:blip>
          <a:srcRect l="3956" t="1534" r="3605" b="1930"/>
          <a:stretch/>
        </p:blipFill>
        <p:spPr>
          <a:xfrm>
            <a:off x="6102425" y="362225"/>
            <a:ext cx="2901825" cy="44190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2"/>
          <p:cNvSpPr txBox="1">
            <a:spLocks noGrp="1"/>
          </p:cNvSpPr>
          <p:nvPr>
            <p:ph type="title"/>
          </p:nvPr>
        </p:nvSpPr>
        <p:spPr>
          <a:xfrm>
            <a:off x="0" y="-537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it" sz="2820" b="1">
                <a:solidFill>
                  <a:srgbClr val="C27BA0"/>
                </a:solidFill>
                <a:latin typeface="Indie Flower"/>
                <a:ea typeface="Indie Flower"/>
                <a:cs typeface="Indie Flower"/>
                <a:sym typeface="Indie Flower"/>
              </a:rPr>
              <a:t>Gossip Girl: Chuck Bass</a:t>
            </a:r>
            <a:endParaRPr sz="2820" b="1">
              <a:solidFill>
                <a:srgbClr val="C27BA0"/>
              </a:solidFill>
              <a:latin typeface="Indie Flower"/>
              <a:ea typeface="Indie Flower"/>
              <a:cs typeface="Indie Flower"/>
              <a:sym typeface="Indie Flower"/>
            </a:endParaRPr>
          </a:p>
        </p:txBody>
      </p:sp>
      <p:sp>
        <p:nvSpPr>
          <p:cNvPr id="214" name="Google Shape;214;p32"/>
          <p:cNvSpPr txBox="1">
            <a:spLocks noGrp="1"/>
          </p:cNvSpPr>
          <p:nvPr>
            <p:ph type="body" idx="1"/>
          </p:nvPr>
        </p:nvSpPr>
        <p:spPr>
          <a:xfrm>
            <a:off x="5694100" y="0"/>
            <a:ext cx="3450000" cy="5143500"/>
          </a:xfrm>
          <a:prstGeom prst="rect">
            <a:avLst/>
          </a:prstGeom>
        </p:spPr>
        <p:txBody>
          <a:bodyPr spcFirstLastPara="1" wrap="square" lIns="91425" tIns="91425" rIns="91425" bIns="91425" anchor="t" anchorCtr="0">
            <a:normAutofit/>
          </a:bodyPr>
          <a:lstStyle/>
          <a:p>
            <a:pPr marL="0" lvl="0" indent="0" algn="r" rtl="0">
              <a:lnSpc>
                <a:spcPct val="136363"/>
              </a:lnSpc>
              <a:spcBef>
                <a:spcPts val="1200"/>
              </a:spcBef>
              <a:spcAft>
                <a:spcPts val="0"/>
              </a:spcAft>
              <a:buClr>
                <a:schemeClr val="dk1"/>
              </a:buClr>
              <a:buSzPts val="1100"/>
              <a:buFont typeface="Arial"/>
              <a:buNone/>
            </a:pPr>
            <a:r>
              <a:rPr lang="it" sz="1600" b="1" dirty="0">
                <a:solidFill>
                  <a:srgbClr val="202124"/>
                </a:solidFill>
                <a:latin typeface="Quicksand"/>
                <a:ea typeface="Quicksand"/>
                <a:cs typeface="Quicksand"/>
                <a:sym typeface="Quicksand"/>
              </a:rPr>
              <a:t>Chuck Bass,</a:t>
            </a:r>
            <a:r>
              <a:rPr lang="it" sz="1600" dirty="0">
                <a:solidFill>
                  <a:srgbClr val="202124"/>
                </a:solidFill>
                <a:latin typeface="Quicksand"/>
                <a:ea typeface="Quicksand"/>
                <a:cs typeface="Quicksand"/>
                <a:sym typeface="Quicksand"/>
              </a:rPr>
              <a:t> interpretato da Ed Westwick, ha la tipica aria da cattivo ragazzo, è una vera e propria calamita per le donne e con il suo fascino </a:t>
            </a:r>
            <a:r>
              <a:rPr lang="it" sz="1600" dirty="0" smtClean="0">
                <a:solidFill>
                  <a:srgbClr val="202124"/>
                </a:solidFill>
                <a:latin typeface="Quicksand"/>
                <a:ea typeface="Quicksand"/>
                <a:cs typeface="Quicksand"/>
                <a:sym typeface="Quicksand"/>
              </a:rPr>
              <a:t>riesce a </a:t>
            </a:r>
            <a:r>
              <a:rPr lang="it" sz="1600" dirty="0">
                <a:solidFill>
                  <a:srgbClr val="202124"/>
                </a:solidFill>
                <a:latin typeface="Quicksand"/>
                <a:ea typeface="Quicksand"/>
                <a:cs typeface="Quicksand"/>
                <a:sym typeface="Quicksand"/>
              </a:rPr>
              <a:t>conquistare tante prede. Sebbene sia innamorato di Blaire, ha innumerevoli flirt; è il cattivo ragazzo per eccellenza, quello a cui le ragazze non sanno resistere. Ha uno sguardo intenso, super mascella e gran stile. </a:t>
            </a:r>
            <a:endParaRPr sz="1600" dirty="0">
              <a:solidFill>
                <a:srgbClr val="202124"/>
              </a:solidFill>
              <a:latin typeface="Quicksand"/>
              <a:ea typeface="Quicksand"/>
              <a:cs typeface="Quicksand"/>
              <a:sym typeface="Quicksand"/>
            </a:endParaRPr>
          </a:p>
        </p:txBody>
      </p:sp>
      <p:pic>
        <p:nvPicPr>
          <p:cNvPr id="215" name="Google Shape;215;p32"/>
          <p:cNvPicPr preferRelativeResize="0"/>
          <p:nvPr/>
        </p:nvPicPr>
        <p:blipFill>
          <a:blip r:embed="rId3">
            <a:alphaModFix/>
          </a:blip>
          <a:stretch>
            <a:fillRect/>
          </a:stretch>
        </p:blipFill>
        <p:spPr>
          <a:xfrm>
            <a:off x="3735150" y="298800"/>
            <a:ext cx="1816039" cy="2015675"/>
          </a:xfrm>
          <a:prstGeom prst="rect">
            <a:avLst/>
          </a:prstGeom>
          <a:noFill/>
          <a:ln>
            <a:noFill/>
          </a:ln>
        </p:spPr>
      </p:pic>
      <p:pic>
        <p:nvPicPr>
          <p:cNvPr id="216" name="Google Shape;216;p32"/>
          <p:cNvPicPr preferRelativeResize="0"/>
          <p:nvPr/>
        </p:nvPicPr>
        <p:blipFill rotWithShape="1">
          <a:blip r:embed="rId4">
            <a:alphaModFix/>
          </a:blip>
          <a:srcRect l="2936" t="5328" r="8622" b="20454"/>
          <a:stretch/>
        </p:blipFill>
        <p:spPr>
          <a:xfrm>
            <a:off x="131875" y="572700"/>
            <a:ext cx="3393025" cy="4437050"/>
          </a:xfrm>
          <a:prstGeom prst="rect">
            <a:avLst/>
          </a:prstGeom>
          <a:noFill/>
          <a:ln>
            <a:noFill/>
          </a:ln>
        </p:spPr>
      </p:pic>
      <p:pic>
        <p:nvPicPr>
          <p:cNvPr id="217" name="Google Shape;217;p32"/>
          <p:cNvPicPr preferRelativeResize="0"/>
          <p:nvPr/>
        </p:nvPicPr>
        <p:blipFill rotWithShape="1">
          <a:blip r:embed="rId5">
            <a:alphaModFix/>
          </a:blip>
          <a:srcRect t="-6096" b="14838"/>
          <a:stretch/>
        </p:blipFill>
        <p:spPr>
          <a:xfrm>
            <a:off x="3702763" y="2314475"/>
            <a:ext cx="1738475" cy="261417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3"/>
          <p:cNvSpPr txBox="1">
            <a:spLocks noGrp="1"/>
          </p:cNvSpPr>
          <p:nvPr>
            <p:ph type="title"/>
          </p:nvPr>
        </p:nvSpPr>
        <p:spPr>
          <a:xfrm>
            <a:off x="311700" y="199905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it" sz="3420" b="1">
                <a:latin typeface="Courgette"/>
                <a:ea typeface="Courgette"/>
                <a:cs typeface="Courgette"/>
                <a:sym typeface="Courgette"/>
              </a:rPr>
              <a:t>FINE</a:t>
            </a:r>
            <a:endParaRPr sz="4320" b="1">
              <a:latin typeface="Courgette"/>
              <a:ea typeface="Courgette"/>
              <a:cs typeface="Courgette"/>
              <a:sym typeface="Courgette"/>
            </a:endParaRPr>
          </a:p>
        </p:txBody>
      </p:sp>
      <p:sp>
        <p:nvSpPr>
          <p:cNvPr id="223" name="Google Shape;223;p33"/>
          <p:cNvSpPr txBox="1">
            <a:spLocks noGrp="1"/>
          </p:cNvSpPr>
          <p:nvPr>
            <p:ph type="body" idx="1"/>
          </p:nvPr>
        </p:nvSpPr>
        <p:spPr>
          <a:xfrm>
            <a:off x="311700" y="1999050"/>
            <a:ext cx="8520600" cy="1900200"/>
          </a:xfrm>
          <a:prstGeom prst="rect">
            <a:avLst/>
          </a:prstGeom>
        </p:spPr>
        <p:txBody>
          <a:bodyPr spcFirstLastPara="1" wrap="square" lIns="91425" tIns="91425" rIns="91425" bIns="91425" anchor="t" anchorCtr="0">
            <a:normAutofit fontScale="77500" lnSpcReduction="20000"/>
          </a:bodyPr>
          <a:lstStyle/>
          <a:p>
            <a:pPr marL="0" lvl="0" indent="0" algn="l" rtl="0">
              <a:spcBef>
                <a:spcPts val="0"/>
              </a:spcBef>
              <a:spcAft>
                <a:spcPts val="0"/>
              </a:spcAft>
              <a:buNone/>
            </a:pPr>
            <a:endParaRPr sz="3100" b="1">
              <a:solidFill>
                <a:schemeClr val="dk1"/>
              </a:solidFill>
              <a:latin typeface="Indie Flower"/>
              <a:ea typeface="Indie Flower"/>
              <a:cs typeface="Indie Flower"/>
              <a:sym typeface="Indie Flower"/>
            </a:endParaRPr>
          </a:p>
          <a:p>
            <a:pPr marL="0" lvl="0" indent="0" algn="ctr" rtl="0">
              <a:spcBef>
                <a:spcPts val="1200"/>
              </a:spcBef>
              <a:spcAft>
                <a:spcPts val="0"/>
              </a:spcAft>
              <a:buNone/>
            </a:pPr>
            <a:r>
              <a:rPr lang="it" sz="3100" b="1">
                <a:solidFill>
                  <a:schemeClr val="dk1"/>
                </a:solidFill>
                <a:latin typeface="Indie Flower"/>
                <a:ea typeface="Indie Flower"/>
                <a:cs typeface="Indie Flower"/>
                <a:sym typeface="Indie Flower"/>
              </a:rPr>
              <a:t>Grazie per la vostra attenzione</a:t>
            </a:r>
            <a:endParaRPr sz="4190" b="1">
              <a:solidFill>
                <a:schemeClr val="dk1"/>
              </a:solidFill>
              <a:latin typeface="Quicksand"/>
              <a:ea typeface="Quicksand"/>
              <a:cs typeface="Quicksand"/>
              <a:sym typeface="Quicksand"/>
            </a:endParaRPr>
          </a:p>
          <a:p>
            <a:pPr marL="0" lvl="0" indent="0" algn="ctr" rtl="0">
              <a:spcBef>
                <a:spcPts val="1200"/>
              </a:spcBef>
              <a:spcAft>
                <a:spcPts val="1200"/>
              </a:spcAft>
              <a:buNone/>
            </a:pPr>
            <a:r>
              <a:rPr lang="it" sz="4190" b="1">
                <a:solidFill>
                  <a:schemeClr val="dk1"/>
                </a:solidFill>
                <a:latin typeface="Quicksand"/>
                <a:ea typeface="Quicksand"/>
                <a:cs typeface="Quicksand"/>
                <a:sym typeface="Quicksand"/>
              </a:rPr>
              <a:t>:)</a:t>
            </a:r>
            <a:endParaRPr sz="4190" b="1">
              <a:solidFill>
                <a:schemeClr val="dk1"/>
              </a:solidFill>
              <a:latin typeface="Quicksand"/>
              <a:ea typeface="Quicksand"/>
              <a:cs typeface="Quicksand"/>
              <a:sym typeface="Quicksand"/>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TotalTime>
  <Words>1894</Words>
  <Application>Microsoft Office PowerPoint</Application>
  <PresentationFormat>Presentazione su schermo (16:9)</PresentationFormat>
  <Paragraphs>81</Paragraphs>
  <Slides>21</Slides>
  <Notes>21</Notes>
  <HiddenSlides>0</HiddenSlides>
  <MMClips>0</MMClips>
  <ScaleCrop>false</ScaleCrop>
  <HeadingPairs>
    <vt:vector size="6" baseType="variant">
      <vt:variant>
        <vt:lpstr>Caratteri utilizzati</vt:lpstr>
      </vt:variant>
      <vt:variant>
        <vt:i4>10</vt:i4>
      </vt:variant>
      <vt:variant>
        <vt:lpstr>Tema</vt:lpstr>
      </vt:variant>
      <vt:variant>
        <vt:i4>1</vt:i4>
      </vt:variant>
      <vt:variant>
        <vt:lpstr>Titoli diapositive</vt:lpstr>
      </vt:variant>
      <vt:variant>
        <vt:i4>21</vt:i4>
      </vt:variant>
    </vt:vector>
  </HeadingPairs>
  <TitlesOfParts>
    <vt:vector size="32" baseType="lpstr">
      <vt:lpstr>Indie Flower</vt:lpstr>
      <vt:lpstr>Comfortaa</vt:lpstr>
      <vt:lpstr>Arial</vt:lpstr>
      <vt:lpstr>Quicksand</vt:lpstr>
      <vt:lpstr>Lora</vt:lpstr>
      <vt:lpstr>Spectral</vt:lpstr>
      <vt:lpstr>Calibri</vt:lpstr>
      <vt:lpstr>Montserrat</vt:lpstr>
      <vt:lpstr>Courgette</vt:lpstr>
      <vt:lpstr>Roboto</vt:lpstr>
      <vt:lpstr>Simple Light</vt:lpstr>
      <vt:lpstr>Il Don Giovanni: ieri e oggi</vt:lpstr>
      <vt:lpstr>Chi è il ‘’DON GIOVANNI”?</vt:lpstr>
      <vt:lpstr>EN EL TEATRO CON TIRSO DE MOLINA</vt:lpstr>
      <vt:lpstr>Presentazione standard di PowerPoint</vt:lpstr>
      <vt:lpstr>DANS LE THÉÂTRE AVEC MOLIÈRE </vt:lpstr>
      <vt:lpstr>EPISODIO DELL’INGANNO DEL DON GIOVANNI </vt:lpstr>
      <vt:lpstr>DAS THEATER MIT MOZART </vt:lpstr>
      <vt:lpstr>Presentazione standard di PowerPoint</vt:lpstr>
      <vt:lpstr>DON GIOVANNI NELLA LETTERATURA</vt:lpstr>
      <vt:lpstr>Don Giovanni Indiano - RANBIR KAPOOR</vt:lpstr>
      <vt:lpstr>DON GIOVANNI NEL CINEMA</vt:lpstr>
      <vt:lpstr>Presentazione standard di PowerPoint</vt:lpstr>
      <vt:lpstr>Presentazione standard di PowerPoint</vt:lpstr>
      <vt:lpstr>How I met your mother:  Barney Stinson</vt:lpstr>
      <vt:lpstr>Un professore: Dante Balestra</vt:lpstr>
      <vt:lpstr>The Vampire Diaries: Damon Salvatore</vt:lpstr>
      <vt:lpstr>New Girl: Winston Schimdt</vt:lpstr>
      <vt:lpstr>Iron Man: Tony Stark</vt:lpstr>
      <vt:lpstr>Friends: Joey Tribbiani</vt:lpstr>
      <vt:lpstr>Gossip Girl: Chuck Bass</vt:lpstr>
      <vt:lpstr>FINE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Don Giovanni: ieri e oggi</dc:title>
  <dc:creator>Hp</dc:creator>
  <cp:lastModifiedBy>Windows User</cp:lastModifiedBy>
  <cp:revision>5</cp:revision>
  <dcterms:modified xsi:type="dcterms:W3CDTF">2022-01-15T19:08:07Z</dcterms:modified>
</cp:coreProperties>
</file>