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8" name="Google Shape;88;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4" name="Google Shape;94;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0" name="Google Shape;100;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6" name="Google Shape;106;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2" name="Google Shape;112;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8" name="Google Shape;118;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4" name="Google Shape;124;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titolo" type="title">
  <p:cSld name="TITLE">
    <p:spTree>
      <p:nvGrpSpPr>
        <p:cNvPr id="1" name="Shape 11"/>
        <p:cNvGrpSpPr/>
        <p:nvPr/>
      </p:nvGrpSpPr>
      <p:grpSpPr>
        <a:xfrm>
          <a:off x="0" y="0"/>
          <a:ext cx="0" cy="0"/>
          <a:chOff x="0" y="0"/>
          <a:chExt cx="0" cy="0"/>
        </a:xfrm>
      </p:grpSpPr>
      <p:sp>
        <p:nvSpPr>
          <p:cNvPr id="12" name="Google Shape;12;p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olo e testo verticale" type="vertTx">
  <p:cSld name="VERTICAL_TEXT">
    <p:spTree>
      <p:nvGrpSpPr>
        <p:cNvPr id="1" name="Shape 68"/>
        <p:cNvGrpSpPr/>
        <p:nvPr/>
      </p:nvGrpSpPr>
      <p:grpSpPr>
        <a:xfrm>
          <a:off x="0" y="0"/>
          <a:ext cx="0" cy="0"/>
          <a:chOff x="0" y="0"/>
          <a:chExt cx="0" cy="0"/>
        </a:xfrm>
      </p:grpSpPr>
      <p:sp>
        <p:nvSpPr>
          <p:cNvPr id="69" name="Google Shape;69;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1_Titolo e testo verticale" type="vertTitleAndTx">
  <p:cSld name="VERTICAL_TITLE_AND_VERTICAL_TEXT">
    <p:spTree>
      <p:nvGrpSpPr>
        <p:cNvPr id="1" name="Shape 74"/>
        <p:cNvGrpSpPr/>
        <p:nvPr/>
      </p:nvGrpSpPr>
      <p:grpSpPr>
        <a:xfrm>
          <a:off x="0" y="0"/>
          <a:ext cx="0" cy="0"/>
          <a:chOff x="0" y="0"/>
          <a:chExt cx="0" cy="0"/>
        </a:xfrm>
      </p:grpSpPr>
      <p:sp>
        <p:nvSpPr>
          <p:cNvPr id="75" name="Google Shape;75;p1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olo e contenuto" type="obj">
  <p:cSld name="OBJECT">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Intestazione sezione" type="secHead">
  <p:cSld name="SECTION_HEADER">
    <p:spTree>
      <p:nvGrpSpPr>
        <p:cNvPr id="1" name="Shape 23"/>
        <p:cNvGrpSpPr/>
        <p:nvPr/>
      </p:nvGrpSpPr>
      <p:grpSpPr>
        <a:xfrm>
          <a:off x="0" y="0"/>
          <a:ext cx="0" cy="0"/>
          <a:chOff x="0" y="0"/>
          <a:chExt cx="0" cy="0"/>
        </a:xfrm>
      </p:grpSpPr>
      <p:sp>
        <p:nvSpPr>
          <p:cNvPr id="24" name="Google Shape;24;p4"/>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4"/>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ue contenuti" type="twoObj">
  <p:cSld name="TWO_OBJECTS">
    <p:spTree>
      <p:nvGrpSpPr>
        <p:cNvPr id="1" name="Shape 29"/>
        <p:cNvGrpSpPr/>
        <p:nvPr/>
      </p:nvGrpSpPr>
      <p:grpSpPr>
        <a:xfrm>
          <a:off x="0" y="0"/>
          <a:ext cx="0" cy="0"/>
          <a:chOff x="0" y="0"/>
          <a:chExt cx="0" cy="0"/>
        </a:xfrm>
      </p:grpSpPr>
      <p:sp>
        <p:nvSpPr>
          <p:cNvPr id="30" name="Google Shape;30;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nfronto" type="twoTxTwoObj">
  <p:cSld name="TWO_OBJECTS_WITH_TEXT">
    <p:spTree>
      <p:nvGrpSpPr>
        <p:cNvPr id="1" name="Shape 36"/>
        <p:cNvGrpSpPr/>
        <p:nvPr/>
      </p:nvGrpSpPr>
      <p:grpSpPr>
        <a:xfrm>
          <a:off x="0" y="0"/>
          <a:ext cx="0" cy="0"/>
          <a:chOff x="0" y="0"/>
          <a:chExt cx="0" cy="0"/>
        </a:xfrm>
      </p:grpSpPr>
      <p:sp>
        <p:nvSpPr>
          <p:cNvPr id="37" name="Google Shape;37;p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titolo" type="titleOnly">
  <p:cSld name="TITLE_ONLY">
    <p:spTree>
      <p:nvGrpSpPr>
        <p:cNvPr id="1" name="Shape 45"/>
        <p:cNvGrpSpPr/>
        <p:nvPr/>
      </p:nvGrpSpPr>
      <p:grpSpPr>
        <a:xfrm>
          <a:off x="0" y="0"/>
          <a:ext cx="0" cy="0"/>
          <a:chOff x="0" y="0"/>
          <a:chExt cx="0" cy="0"/>
        </a:xfrm>
      </p:grpSpPr>
      <p:sp>
        <p:nvSpPr>
          <p:cNvPr id="46" name="Google Shape;46;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Vuota" type="blank">
  <p:cSld name="BLANK">
    <p:spTree>
      <p:nvGrpSpPr>
        <p:cNvPr id="1" name="Shape 50"/>
        <p:cNvGrpSpPr/>
        <p:nvPr/>
      </p:nvGrpSpPr>
      <p:grpSpPr>
        <a:xfrm>
          <a:off x="0" y="0"/>
          <a:ext cx="0" cy="0"/>
          <a:chOff x="0" y="0"/>
          <a:chExt cx="0" cy="0"/>
        </a:xfrm>
      </p:grpSpPr>
      <p:sp>
        <p:nvSpPr>
          <p:cNvPr id="51" name="Google Shape;51;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uto con didascalia" type="objTx">
  <p:cSld name="OBJECT_WITH_CAPTION_TEXT">
    <p:spTree>
      <p:nvGrpSpPr>
        <p:cNvPr id="1" name="Shape 54"/>
        <p:cNvGrpSpPr/>
        <p:nvPr/>
      </p:nvGrpSpPr>
      <p:grpSpPr>
        <a:xfrm>
          <a:off x="0" y="0"/>
          <a:ext cx="0" cy="0"/>
          <a:chOff x="0" y="0"/>
          <a:chExt cx="0" cy="0"/>
        </a:xfrm>
      </p:grpSpPr>
      <p:sp>
        <p:nvSpPr>
          <p:cNvPr id="55" name="Google Shape;55;p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magine con didascalia" type="picTx">
  <p:cSld name="PICTURE_WITH_CAPTION_TEXT">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0"/>
          <p:cNvSpPr>
            <a:spLocks noGrp="1"/>
          </p:cNvSpPr>
          <p:nvPr>
            <p:ph type="pic" idx="2"/>
          </p:nvPr>
        </p:nvSpPr>
        <p:spPr>
          <a:xfrm>
            <a:off x="5183188" y="987425"/>
            <a:ext cx="6172200" cy="4873625"/>
          </a:xfrm>
          <a:prstGeom prst="rect">
            <a:avLst/>
          </a:prstGeom>
          <a:noFill/>
          <a:ln>
            <a:noFill/>
          </a:ln>
        </p:spPr>
      </p:sp>
      <p:sp>
        <p:nvSpPr>
          <p:cNvPr id="64" name="Google Shape;64;p1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it-IT"/>
              <a:t>‹N›</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www.bullistop.com/"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F62E3C"/>
            </a:gs>
            <a:gs pos="74000">
              <a:srgbClr val="A9BEE4"/>
            </a:gs>
            <a:gs pos="88000">
              <a:srgbClr val="A9BEE4"/>
            </a:gs>
            <a:gs pos="100000">
              <a:srgbClr val="C5D3ED"/>
            </a:gs>
          </a:gsLst>
          <a:lin ang="5400000" scaled="0"/>
        </a:gradFill>
        <a:effectLst/>
      </p:bgPr>
    </p:bg>
    <p:spTree>
      <p:nvGrpSpPr>
        <p:cNvPr id="1" name="Shape 83"/>
        <p:cNvGrpSpPr/>
        <p:nvPr/>
      </p:nvGrpSpPr>
      <p:grpSpPr>
        <a:xfrm>
          <a:off x="0" y="0"/>
          <a:ext cx="0" cy="0"/>
          <a:chOff x="0" y="0"/>
          <a:chExt cx="0" cy="0"/>
        </a:xfrm>
      </p:grpSpPr>
      <p:sp>
        <p:nvSpPr>
          <p:cNvPr id="84" name="Google Shape;84;p13"/>
          <p:cNvSpPr txBox="1">
            <a:spLocks noGrp="1"/>
          </p:cNvSpPr>
          <p:nvPr>
            <p:ph type="ctrTitle"/>
          </p:nvPr>
        </p:nvSpPr>
        <p:spPr>
          <a:xfrm>
            <a:off x="618186" y="1"/>
            <a:ext cx="10174309" cy="1056068"/>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dk1"/>
              </a:buClr>
              <a:buSzPts val="6000"/>
              <a:buFont typeface="Calibri"/>
              <a:buNone/>
            </a:pPr>
            <a:r>
              <a:rPr lang="it-IT" b="1" i="1" u="sng"/>
              <a:t>BULLISMO</a:t>
            </a:r>
            <a:endParaRPr/>
          </a:p>
        </p:txBody>
      </p:sp>
      <p:sp>
        <p:nvSpPr>
          <p:cNvPr id="85" name="Google Shape;85;p13"/>
          <p:cNvSpPr txBox="1">
            <a:spLocks noGrp="1"/>
          </p:cNvSpPr>
          <p:nvPr>
            <p:ph type="subTitle" idx="1"/>
          </p:nvPr>
        </p:nvSpPr>
        <p:spPr>
          <a:xfrm>
            <a:off x="0" y="1056069"/>
            <a:ext cx="12019722" cy="4933914"/>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dk1"/>
              </a:buClr>
              <a:buSzPts val="2800"/>
              <a:buNone/>
            </a:pPr>
            <a:r>
              <a:rPr lang="it-IT" sz="2800" dirty="0">
                <a:highlight>
                  <a:srgbClr val="FFFF00"/>
                </a:highlight>
              </a:rPr>
              <a:t>Che cos’è il bullismo? E perché colpisce principalmente i giovani?</a:t>
            </a:r>
            <a:endParaRPr dirty="0"/>
          </a:p>
          <a:p>
            <a:pPr marL="0" lvl="0" indent="0" algn="ctr" rtl="0">
              <a:lnSpc>
                <a:spcPct val="90000"/>
              </a:lnSpc>
              <a:spcBef>
                <a:spcPts val="1000"/>
              </a:spcBef>
              <a:spcAft>
                <a:spcPts val="0"/>
              </a:spcAft>
              <a:buClr>
                <a:schemeClr val="dk1"/>
              </a:buClr>
              <a:buSzPts val="2400"/>
              <a:buNone/>
            </a:pPr>
            <a:r>
              <a:rPr lang="it-IT" dirty="0"/>
              <a:t> </a:t>
            </a:r>
            <a:r>
              <a:rPr lang="it-IT" b="0" i="0" dirty="0">
                <a:solidFill>
                  <a:srgbClr val="202122"/>
                </a:solidFill>
                <a:latin typeface="Arial"/>
                <a:ea typeface="Arial"/>
                <a:cs typeface="Arial"/>
                <a:sym typeface="Arial"/>
              </a:rPr>
              <a:t>Con il termine bullismo si indica una forma di comportamento sociale di tipo violento e intenzionale, tanto di natura fisica che psicologica, ripetuto nel corso del tempo e attuato nei confronti di persone percepite come più deboli dal soggetto che perpetra uno o più atti in questione. Quindi il bullismo viene spesso utilizzato per riferirsi a fenomeni di violenza tipici degli ambienti scolastici, ma può verificarsi anche in altri contesti sociali riservati ai più giovani. Lo stesso comportamento, o comportamenti simili, in altri contesti, sono identificati con altri termini, come mobbing in ambito lavorativo o nonnismo nell’ambito delle forze armate. A partire dagli anni 2000, con l’avvento di internet, si è andato delineando un altro fenomeno legato al bullismo, anche in questo caso diffuso soprattutto fra i giovani, il </a:t>
            </a:r>
            <a:r>
              <a:rPr lang="it-IT" b="0" i="0" dirty="0" err="1">
                <a:solidFill>
                  <a:srgbClr val="202122"/>
                </a:solidFill>
                <a:latin typeface="Arial"/>
                <a:ea typeface="Arial"/>
                <a:cs typeface="Arial"/>
                <a:sym typeface="Arial"/>
              </a:rPr>
              <a:t>cyberbullismo</a:t>
            </a:r>
            <a:r>
              <a:rPr lang="it-IT" b="0" i="0" dirty="0">
                <a:solidFill>
                  <a:srgbClr val="202122"/>
                </a:solidFill>
                <a:latin typeface="Arial"/>
                <a:ea typeface="Arial"/>
                <a:cs typeface="Arial"/>
                <a:sym typeface="Arial"/>
              </a:rPr>
              <a:t>.</a:t>
            </a:r>
            <a:endParaRPr dirty="0"/>
          </a:p>
          <a:p>
            <a:pPr marL="0" lvl="0" indent="0" algn="l" rtl="0">
              <a:lnSpc>
                <a:spcPct val="90000"/>
              </a:lnSpc>
              <a:spcBef>
                <a:spcPts val="1000"/>
              </a:spcBef>
              <a:spcAft>
                <a:spcPts val="0"/>
              </a:spcAft>
              <a:buClr>
                <a:schemeClr val="dk1"/>
              </a:buClr>
              <a:buSzPts val="2400"/>
              <a:buNone/>
            </a:pPr>
            <a:endParaRPr dirty="0">
              <a:latin typeface="Arial"/>
              <a:ea typeface="Arial"/>
              <a:cs typeface="Arial"/>
              <a:sym typeface="Arial"/>
            </a:endParaRPr>
          </a:p>
          <a:p>
            <a:pPr marL="0" lvl="0" indent="0" algn="ctr" rtl="0">
              <a:lnSpc>
                <a:spcPct val="90000"/>
              </a:lnSpc>
              <a:spcBef>
                <a:spcPts val="1000"/>
              </a:spcBef>
              <a:spcAft>
                <a:spcPts val="0"/>
              </a:spcAft>
              <a:buClr>
                <a:schemeClr val="dk1"/>
              </a:buClr>
              <a:buSzPts val="2000"/>
              <a:buNone/>
            </a:pPr>
            <a:endParaRPr sz="2000" b="0" i="0" dirty="0">
              <a:solidFill>
                <a:srgbClr val="202122"/>
              </a:solidFill>
              <a:latin typeface="Arial"/>
              <a:ea typeface="Arial"/>
              <a:cs typeface="Arial"/>
              <a:sym typeface="Arial"/>
            </a:endParaRPr>
          </a:p>
          <a:p>
            <a:pPr marL="0" lvl="0" indent="0" algn="ctr" rtl="0">
              <a:lnSpc>
                <a:spcPct val="90000"/>
              </a:lnSpc>
              <a:spcBef>
                <a:spcPts val="1000"/>
              </a:spcBef>
              <a:spcAft>
                <a:spcPts val="0"/>
              </a:spcAft>
              <a:buClr>
                <a:schemeClr val="dk1"/>
              </a:buClr>
              <a:buSzPts val="2000"/>
              <a:buNone/>
            </a:pPr>
            <a:endParaRPr sz="2000" dirty="0">
              <a:solidFill>
                <a:srgbClr val="202122"/>
              </a:solidFill>
              <a:latin typeface="Arial"/>
              <a:ea typeface="Arial"/>
              <a:cs typeface="Arial"/>
              <a:sym typeface="Arial"/>
            </a:endParaRPr>
          </a:p>
          <a:p>
            <a:pPr marL="0" lvl="0" indent="0" algn="ctr" rtl="0">
              <a:lnSpc>
                <a:spcPct val="90000"/>
              </a:lnSpc>
              <a:spcBef>
                <a:spcPts val="1000"/>
              </a:spcBef>
              <a:spcAft>
                <a:spcPts val="0"/>
              </a:spcAft>
              <a:buClr>
                <a:schemeClr val="dk1"/>
              </a:buClr>
              <a:buSzPts val="2000"/>
              <a:buNone/>
            </a:pPr>
            <a:endParaRPr sz="2000" b="0" i="0" dirty="0">
              <a:solidFill>
                <a:srgbClr val="202122"/>
              </a:solidFill>
              <a:latin typeface="Arial"/>
              <a:ea typeface="Arial"/>
              <a:cs typeface="Arial"/>
              <a:sym typeface="Arial"/>
            </a:endParaRPr>
          </a:p>
          <a:p>
            <a:pPr marL="0" lvl="0" indent="0" algn="ctr" rtl="0">
              <a:lnSpc>
                <a:spcPct val="90000"/>
              </a:lnSpc>
              <a:spcBef>
                <a:spcPts val="1000"/>
              </a:spcBef>
              <a:spcAft>
                <a:spcPts val="0"/>
              </a:spcAft>
              <a:buClr>
                <a:schemeClr val="dk1"/>
              </a:buClr>
              <a:buSzPts val="2000"/>
              <a:buNone/>
            </a:pPr>
            <a:endParaRPr sz="2000" dirty="0">
              <a:solidFill>
                <a:srgbClr val="202122"/>
              </a:solidFill>
              <a:latin typeface="Arial"/>
              <a:ea typeface="Arial"/>
              <a:cs typeface="Arial"/>
              <a:sym typeface="Arial"/>
            </a:endParaRPr>
          </a:p>
          <a:p>
            <a:pPr marL="0" lvl="0" indent="0" algn="ctr" rtl="0">
              <a:lnSpc>
                <a:spcPct val="90000"/>
              </a:lnSpc>
              <a:spcBef>
                <a:spcPts val="1000"/>
              </a:spcBef>
              <a:spcAft>
                <a:spcPts val="0"/>
              </a:spcAft>
              <a:buClr>
                <a:schemeClr val="dk1"/>
              </a:buClr>
              <a:buSzPts val="2000"/>
              <a:buNone/>
            </a:pPr>
            <a:endParaRPr sz="2000" b="0" i="0" dirty="0">
              <a:solidFill>
                <a:srgbClr val="202122"/>
              </a:solidFill>
              <a:latin typeface="Arial"/>
              <a:ea typeface="Arial"/>
              <a:cs typeface="Arial"/>
              <a:sym typeface="Arial"/>
            </a:endParaRPr>
          </a:p>
          <a:p>
            <a:pPr marL="0" lvl="0" indent="0" algn="ctr" rtl="0">
              <a:lnSpc>
                <a:spcPct val="90000"/>
              </a:lnSpc>
              <a:spcBef>
                <a:spcPts val="1000"/>
              </a:spcBef>
              <a:spcAft>
                <a:spcPts val="0"/>
              </a:spcAft>
              <a:buClr>
                <a:schemeClr val="dk1"/>
              </a:buClr>
              <a:buSzPts val="2000"/>
              <a:buNone/>
            </a:pPr>
            <a:endParaRPr sz="2000" dirty="0">
              <a:solidFill>
                <a:srgbClr val="202122"/>
              </a:solidFill>
              <a:latin typeface="Arial"/>
              <a:ea typeface="Arial"/>
              <a:cs typeface="Arial"/>
              <a:sym typeface="Arial"/>
            </a:endParaRPr>
          </a:p>
          <a:p>
            <a:pPr marL="0" lvl="0" indent="0" algn="ctr" rtl="0">
              <a:lnSpc>
                <a:spcPct val="90000"/>
              </a:lnSpc>
              <a:spcBef>
                <a:spcPts val="1000"/>
              </a:spcBef>
              <a:spcAft>
                <a:spcPts val="0"/>
              </a:spcAft>
              <a:buClr>
                <a:schemeClr val="dk1"/>
              </a:buClr>
              <a:buSzPts val="2000"/>
              <a:buNone/>
            </a:pPr>
            <a:endParaRPr sz="2000" b="0" i="0" dirty="0">
              <a:solidFill>
                <a:srgbClr val="202122"/>
              </a:solidFill>
              <a:latin typeface="Arial"/>
              <a:ea typeface="Arial"/>
              <a:cs typeface="Arial"/>
              <a:sym typeface="Arial"/>
            </a:endParaRPr>
          </a:p>
          <a:p>
            <a:pPr marL="0" lvl="0" indent="0" algn="ctr" rtl="0">
              <a:lnSpc>
                <a:spcPct val="90000"/>
              </a:lnSpc>
              <a:spcBef>
                <a:spcPts val="1000"/>
              </a:spcBef>
              <a:spcAft>
                <a:spcPts val="0"/>
              </a:spcAft>
              <a:buClr>
                <a:schemeClr val="dk1"/>
              </a:buClr>
              <a:buSzPts val="2000"/>
              <a:buNone/>
            </a:pPr>
            <a:endParaRPr sz="2000" dirty="0">
              <a:solidFill>
                <a:srgbClr val="202122"/>
              </a:solidFill>
              <a:latin typeface="Arial"/>
              <a:ea typeface="Arial"/>
              <a:cs typeface="Arial"/>
              <a:sym typeface="Arial"/>
            </a:endParaRPr>
          </a:p>
          <a:p>
            <a:pPr marL="0" lvl="0" indent="0" algn="ctr" rtl="0">
              <a:lnSpc>
                <a:spcPct val="90000"/>
              </a:lnSpc>
              <a:spcBef>
                <a:spcPts val="1000"/>
              </a:spcBef>
              <a:spcAft>
                <a:spcPts val="0"/>
              </a:spcAft>
              <a:buClr>
                <a:schemeClr val="dk1"/>
              </a:buClr>
              <a:buSzPts val="2000"/>
              <a:buNone/>
            </a:pPr>
            <a:endParaRPr sz="2000" b="0" i="0" dirty="0">
              <a:solidFill>
                <a:srgbClr val="202122"/>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rgbClr val="9CC2E5"/>
            </a:gs>
            <a:gs pos="47000">
              <a:srgbClr val="9CC2E5"/>
            </a:gs>
            <a:gs pos="100000">
              <a:srgbClr val="997300"/>
            </a:gs>
          </a:gsLst>
          <a:lin ang="2700000" scaled="0"/>
        </a:gradFill>
        <a:effectLst/>
      </p:bgPr>
    </p:bg>
    <p:spTree>
      <p:nvGrpSpPr>
        <p:cNvPr id="1" name="Shape 89"/>
        <p:cNvGrpSpPr/>
        <p:nvPr/>
      </p:nvGrpSpPr>
      <p:grpSpPr>
        <a:xfrm>
          <a:off x="0" y="0"/>
          <a:ext cx="0" cy="0"/>
          <a:chOff x="0" y="0"/>
          <a:chExt cx="0" cy="0"/>
        </a:xfrm>
      </p:grpSpPr>
      <p:sp>
        <p:nvSpPr>
          <p:cNvPr id="90" name="Google Shape;90;p14"/>
          <p:cNvSpPr txBox="1">
            <a:spLocks noGrp="1"/>
          </p:cNvSpPr>
          <p:nvPr>
            <p:ph type="ctrTitle"/>
          </p:nvPr>
        </p:nvSpPr>
        <p:spPr>
          <a:xfrm>
            <a:off x="1107583" y="206062"/>
            <a:ext cx="8886423" cy="927279"/>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002060"/>
              </a:buClr>
              <a:buSzPts val="6000"/>
              <a:buFont typeface="Calibri"/>
              <a:buNone/>
            </a:pPr>
            <a:r>
              <a:rPr lang="it-IT" b="1" i="1" u="sng" dirty="0">
                <a:solidFill>
                  <a:srgbClr val="002060"/>
                </a:solidFill>
              </a:rPr>
              <a:t>LA </a:t>
            </a:r>
            <a:r>
              <a:rPr lang="it-IT" b="1" i="1" u="sng" dirty="0" smtClean="0">
                <a:solidFill>
                  <a:srgbClr val="002060"/>
                </a:solidFill>
              </a:rPr>
              <a:t>STORIA</a:t>
            </a:r>
            <a:endParaRPr dirty="0"/>
          </a:p>
        </p:txBody>
      </p:sp>
      <p:sp>
        <p:nvSpPr>
          <p:cNvPr id="91" name="Google Shape;91;p14"/>
          <p:cNvSpPr txBox="1">
            <a:spLocks noGrp="1"/>
          </p:cNvSpPr>
          <p:nvPr>
            <p:ph type="subTitle" idx="1"/>
          </p:nvPr>
        </p:nvSpPr>
        <p:spPr>
          <a:xfrm>
            <a:off x="0" y="1262129"/>
            <a:ext cx="12192000" cy="4623515"/>
          </a:xfrm>
          <a:prstGeom prst="rect">
            <a:avLst/>
          </a:prstGeom>
          <a:noFill/>
          <a:ln>
            <a:noFill/>
          </a:ln>
        </p:spPr>
        <p:txBody>
          <a:bodyPr spcFirstLastPara="1" wrap="square" lIns="91425" tIns="45700" rIns="91425" bIns="45700" anchor="t" anchorCtr="0">
            <a:normAutofit fontScale="25000" lnSpcReduction="20000"/>
          </a:bodyPr>
          <a:lstStyle/>
          <a:p>
            <a:pPr marL="0" lvl="0" indent="0" algn="l" rtl="0">
              <a:lnSpc>
                <a:spcPct val="90000"/>
              </a:lnSpc>
              <a:spcBef>
                <a:spcPts val="0"/>
              </a:spcBef>
              <a:spcAft>
                <a:spcPts val="0"/>
              </a:spcAft>
              <a:buClr>
                <a:srgbClr val="00B050"/>
              </a:buClr>
              <a:buSzPct val="100000"/>
              <a:buNone/>
            </a:pPr>
            <a:r>
              <a:rPr lang="it-IT" dirty="0">
                <a:solidFill>
                  <a:srgbClr val="00B050"/>
                </a:solidFill>
                <a:latin typeface="Arial"/>
                <a:ea typeface="Arial"/>
                <a:cs typeface="Arial"/>
                <a:sym typeface="Arial"/>
              </a:rPr>
              <a:t> </a:t>
            </a:r>
            <a:r>
              <a:rPr lang="it-IT" sz="8000" b="0" i="0" dirty="0">
                <a:solidFill>
                  <a:srgbClr val="202122"/>
                </a:solidFill>
                <a:latin typeface="Arial"/>
                <a:ea typeface="Arial"/>
                <a:cs typeface="Arial"/>
                <a:sym typeface="Arial"/>
              </a:rPr>
              <a:t>Il termine "bullo" non ha sempre avuto un'accezione negativa nella lingua italiana</a:t>
            </a:r>
            <a:r>
              <a:rPr lang="it-IT" sz="8000" b="0" i="0" dirty="0">
                <a:solidFill>
                  <a:srgbClr val="0645AD"/>
                </a:solidFill>
                <a:latin typeface="Arial"/>
                <a:ea typeface="Arial"/>
                <a:cs typeface="Arial"/>
                <a:sym typeface="Arial"/>
              </a:rPr>
              <a:t> </a:t>
            </a:r>
            <a:r>
              <a:rPr lang="it-IT" sz="8000" b="0" i="0" dirty="0">
                <a:solidFill>
                  <a:srgbClr val="202122"/>
                </a:solidFill>
                <a:latin typeface="Arial"/>
                <a:ea typeface="Arial"/>
                <a:cs typeface="Arial"/>
                <a:sym typeface="Arial"/>
              </a:rPr>
              <a:t>e in</a:t>
            </a:r>
            <a:r>
              <a:rPr lang="it-IT" sz="8000" b="0" i="0" dirty="0">
                <a:latin typeface="Arial"/>
                <a:ea typeface="Arial"/>
                <a:cs typeface="Arial"/>
                <a:sym typeface="Arial"/>
              </a:rPr>
              <a:t> </a:t>
            </a:r>
            <a:r>
              <a:rPr lang="it-IT" sz="8000" b="0" i="0" dirty="0" smtClean="0">
                <a:latin typeface="Arial"/>
                <a:ea typeface="Arial"/>
                <a:cs typeface="Arial"/>
                <a:sym typeface="Arial"/>
              </a:rPr>
              <a:t>Italia</a:t>
            </a:r>
            <a:r>
              <a:rPr lang="it-IT" sz="8000" dirty="0" smtClean="0">
                <a:solidFill>
                  <a:srgbClr val="202122"/>
                </a:solidFill>
                <a:latin typeface="Arial"/>
                <a:ea typeface="Arial"/>
                <a:cs typeface="Arial"/>
                <a:sym typeface="Arial"/>
              </a:rPr>
              <a:t>, i</a:t>
            </a:r>
            <a:r>
              <a:rPr lang="it-IT" sz="8000" b="0" i="0" dirty="0" smtClean="0">
                <a:solidFill>
                  <a:srgbClr val="202122"/>
                </a:solidFill>
                <a:latin typeface="Arial"/>
                <a:ea typeface="Arial"/>
                <a:cs typeface="Arial"/>
                <a:sym typeface="Arial"/>
              </a:rPr>
              <a:t>n </a:t>
            </a:r>
            <a:r>
              <a:rPr lang="it-IT" sz="8000" b="0" i="0" dirty="0">
                <a:solidFill>
                  <a:srgbClr val="202122"/>
                </a:solidFill>
                <a:latin typeface="Arial"/>
                <a:ea typeface="Arial"/>
                <a:cs typeface="Arial"/>
                <a:sym typeface="Arial"/>
              </a:rPr>
              <a:t>particolare nel</a:t>
            </a:r>
            <a:r>
              <a:rPr lang="it-IT" sz="8000" b="0" i="0" dirty="0">
                <a:latin typeface="Arial"/>
                <a:ea typeface="Arial"/>
                <a:cs typeface="Arial"/>
                <a:sym typeface="Arial"/>
              </a:rPr>
              <a:t> dialetto romano</a:t>
            </a:r>
            <a:r>
              <a:rPr lang="it-IT" sz="8000" dirty="0">
                <a:solidFill>
                  <a:srgbClr val="202122"/>
                </a:solidFill>
                <a:latin typeface="Arial"/>
                <a:ea typeface="Arial"/>
                <a:cs typeface="Arial"/>
                <a:sym typeface="Arial"/>
              </a:rPr>
              <a:t>, </a:t>
            </a:r>
            <a:r>
              <a:rPr lang="it-IT" sz="8000" b="0" i="0" dirty="0">
                <a:solidFill>
                  <a:srgbClr val="202122"/>
                </a:solidFill>
                <a:latin typeface="Arial"/>
                <a:ea typeface="Arial"/>
                <a:cs typeface="Arial"/>
                <a:sym typeface="Arial"/>
              </a:rPr>
              <a:t>nel periodo storico della seconda metà dell’ 800</a:t>
            </a:r>
            <a:r>
              <a:rPr lang="it-IT" sz="8000" dirty="0">
                <a:solidFill>
                  <a:srgbClr val="202122"/>
                </a:solidFill>
                <a:latin typeface="Arial"/>
                <a:ea typeface="Arial"/>
                <a:cs typeface="Arial"/>
                <a:sym typeface="Arial"/>
              </a:rPr>
              <a:t>.</a:t>
            </a:r>
            <a:endParaRPr dirty="0"/>
          </a:p>
          <a:p>
            <a:pPr marL="0" lvl="0" indent="0" algn="l" rtl="0">
              <a:lnSpc>
                <a:spcPct val="90000"/>
              </a:lnSpc>
              <a:spcBef>
                <a:spcPts val="1000"/>
              </a:spcBef>
              <a:spcAft>
                <a:spcPts val="0"/>
              </a:spcAft>
              <a:buClr>
                <a:srgbClr val="202122"/>
              </a:buClr>
              <a:buSzPct val="100000"/>
              <a:buNone/>
            </a:pPr>
            <a:r>
              <a:rPr lang="it-IT" sz="8000" b="0" i="0" dirty="0">
                <a:solidFill>
                  <a:srgbClr val="202122"/>
                </a:solidFill>
                <a:latin typeface="Arial"/>
                <a:ea typeface="Arial"/>
                <a:cs typeface="Arial"/>
                <a:sym typeface="Arial"/>
              </a:rPr>
              <a:t> </a:t>
            </a:r>
            <a:endParaRPr lang="it-IT" sz="8000" b="0" i="0" dirty="0" smtClean="0">
              <a:solidFill>
                <a:srgbClr val="202122"/>
              </a:solidFill>
              <a:latin typeface="Arial"/>
              <a:ea typeface="Arial"/>
              <a:cs typeface="Arial"/>
              <a:sym typeface="Arial"/>
            </a:endParaRPr>
          </a:p>
          <a:p>
            <a:pPr marL="0" lvl="0" indent="0" algn="l" rtl="0">
              <a:lnSpc>
                <a:spcPct val="90000"/>
              </a:lnSpc>
              <a:spcBef>
                <a:spcPts val="1000"/>
              </a:spcBef>
              <a:spcAft>
                <a:spcPts val="0"/>
              </a:spcAft>
              <a:buClr>
                <a:srgbClr val="202122"/>
              </a:buClr>
              <a:buSzPct val="100000"/>
              <a:buNone/>
            </a:pPr>
            <a:r>
              <a:rPr lang="it-IT" sz="8000" b="0" i="0" dirty="0" smtClean="0">
                <a:solidFill>
                  <a:srgbClr val="202122"/>
                </a:solidFill>
                <a:latin typeface="Arial"/>
                <a:ea typeface="Arial"/>
                <a:cs typeface="Arial"/>
                <a:sym typeface="Arial"/>
              </a:rPr>
              <a:t>Nella </a:t>
            </a:r>
            <a:r>
              <a:rPr lang="it-IT" sz="8000" b="0" i="0" dirty="0">
                <a:solidFill>
                  <a:srgbClr val="202122"/>
                </a:solidFill>
                <a:latin typeface="Arial"/>
                <a:ea typeface="Arial"/>
                <a:cs typeface="Arial"/>
                <a:sym typeface="Arial"/>
              </a:rPr>
              <a:t>Roma papalina e negli anni immediatamente successivi, il bullo usava il suo ascendente sul rione in modo disinteressato, non riscuoteva tangenti ma cercava solo un narcisistico modo per mettere in mostra il proprio esibizionismo e la propria forza. Si pensi alla figura di Romeo Ottaviani, "</a:t>
            </a:r>
            <a:r>
              <a:rPr lang="it-IT" sz="8000" b="0" i="0" dirty="0" err="1">
                <a:solidFill>
                  <a:srgbClr val="202122"/>
                </a:solidFill>
                <a:latin typeface="Arial"/>
                <a:ea typeface="Arial"/>
                <a:cs typeface="Arial"/>
                <a:sym typeface="Arial"/>
              </a:rPr>
              <a:t>er</a:t>
            </a:r>
            <a:r>
              <a:rPr lang="it-IT" sz="8000" b="0" i="0" dirty="0">
                <a:solidFill>
                  <a:srgbClr val="202122"/>
                </a:solidFill>
                <a:latin typeface="Arial"/>
                <a:ea typeface="Arial"/>
                <a:cs typeface="Arial"/>
                <a:sym typeface="Arial"/>
              </a:rPr>
              <a:t> Più de li Più", a "</a:t>
            </a:r>
            <a:r>
              <a:rPr lang="it-IT" sz="8000" b="0" i="0" dirty="0" err="1">
                <a:solidFill>
                  <a:srgbClr val="202122"/>
                </a:solidFill>
                <a:latin typeface="Arial"/>
                <a:ea typeface="Arial"/>
                <a:cs typeface="Arial"/>
                <a:sym typeface="Arial"/>
              </a:rPr>
              <a:t>er</a:t>
            </a:r>
            <a:r>
              <a:rPr lang="it-IT" sz="8000" b="0" i="0" dirty="0">
                <a:solidFill>
                  <a:srgbClr val="202122"/>
                </a:solidFill>
                <a:latin typeface="Arial"/>
                <a:ea typeface="Arial"/>
                <a:cs typeface="Arial"/>
                <a:sym typeface="Arial"/>
              </a:rPr>
              <a:t> Carcina" o ai bulli della letteratura romana come, ad esempio Meo Patacca o Rugantino. Un bullo teneva in alta considerazione il suo nome ed il suo onore, che non doveva essere sporcato da nessuna azione disonorevole. Il bullo romano perciò non era considerato un prepotente, ma un coraggioso </a:t>
            </a:r>
            <a:endParaRPr lang="it-IT" sz="8000" b="0" i="0" dirty="0" smtClean="0">
              <a:solidFill>
                <a:srgbClr val="202122"/>
              </a:solidFill>
              <a:latin typeface="Arial"/>
              <a:ea typeface="Arial"/>
              <a:cs typeface="Arial"/>
              <a:sym typeface="Arial"/>
            </a:endParaRPr>
          </a:p>
          <a:p>
            <a:pPr marL="0" lvl="0" indent="0" algn="l" rtl="0">
              <a:lnSpc>
                <a:spcPct val="90000"/>
              </a:lnSpc>
              <a:spcBef>
                <a:spcPts val="1000"/>
              </a:spcBef>
              <a:spcAft>
                <a:spcPts val="0"/>
              </a:spcAft>
              <a:buClr>
                <a:srgbClr val="202122"/>
              </a:buClr>
              <a:buSzPct val="100000"/>
              <a:buNone/>
            </a:pPr>
            <a:endParaRPr lang="it-IT" sz="8000" b="0" i="0" dirty="0" smtClean="0">
              <a:solidFill>
                <a:srgbClr val="202122"/>
              </a:solidFill>
              <a:latin typeface="Arial"/>
              <a:ea typeface="Arial"/>
              <a:cs typeface="Arial"/>
              <a:sym typeface="Arial"/>
            </a:endParaRPr>
          </a:p>
          <a:p>
            <a:pPr marL="0" lvl="0" indent="0" algn="l" rtl="0">
              <a:lnSpc>
                <a:spcPct val="90000"/>
              </a:lnSpc>
              <a:spcBef>
                <a:spcPts val="1000"/>
              </a:spcBef>
              <a:spcAft>
                <a:spcPts val="0"/>
              </a:spcAft>
              <a:buClr>
                <a:srgbClr val="202122"/>
              </a:buClr>
              <a:buSzPct val="100000"/>
              <a:buNone/>
            </a:pPr>
            <a:r>
              <a:rPr lang="it-IT" sz="8000" b="0" i="0" dirty="0" smtClean="0">
                <a:solidFill>
                  <a:srgbClr val="202122"/>
                </a:solidFill>
                <a:latin typeface="Arial"/>
                <a:ea typeface="Arial"/>
                <a:cs typeface="Arial"/>
                <a:sym typeface="Arial"/>
              </a:rPr>
              <a:t>I </a:t>
            </a:r>
            <a:r>
              <a:rPr lang="it-IT" sz="8000" b="0" i="0" dirty="0">
                <a:solidFill>
                  <a:srgbClr val="202122"/>
                </a:solidFill>
                <a:latin typeface="Arial"/>
                <a:ea typeface="Arial"/>
                <a:cs typeface="Arial"/>
                <a:sym typeface="Arial"/>
              </a:rPr>
              <a:t>primi studi sul bullismo furono svolti solo a partire dalla seconda metà </a:t>
            </a:r>
            <a:r>
              <a:rPr lang="it-IT" sz="8000" b="0" i="0" dirty="0" smtClean="0">
                <a:solidFill>
                  <a:srgbClr val="202122"/>
                </a:solidFill>
                <a:latin typeface="Arial"/>
                <a:ea typeface="Arial"/>
                <a:cs typeface="Arial"/>
                <a:sym typeface="Arial"/>
              </a:rPr>
              <a:t>del </a:t>
            </a:r>
            <a:r>
              <a:rPr lang="it-IT" sz="8000" b="0" i="0" dirty="0">
                <a:solidFill>
                  <a:srgbClr val="202122"/>
                </a:solidFill>
                <a:latin typeface="Arial"/>
                <a:ea typeface="Arial"/>
                <a:cs typeface="Arial"/>
                <a:sym typeface="Arial"/>
              </a:rPr>
              <a:t>XX secolo e si svolsero nei paesi scandinavi, a partire dagli anni </a:t>
            </a:r>
            <a:r>
              <a:rPr lang="it-IT" sz="8000" b="0" i="0" dirty="0" smtClean="0">
                <a:solidFill>
                  <a:srgbClr val="202122"/>
                </a:solidFill>
                <a:latin typeface="Arial"/>
                <a:ea typeface="Arial"/>
                <a:cs typeface="Arial"/>
                <a:sym typeface="Arial"/>
              </a:rPr>
              <a:t>Settanta</a:t>
            </a:r>
            <a:r>
              <a:rPr lang="it-IT" sz="8000" b="0" i="0" dirty="0">
                <a:solidFill>
                  <a:srgbClr val="202122"/>
                </a:solidFill>
                <a:latin typeface="Arial"/>
                <a:ea typeface="Arial"/>
                <a:cs typeface="Arial"/>
                <a:sym typeface="Arial"/>
              </a:rPr>
              <a:t>, e, poco dopo, anche nei paesi anglosassoni, in particolare nel Regno Unito e </a:t>
            </a:r>
            <a:r>
              <a:rPr lang="it-IT" sz="8000" b="0" i="0" dirty="0" smtClean="0">
                <a:solidFill>
                  <a:srgbClr val="202122"/>
                </a:solidFill>
                <a:latin typeface="Arial"/>
                <a:ea typeface="Arial"/>
                <a:cs typeface="Arial"/>
                <a:sym typeface="Arial"/>
              </a:rPr>
              <a:t>in Australia</a:t>
            </a:r>
            <a:r>
              <a:rPr lang="it-IT" sz="8000" b="0" i="0" dirty="0">
                <a:solidFill>
                  <a:srgbClr val="202122"/>
                </a:solidFill>
                <a:latin typeface="Arial"/>
                <a:ea typeface="Arial"/>
                <a:cs typeface="Arial"/>
                <a:sym typeface="Arial"/>
              </a:rPr>
              <a:t>. Uno degli studi pionieristici si deve alle indagini di Dan </a:t>
            </a:r>
            <a:r>
              <a:rPr lang="it-IT" sz="8000" b="0" i="0" dirty="0" err="1">
                <a:solidFill>
                  <a:srgbClr val="202122"/>
                </a:solidFill>
                <a:latin typeface="Arial"/>
                <a:ea typeface="Arial"/>
                <a:cs typeface="Arial"/>
                <a:sym typeface="Arial"/>
              </a:rPr>
              <a:t>Olweus</a:t>
            </a:r>
            <a:r>
              <a:rPr lang="it-IT" sz="8000" b="0" i="0" dirty="0">
                <a:solidFill>
                  <a:srgbClr val="202122"/>
                </a:solidFill>
                <a:latin typeface="Arial"/>
                <a:ea typeface="Arial"/>
                <a:cs typeface="Arial"/>
                <a:sym typeface="Arial"/>
              </a:rPr>
              <a:t> a seguito di una forte reazione dell’opinione pubblica norvegese dopo il suicidio di due studenti non più in grado di tollerare le ripetute offese inflitte da alcuni loro compagni.</a:t>
            </a:r>
            <a:endParaRPr dirty="0"/>
          </a:p>
          <a:p>
            <a:pPr marL="0" lvl="0" indent="0" algn="ctr" rtl="0">
              <a:lnSpc>
                <a:spcPct val="90000"/>
              </a:lnSpc>
              <a:spcBef>
                <a:spcPts val="1000"/>
              </a:spcBef>
              <a:spcAft>
                <a:spcPts val="0"/>
              </a:spcAft>
              <a:buClr>
                <a:schemeClr val="dk1"/>
              </a:buClr>
              <a:buSzPct val="100000"/>
              <a:buNone/>
            </a:pP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FA6A1A">
                <a:alpha val="85490"/>
              </a:srgbClr>
            </a:gs>
            <a:gs pos="74000">
              <a:srgbClr val="A9BEE4"/>
            </a:gs>
            <a:gs pos="77000">
              <a:srgbClr val="A9BEE4"/>
            </a:gs>
            <a:gs pos="100000">
              <a:srgbClr val="C5D3ED"/>
            </a:gs>
          </a:gsLst>
          <a:lin ang="5400000" scaled="0"/>
        </a:gradFill>
        <a:effectLst/>
      </p:bgPr>
    </p:bg>
    <p:spTree>
      <p:nvGrpSpPr>
        <p:cNvPr id="1" name="Shape 95"/>
        <p:cNvGrpSpPr/>
        <p:nvPr/>
      </p:nvGrpSpPr>
      <p:grpSpPr>
        <a:xfrm>
          <a:off x="0" y="0"/>
          <a:ext cx="0" cy="0"/>
          <a:chOff x="0" y="0"/>
          <a:chExt cx="0" cy="0"/>
        </a:xfrm>
      </p:grpSpPr>
      <p:sp>
        <p:nvSpPr>
          <p:cNvPr id="96" name="Google Shape;96;p15"/>
          <p:cNvSpPr txBox="1">
            <a:spLocks noGrp="1"/>
          </p:cNvSpPr>
          <p:nvPr>
            <p:ph type="title"/>
          </p:nvPr>
        </p:nvSpPr>
        <p:spPr>
          <a:xfrm>
            <a:off x="2846230" y="-201546"/>
            <a:ext cx="8649237"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385623"/>
              </a:buClr>
              <a:buSzPts val="4400"/>
              <a:buFont typeface="Calibri"/>
              <a:buNone/>
            </a:pPr>
            <a:r>
              <a:rPr lang="it-IT" b="1" i="1" u="sng" dirty="0">
                <a:solidFill>
                  <a:srgbClr val="385623"/>
                </a:solidFill>
              </a:rPr>
              <a:t>ANALISI </a:t>
            </a:r>
            <a:r>
              <a:rPr lang="it-IT" b="1" i="1" u="sng" dirty="0" smtClean="0">
                <a:solidFill>
                  <a:srgbClr val="385623"/>
                </a:solidFill>
              </a:rPr>
              <a:t>DESCRITTIVA</a:t>
            </a:r>
            <a:endParaRPr dirty="0"/>
          </a:p>
        </p:txBody>
      </p:sp>
      <p:sp>
        <p:nvSpPr>
          <p:cNvPr id="97" name="Google Shape;97;p15"/>
          <p:cNvSpPr txBox="1">
            <a:spLocks noGrp="1"/>
          </p:cNvSpPr>
          <p:nvPr>
            <p:ph type="body" idx="1"/>
          </p:nvPr>
        </p:nvSpPr>
        <p:spPr>
          <a:xfrm>
            <a:off x="128789" y="940158"/>
            <a:ext cx="11964473" cy="5236805"/>
          </a:xfrm>
          <a:prstGeom prst="rect">
            <a:avLst/>
          </a:prstGeom>
          <a:noFill/>
          <a:ln>
            <a:noFill/>
          </a:ln>
        </p:spPr>
        <p:txBody>
          <a:bodyPr spcFirstLastPara="1" wrap="square" lIns="91425" tIns="45700" rIns="91425" bIns="45700" anchor="t" anchorCtr="0">
            <a:normAutofit fontScale="92500" lnSpcReduction="20000"/>
          </a:bodyPr>
          <a:lstStyle/>
          <a:p>
            <a:pPr marL="228600" lvl="0" indent="-228600" algn="l" rtl="0">
              <a:lnSpc>
                <a:spcPct val="90000"/>
              </a:lnSpc>
              <a:spcBef>
                <a:spcPts val="0"/>
              </a:spcBef>
              <a:spcAft>
                <a:spcPts val="0"/>
              </a:spcAft>
              <a:buClr>
                <a:schemeClr val="dk1"/>
              </a:buClr>
              <a:buSzPct val="100000"/>
              <a:buChar char="•"/>
            </a:pPr>
            <a:r>
              <a:rPr lang="it-IT" sz="2400" dirty="0"/>
              <a:t>Il bullismo, dunque, non riguarda soltanto l’interazione tra due soggetti, ma deve essere piuttosto considerato come un fenomeno di </a:t>
            </a:r>
            <a:r>
              <a:rPr lang="it-IT" sz="2400" dirty="0" smtClean="0"/>
              <a:t>gruppo </a:t>
            </a:r>
            <a:r>
              <a:rPr lang="it-IT" sz="2400" dirty="0"/>
              <a:t>e potrà essere contrastato soltanto dopo aver compreso, e soprattutto accettato, che si tratta di una manifestazione culturale, espressione di una società in cui, di fatto, sono dominanti i valori della sopraffazione e dell’ arbitrio del più forte sul più debole, in cui i modelli vincenti, spesso veicolati anche attraverso i mass media, sono quelli dell’ arroganza e del non rispetto per l’altro.</a:t>
            </a:r>
            <a:endParaRPr dirty="0"/>
          </a:p>
          <a:p>
            <a:pPr marL="228600" lvl="0" indent="-228600" algn="l" rtl="0">
              <a:lnSpc>
                <a:spcPct val="90000"/>
              </a:lnSpc>
              <a:spcBef>
                <a:spcPts val="1000"/>
              </a:spcBef>
              <a:spcAft>
                <a:spcPts val="0"/>
              </a:spcAft>
              <a:buClr>
                <a:schemeClr val="dk1"/>
              </a:buClr>
              <a:buSzPct val="100000"/>
              <a:buChar char="•"/>
            </a:pPr>
            <a:r>
              <a:rPr lang="it-IT" sz="2400" dirty="0"/>
              <a:t>Il bullismo può includere una vasta gamma di comportamenti diretti, ad esempio violenza, attacchi o offese verbali, discriminazione, molestie, il plagio e altre vessazioni oppure di comportamenti indiretti, tesi ad ottenere l’allontanamento dal gruppo e l’isolamento utilizzando sistemi come la mormorazione, il rifiuto a socializzare con la vittima, il tentativo di isolarla mettendo in  evidenza caratteristiche fisiche </a:t>
            </a:r>
            <a:r>
              <a:rPr lang="it-IT" sz="2400" dirty="0" smtClean="0"/>
              <a:t>o </a:t>
            </a:r>
            <a:r>
              <a:rPr lang="it-IT" sz="2400" dirty="0"/>
              <a:t>persino le sue capacità intellettuali fino ad arrivare a spaventare i suoi amici di modo da indurli ad allontanarsi.</a:t>
            </a:r>
            <a:endParaRPr dirty="0"/>
          </a:p>
          <a:p>
            <a:pPr marL="228600" lvl="0" indent="-228600" algn="l" rtl="0">
              <a:lnSpc>
                <a:spcPct val="90000"/>
              </a:lnSpc>
              <a:spcBef>
                <a:spcPts val="1000"/>
              </a:spcBef>
              <a:spcAft>
                <a:spcPts val="0"/>
              </a:spcAft>
              <a:buClr>
                <a:schemeClr val="dk1"/>
              </a:buClr>
              <a:buSzPct val="100000"/>
              <a:buChar char="•"/>
            </a:pPr>
            <a:r>
              <a:rPr lang="it-IT" sz="2400" dirty="0"/>
              <a:t>In diverse circostanze, le vittime possono essere scelte in maniera casuale o arbitraria, specialmente nei gruppi sociali in cui la  mentalità bulla può ottenere proseliti nella gerarchia del medesimo gruppo.</a:t>
            </a:r>
            <a:endParaRPr dirty="0"/>
          </a:p>
          <a:p>
            <a:pPr marL="228600" lvl="0" indent="-228600" algn="l" rtl="0">
              <a:lnSpc>
                <a:spcPct val="90000"/>
              </a:lnSpc>
              <a:spcBef>
                <a:spcPts val="1000"/>
              </a:spcBef>
              <a:spcAft>
                <a:spcPts val="0"/>
              </a:spcAft>
              <a:buClr>
                <a:schemeClr val="dk1"/>
              </a:buClr>
              <a:buSzPct val="100000"/>
              <a:buChar char="•"/>
            </a:pPr>
            <a:r>
              <a:rPr lang="it-IT" sz="2400" dirty="0"/>
              <a:t>Il ciclo di tale comportamento implica qualche volta una previsione maggiore delle possibili risposte delle eventuali vittime, rispetto a quei gruppi dove la mentalità bulla si trova a uno status ancora primitivo e dove, idealmente, è ancora possibile intervenire per recuperare i soggetti.</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rgbClr val="15FF7D">
                <a:alpha val="85882"/>
              </a:srgbClr>
            </a:gs>
            <a:gs pos="74000">
              <a:srgbClr val="A9BEE4"/>
            </a:gs>
            <a:gs pos="83000">
              <a:srgbClr val="A9BEE4"/>
            </a:gs>
            <a:gs pos="100000">
              <a:srgbClr val="C5D3ED"/>
            </a:gs>
          </a:gsLst>
          <a:lin ang="5400000" scaled="0"/>
        </a:gradFill>
        <a:effectLst/>
      </p:bgPr>
    </p:bg>
    <p:spTree>
      <p:nvGrpSpPr>
        <p:cNvPr id="1" name="Shape 101"/>
        <p:cNvGrpSpPr/>
        <p:nvPr/>
      </p:nvGrpSpPr>
      <p:grpSpPr>
        <a:xfrm>
          <a:off x="0" y="0"/>
          <a:ext cx="0" cy="0"/>
          <a:chOff x="0" y="0"/>
          <a:chExt cx="0" cy="0"/>
        </a:xfrm>
      </p:grpSpPr>
      <p:sp>
        <p:nvSpPr>
          <p:cNvPr id="102" name="Google Shape;102;p16"/>
          <p:cNvSpPr txBox="1">
            <a:spLocks noGrp="1"/>
          </p:cNvSpPr>
          <p:nvPr>
            <p:ph type="ctrTitle"/>
          </p:nvPr>
        </p:nvSpPr>
        <p:spPr>
          <a:xfrm>
            <a:off x="785611" y="128789"/>
            <a:ext cx="9882389" cy="850005"/>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833C0B"/>
              </a:buClr>
              <a:buSzPts val="5400"/>
              <a:buFont typeface="Calibri"/>
              <a:buNone/>
            </a:pPr>
            <a:r>
              <a:rPr lang="it-IT" sz="5400" b="1" i="1" u="sng" dirty="0" smtClean="0">
                <a:solidFill>
                  <a:srgbClr val="833C0B"/>
                </a:solidFill>
              </a:rPr>
              <a:t>CARATTERISTICHE</a:t>
            </a:r>
            <a:endParaRPr dirty="0"/>
          </a:p>
        </p:txBody>
      </p:sp>
      <p:sp>
        <p:nvSpPr>
          <p:cNvPr id="103" name="Google Shape;103;p16"/>
          <p:cNvSpPr txBox="1">
            <a:spLocks noGrp="1"/>
          </p:cNvSpPr>
          <p:nvPr>
            <p:ph type="subTitle" idx="1"/>
          </p:nvPr>
        </p:nvSpPr>
        <p:spPr>
          <a:xfrm>
            <a:off x="0" y="978793"/>
            <a:ext cx="12003110" cy="5615189"/>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dk1"/>
              </a:buClr>
              <a:buSzPts val="2400"/>
              <a:buNone/>
            </a:pPr>
            <a:r>
              <a:rPr lang="it-IT" dirty="0">
                <a:highlight>
                  <a:srgbClr val="808080"/>
                </a:highlight>
              </a:rPr>
              <a:t>Il bullismo si basa su tre principi:</a:t>
            </a:r>
            <a:endParaRPr dirty="0"/>
          </a:p>
          <a:p>
            <a:pPr marL="0" lvl="0" indent="0" algn="ctr" rtl="0">
              <a:lnSpc>
                <a:spcPct val="90000"/>
              </a:lnSpc>
              <a:spcBef>
                <a:spcPts val="1000"/>
              </a:spcBef>
              <a:spcAft>
                <a:spcPts val="0"/>
              </a:spcAft>
              <a:buClr>
                <a:schemeClr val="dk1"/>
              </a:buClr>
              <a:buSzPts val="2400"/>
              <a:buNone/>
            </a:pPr>
            <a:r>
              <a:rPr lang="it-IT" dirty="0"/>
              <a:t>-Asimmetria nella relazione.</a:t>
            </a:r>
            <a:endParaRPr dirty="0"/>
          </a:p>
          <a:p>
            <a:pPr marL="0" lvl="0" indent="0" algn="ctr" rtl="0">
              <a:lnSpc>
                <a:spcPct val="90000"/>
              </a:lnSpc>
              <a:spcBef>
                <a:spcPts val="1000"/>
              </a:spcBef>
              <a:spcAft>
                <a:spcPts val="0"/>
              </a:spcAft>
              <a:buClr>
                <a:schemeClr val="dk1"/>
              </a:buClr>
              <a:buSzPts val="2400"/>
              <a:buNone/>
            </a:pPr>
            <a:r>
              <a:rPr lang="it-IT" dirty="0"/>
              <a:t>-Intenzionalità.</a:t>
            </a:r>
            <a:endParaRPr dirty="0"/>
          </a:p>
          <a:p>
            <a:pPr marL="0" lvl="0" indent="0" algn="ctr" rtl="0">
              <a:lnSpc>
                <a:spcPct val="90000"/>
              </a:lnSpc>
              <a:spcBef>
                <a:spcPts val="1000"/>
              </a:spcBef>
              <a:spcAft>
                <a:spcPts val="0"/>
              </a:spcAft>
              <a:buClr>
                <a:schemeClr val="dk1"/>
              </a:buClr>
              <a:buSzPts val="2400"/>
              <a:buNone/>
            </a:pPr>
            <a:r>
              <a:rPr lang="it-IT" dirty="0"/>
              <a:t>-Persistenza nel tempo.</a:t>
            </a:r>
            <a:endParaRPr dirty="0"/>
          </a:p>
          <a:p>
            <a:pPr marL="0" lvl="0" indent="0" algn="ctr" rtl="0">
              <a:lnSpc>
                <a:spcPct val="90000"/>
              </a:lnSpc>
              <a:spcBef>
                <a:spcPts val="1000"/>
              </a:spcBef>
              <a:spcAft>
                <a:spcPts val="0"/>
              </a:spcAft>
              <a:buClr>
                <a:schemeClr val="dk1"/>
              </a:buClr>
              <a:buSzPts val="2400"/>
              <a:buNone/>
            </a:pPr>
            <a:r>
              <a:rPr lang="it-IT" dirty="0" smtClean="0"/>
              <a:t>E’ quindi </a:t>
            </a:r>
            <a:r>
              <a:rPr lang="it-IT" dirty="0"/>
              <a:t>un’azione intenzionale eseguita al fine di arrecare danno alla vittima, continuata e protratta nei confronti di un particolare soggetto, caratterizzata da uno squilibrio di potere tra chi compie l’azione e chi la subisce. Il bullismo presuppone come fondamentale la condivisione del medesimo contesto deviante.</a:t>
            </a:r>
            <a:endParaRPr dirty="0"/>
          </a:p>
          <a:p>
            <a:pPr marL="0" lvl="0" indent="0" algn="ctr" rtl="0">
              <a:lnSpc>
                <a:spcPct val="90000"/>
              </a:lnSpc>
              <a:spcBef>
                <a:spcPts val="1000"/>
              </a:spcBef>
              <a:spcAft>
                <a:spcPts val="0"/>
              </a:spcAft>
              <a:buClr>
                <a:schemeClr val="dk1"/>
              </a:buClr>
              <a:buSzPts val="2400"/>
              <a:buNone/>
            </a:pPr>
            <a:r>
              <a:rPr lang="it-IT" dirty="0"/>
              <a:t>Una prima distinzione è in base al genere del bullo: i bulli uomini sono maggiormente inclini al bullismo diretto, mentre le donne a quello indiretto. Gli </a:t>
            </a:r>
            <a:r>
              <a:rPr lang="it-IT" dirty="0" smtClean="0"/>
              <a:t>uomini, </a:t>
            </a:r>
            <a:r>
              <a:rPr lang="it-IT" dirty="0"/>
              <a:t>in particolare, tendono maggiormente all’approccio di forza, mentre le donne preferiscono la mormorazione.</a:t>
            </a:r>
            <a:endParaRPr dirty="0"/>
          </a:p>
          <a:p>
            <a:pPr marL="0" lvl="0" indent="0" algn="ctr" rtl="0">
              <a:lnSpc>
                <a:spcPct val="90000"/>
              </a:lnSpc>
              <a:spcBef>
                <a:spcPts val="1000"/>
              </a:spcBef>
              <a:spcAft>
                <a:spcPts val="0"/>
              </a:spcAft>
              <a:buClr>
                <a:schemeClr val="dk1"/>
              </a:buClr>
              <a:buSzPts val="2400"/>
              <a:buNone/>
            </a:pPr>
            <a:r>
              <a:rPr lang="it-IT" dirty="0"/>
              <a:t>Per quanto riguarda invece l’età in cui si riscontra questo fenomeno, si hanno due diversi </a:t>
            </a:r>
            <a:r>
              <a:rPr lang="it-IT" dirty="0" smtClean="0"/>
              <a:t>periodi: il </a:t>
            </a:r>
            <a:r>
              <a:rPr lang="it-IT" dirty="0"/>
              <a:t>primo tra gli 8 ed i 14 anni, mentre il secondo tra i 14 ed i 18 </a:t>
            </a:r>
            <a:r>
              <a:rPr lang="it-IT" dirty="0" smtClean="0"/>
              <a:t>anni; </a:t>
            </a:r>
            <a:r>
              <a:rPr lang="it-IT" dirty="0"/>
              <a:t>ma negli ultimi anni si sono riscontrati fenomeni di bullismo anche tra i ragazzi </a:t>
            </a:r>
            <a:r>
              <a:rPr lang="it-IT" dirty="0" smtClean="0"/>
              <a:t>con meno di </a:t>
            </a:r>
            <a:r>
              <a:rPr lang="it-IT" dirty="0"/>
              <a:t>11 </a:t>
            </a:r>
            <a:r>
              <a:rPr lang="it-IT" dirty="0" smtClean="0"/>
              <a:t>anni.</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4"/>
            </a:gs>
            <a:gs pos="74000">
              <a:srgbClr val="A9BEE4"/>
            </a:gs>
            <a:gs pos="83000">
              <a:srgbClr val="A9BEE4"/>
            </a:gs>
            <a:gs pos="100000">
              <a:srgbClr val="C5D3ED"/>
            </a:gs>
          </a:gsLst>
          <a:lin ang="5400000" scaled="0"/>
        </a:gradFill>
        <a:effectLst/>
      </p:bgPr>
    </p:bg>
    <p:spTree>
      <p:nvGrpSpPr>
        <p:cNvPr id="1" name="Shape 107"/>
        <p:cNvGrpSpPr/>
        <p:nvPr/>
      </p:nvGrpSpPr>
      <p:grpSpPr>
        <a:xfrm>
          <a:off x="0" y="0"/>
          <a:ext cx="0" cy="0"/>
          <a:chOff x="0" y="0"/>
          <a:chExt cx="0" cy="0"/>
        </a:xfrm>
      </p:grpSpPr>
      <p:sp>
        <p:nvSpPr>
          <p:cNvPr id="108" name="Google Shape;108;p17"/>
          <p:cNvSpPr txBox="1">
            <a:spLocks noGrp="1"/>
          </p:cNvSpPr>
          <p:nvPr>
            <p:ph type="ctrTitle"/>
          </p:nvPr>
        </p:nvSpPr>
        <p:spPr>
          <a:xfrm>
            <a:off x="1159100" y="90153"/>
            <a:ext cx="8912180" cy="940158"/>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222A35"/>
              </a:buClr>
              <a:buSzPts val="5400"/>
              <a:buFont typeface="Calibri"/>
              <a:buNone/>
            </a:pPr>
            <a:r>
              <a:rPr lang="it-IT" sz="5400" b="1" i="1" u="sng" dirty="0" smtClean="0">
                <a:solidFill>
                  <a:srgbClr val="222A35"/>
                </a:solidFill>
              </a:rPr>
              <a:t>TIPOLOGIE</a:t>
            </a:r>
            <a:endParaRPr dirty="0"/>
          </a:p>
        </p:txBody>
      </p:sp>
      <p:sp>
        <p:nvSpPr>
          <p:cNvPr id="109" name="Google Shape;109;p17"/>
          <p:cNvSpPr txBox="1">
            <a:spLocks noGrp="1"/>
          </p:cNvSpPr>
          <p:nvPr>
            <p:ph type="subTitle" idx="1"/>
          </p:nvPr>
        </p:nvSpPr>
        <p:spPr>
          <a:xfrm>
            <a:off x="154545" y="1413163"/>
            <a:ext cx="11900079" cy="5153891"/>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400"/>
              <a:buNone/>
            </a:pPr>
            <a:r>
              <a:rPr lang="it-IT" dirty="0"/>
              <a:t>Nella letteratura scientifica si tende a distinguere </a:t>
            </a:r>
            <a:r>
              <a:rPr lang="it-IT" dirty="0" smtClean="0"/>
              <a:t>tra: </a:t>
            </a:r>
          </a:p>
          <a:p>
            <a:pPr lvl="0" indent="-457200" algn="l" rtl="0">
              <a:lnSpc>
                <a:spcPct val="90000"/>
              </a:lnSpc>
              <a:spcBef>
                <a:spcPts val="0"/>
              </a:spcBef>
              <a:spcAft>
                <a:spcPts val="0"/>
              </a:spcAft>
              <a:buClr>
                <a:schemeClr val="dk1"/>
              </a:buClr>
              <a:buSzPts val="2400"/>
              <a:buAutoNum type="arabicParenR"/>
            </a:pPr>
            <a:r>
              <a:rPr lang="it-IT" dirty="0" smtClean="0"/>
              <a:t>bullismo diretto: </a:t>
            </a:r>
            <a:r>
              <a:rPr lang="it-IT" dirty="0"/>
              <a:t>caratterizzato da una relazione diretta tra vittima e bullo e viene generalmente esercitato attraverso violenze fisiche o </a:t>
            </a:r>
            <a:r>
              <a:rPr lang="it-IT" dirty="0" smtClean="0"/>
              <a:t>verbali;</a:t>
            </a:r>
          </a:p>
          <a:p>
            <a:pPr lvl="0" indent="-457200" algn="l" rtl="0">
              <a:lnSpc>
                <a:spcPct val="90000"/>
              </a:lnSpc>
              <a:spcBef>
                <a:spcPts val="0"/>
              </a:spcBef>
              <a:spcAft>
                <a:spcPts val="0"/>
              </a:spcAft>
              <a:buClr>
                <a:schemeClr val="dk1"/>
              </a:buClr>
              <a:buSzPts val="2400"/>
              <a:buAutoNum type="arabicParenR"/>
            </a:pPr>
            <a:r>
              <a:rPr lang="it-IT" dirty="0" smtClean="0"/>
              <a:t>bullismo </a:t>
            </a:r>
            <a:r>
              <a:rPr lang="it-IT" dirty="0"/>
              <a:t>indiretto, che tende ad attaccare e colpire prevalentemente le relazioni sociali della vittima, mira alla sua emarginazione e al suo isolamento. </a:t>
            </a:r>
            <a:endParaRPr lang="it-IT" dirty="0" smtClean="0"/>
          </a:p>
          <a:p>
            <a:pPr marL="0" lvl="0" indent="0" algn="l" rtl="0">
              <a:lnSpc>
                <a:spcPct val="90000"/>
              </a:lnSpc>
              <a:spcBef>
                <a:spcPts val="0"/>
              </a:spcBef>
              <a:spcAft>
                <a:spcPts val="0"/>
              </a:spcAft>
              <a:buClr>
                <a:schemeClr val="dk1"/>
              </a:buClr>
              <a:buSzPts val="2400"/>
            </a:pPr>
            <a:endParaRPr lang="it-IT" dirty="0"/>
          </a:p>
          <a:p>
            <a:pPr marL="0" lvl="0" indent="0" algn="l" rtl="0">
              <a:lnSpc>
                <a:spcPct val="90000"/>
              </a:lnSpc>
              <a:spcBef>
                <a:spcPts val="0"/>
              </a:spcBef>
              <a:spcAft>
                <a:spcPts val="0"/>
              </a:spcAft>
              <a:buClr>
                <a:schemeClr val="dk1"/>
              </a:buClr>
              <a:buSzPts val="2400"/>
            </a:pPr>
            <a:r>
              <a:rPr lang="it-IT" dirty="0" smtClean="0"/>
              <a:t>Entrambe </a:t>
            </a:r>
            <a:r>
              <a:rPr lang="it-IT" dirty="0"/>
              <a:t>le forme di bullismo possono trovare ospitalità ed essere poste in essere tanto nel mondo reale che in quello virtuale (</a:t>
            </a:r>
            <a:r>
              <a:rPr lang="it-IT" dirty="0" err="1"/>
              <a:t>cyberbullismo</a:t>
            </a:r>
            <a:r>
              <a:rPr lang="it-IT" dirty="0"/>
              <a:t>).</a:t>
            </a: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rgbClr val="0070C0"/>
            </a:gs>
            <a:gs pos="74000">
              <a:srgbClr val="A9BEE4"/>
            </a:gs>
            <a:gs pos="83000">
              <a:srgbClr val="A9BEE4"/>
            </a:gs>
            <a:gs pos="100000">
              <a:srgbClr val="C5D3ED"/>
            </a:gs>
          </a:gsLst>
          <a:lin ang="5400000" scaled="0"/>
        </a:gradFill>
        <a:effectLst/>
      </p:bgPr>
    </p:bg>
    <p:spTree>
      <p:nvGrpSpPr>
        <p:cNvPr id="1" name="Shape 113"/>
        <p:cNvGrpSpPr/>
        <p:nvPr/>
      </p:nvGrpSpPr>
      <p:grpSpPr>
        <a:xfrm>
          <a:off x="0" y="0"/>
          <a:ext cx="0" cy="0"/>
          <a:chOff x="0" y="0"/>
          <a:chExt cx="0" cy="0"/>
        </a:xfrm>
      </p:grpSpPr>
      <p:sp>
        <p:nvSpPr>
          <p:cNvPr id="114" name="Google Shape;114;p18"/>
          <p:cNvSpPr txBox="1">
            <a:spLocks noGrp="1"/>
          </p:cNvSpPr>
          <p:nvPr>
            <p:ph type="ctrTitle"/>
          </p:nvPr>
        </p:nvSpPr>
        <p:spPr>
          <a:xfrm>
            <a:off x="1524000" y="128789"/>
            <a:ext cx="9144000" cy="862884"/>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8DA9DB"/>
              </a:buClr>
              <a:buSzPts val="5400"/>
              <a:buFont typeface="Calibri"/>
              <a:buNone/>
            </a:pPr>
            <a:r>
              <a:rPr lang="it-IT" sz="5400" b="1" i="1" u="sng" dirty="0">
                <a:solidFill>
                  <a:srgbClr val="8DA9DB"/>
                </a:solidFill>
              </a:rPr>
              <a:t>LE POSSIBILI </a:t>
            </a:r>
            <a:r>
              <a:rPr lang="it-IT" sz="5400" b="1" i="1" u="sng" dirty="0" smtClean="0">
                <a:solidFill>
                  <a:srgbClr val="8DA9DB"/>
                </a:solidFill>
              </a:rPr>
              <a:t>CONSEGUENZE</a:t>
            </a:r>
            <a:endParaRPr dirty="0"/>
          </a:p>
        </p:txBody>
      </p:sp>
      <p:sp>
        <p:nvSpPr>
          <p:cNvPr id="115" name="Google Shape;115;p18"/>
          <p:cNvSpPr txBox="1">
            <a:spLocks noGrp="1"/>
          </p:cNvSpPr>
          <p:nvPr>
            <p:ph type="subTitle" idx="1"/>
          </p:nvPr>
        </p:nvSpPr>
        <p:spPr>
          <a:xfrm>
            <a:off x="141668" y="991673"/>
            <a:ext cx="11887200" cy="5737537"/>
          </a:xfrm>
          <a:prstGeom prst="rect">
            <a:avLst/>
          </a:prstGeom>
          <a:noFill/>
          <a:ln>
            <a:noFill/>
          </a:ln>
        </p:spPr>
        <p:txBody>
          <a:bodyPr spcFirstLastPara="1" wrap="square" lIns="91425" tIns="45700" rIns="91425" bIns="45700" anchor="t" anchorCtr="0">
            <a:normAutofit fontScale="92500" lnSpcReduction="10000"/>
          </a:bodyPr>
          <a:lstStyle/>
          <a:p>
            <a:pPr marL="0" lvl="0" indent="0" algn="ctr" rtl="0">
              <a:lnSpc>
                <a:spcPct val="90000"/>
              </a:lnSpc>
              <a:spcBef>
                <a:spcPts val="0"/>
              </a:spcBef>
              <a:spcAft>
                <a:spcPts val="0"/>
              </a:spcAft>
              <a:buClr>
                <a:schemeClr val="dk1"/>
              </a:buClr>
              <a:buSzPct val="100000"/>
              <a:buNone/>
            </a:pPr>
            <a:r>
              <a:rPr lang="it-IT" dirty="0"/>
              <a:t>Gli effetti del bullismo possono essere gravi e permanenti. Il collegamento tra bullismo e violenza ha attirato un’attenzione notevole dopo il massacro della Columbine High School nel </a:t>
            </a:r>
            <a:r>
              <a:rPr lang="it-IT" dirty="0" smtClean="0"/>
              <a:t>1999: due </a:t>
            </a:r>
            <a:r>
              <a:rPr lang="it-IT" dirty="0"/>
              <a:t>ragazzi armati di fucili e mitragliatori uccisero 13 studenti e ne ferirono altri 24 per poi suicidarsi. Un anno dopo un rapporto ufficiale della CIA ha messo in luce ben 37 tentativi pianificati da altrettanti ragazzi in diverse scuole statunitensi, per i quali il bullismo aveva giocato un ruolo chiave in almeno due terzi dei casi.</a:t>
            </a:r>
            <a:endParaRPr dirty="0"/>
          </a:p>
          <a:p>
            <a:pPr marL="0" lvl="0" indent="0" algn="ctr" rtl="0">
              <a:lnSpc>
                <a:spcPct val="90000"/>
              </a:lnSpc>
              <a:spcBef>
                <a:spcPts val="1000"/>
              </a:spcBef>
              <a:spcAft>
                <a:spcPts val="0"/>
              </a:spcAft>
              <a:buClr>
                <a:schemeClr val="dk1"/>
              </a:buClr>
              <a:buSzPct val="100000"/>
              <a:buNone/>
            </a:pPr>
            <a:r>
              <a:rPr lang="it-IT" dirty="0"/>
              <a:t>Si stima che circa il 60-80% del totale del bullismo a </a:t>
            </a:r>
            <a:r>
              <a:rPr lang="it-IT" dirty="0" smtClean="0"/>
              <a:t>scuola </a:t>
            </a:r>
            <a:r>
              <a:rPr lang="it-IT" dirty="0"/>
              <a:t>stia evolvendo verso forme inattese in senso stragistico e terroristico.</a:t>
            </a:r>
            <a:endParaRPr dirty="0"/>
          </a:p>
          <a:p>
            <a:pPr marL="0" lvl="0" indent="0" algn="ctr" rtl="0">
              <a:lnSpc>
                <a:spcPct val="90000"/>
              </a:lnSpc>
              <a:spcBef>
                <a:spcPts val="1000"/>
              </a:spcBef>
              <a:spcAft>
                <a:spcPts val="0"/>
              </a:spcAft>
              <a:buClr>
                <a:schemeClr val="dk1"/>
              </a:buClr>
              <a:buSzPct val="100000"/>
              <a:buNone/>
            </a:pPr>
            <a:r>
              <a:rPr lang="it-IT" dirty="0"/>
              <a:t>Molti </a:t>
            </a:r>
            <a:r>
              <a:rPr lang="it-IT" dirty="0" smtClean="0"/>
              <a:t>criminologi </a:t>
            </a:r>
            <a:r>
              <a:rPr lang="it-IT" dirty="0"/>
              <a:t>si sono soffermati sull’incapacità della </a:t>
            </a:r>
            <a:r>
              <a:rPr lang="it-IT" dirty="0" smtClean="0"/>
              <a:t>folla </a:t>
            </a:r>
            <a:r>
              <a:rPr lang="it-IT" dirty="0"/>
              <a:t>di reagire ad atti di violenza compiuti in pubblico, a causa del declino della sensibilità emotiva che può essere attribuito al bullismo. Quando, infatti, una persona veste i panni di bullo, assume anche uno status che lo rende meno sensibile al dolore, fino al punto che anche gli attendenti incominciano ad accettare la violenza come un evento socialmente conveniente. A tal proposito </a:t>
            </a:r>
            <a:r>
              <a:rPr lang="it-IT" dirty="0" smtClean="0"/>
              <a:t>l’Anti-</a:t>
            </a:r>
            <a:r>
              <a:rPr lang="it-IT" dirty="0" err="1" smtClean="0"/>
              <a:t>bullying</a:t>
            </a:r>
            <a:r>
              <a:rPr lang="it-IT" dirty="0" smtClean="0"/>
              <a:t> </a:t>
            </a:r>
            <a:r>
              <a:rPr lang="it-IT" dirty="0"/>
              <a:t>C</a:t>
            </a:r>
            <a:r>
              <a:rPr lang="it-IT" dirty="0" smtClean="0"/>
              <a:t>entre </a:t>
            </a:r>
            <a:r>
              <a:rPr lang="it-IT" dirty="0" err="1"/>
              <a:t>at</a:t>
            </a:r>
            <a:r>
              <a:rPr lang="it-IT" dirty="0"/>
              <a:t> </a:t>
            </a:r>
            <a:r>
              <a:rPr lang="it-IT" dirty="0" err="1"/>
              <a:t>T</a:t>
            </a:r>
            <a:r>
              <a:rPr lang="it-IT" dirty="0" err="1" smtClean="0"/>
              <a:t>rinity</a:t>
            </a:r>
            <a:r>
              <a:rPr lang="it-IT" dirty="0" smtClean="0"/>
              <a:t> </a:t>
            </a:r>
            <a:r>
              <a:rPr lang="it-IT" dirty="0"/>
              <a:t>C</a:t>
            </a:r>
            <a:r>
              <a:rPr lang="it-IT" dirty="0" smtClean="0"/>
              <a:t>ollege </a:t>
            </a:r>
            <a:r>
              <a:rPr lang="it-IT" dirty="0"/>
              <a:t>di Dublino è intenta ad approfondire le conseguenze del bullismo sugli aggressori stessi, sia minorenni sia adulti, i quali sono più soggetti a soffrire di una serie di disturbi quali depressione, ansia, deficit di autostima, alcolismo, autolesionismo e altre dipendenze.</a:t>
            </a:r>
            <a:endParaRPr dirty="0"/>
          </a:p>
          <a:p>
            <a:pPr marL="0" lvl="0" indent="0" algn="ctr" rtl="0">
              <a:lnSpc>
                <a:spcPct val="90000"/>
              </a:lnSpc>
              <a:spcBef>
                <a:spcPts val="1000"/>
              </a:spcBef>
              <a:spcAft>
                <a:spcPts val="0"/>
              </a:spcAft>
              <a:buClr>
                <a:schemeClr val="dk1"/>
              </a:buClr>
              <a:buSzPct val="100000"/>
              <a:buNone/>
            </a:pPr>
            <a:r>
              <a:rPr lang="it-IT" dirty="0"/>
              <a:t>Durante gli anni 2000 i mass media hanno messo in luce certi casi di suicidio indotto da bullismo omofobico. Si stima che circa 15-25 giovani in Spagna ogni anno tentino il suicidio a causa del bullismo.</a:t>
            </a:r>
            <a:endParaRPr dirty="0"/>
          </a:p>
          <a:p>
            <a:pPr marL="0" lvl="0" indent="0" algn="ctr" rtl="0">
              <a:lnSpc>
                <a:spcPct val="90000"/>
              </a:lnSpc>
              <a:spcBef>
                <a:spcPts val="1000"/>
              </a:spcBef>
              <a:spcAft>
                <a:spcPts val="0"/>
              </a:spcAft>
              <a:buClr>
                <a:schemeClr val="dk1"/>
              </a:buClr>
              <a:buSzPct val="100000"/>
              <a:buNone/>
            </a:pP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74000">
              <a:srgbClr val="A9BEE4"/>
            </a:gs>
            <a:gs pos="83000">
              <a:srgbClr val="A9BEE4"/>
            </a:gs>
            <a:gs pos="100000">
              <a:srgbClr val="C5D3ED"/>
            </a:gs>
          </a:gsLst>
          <a:lin ang="5400000" scaled="0"/>
        </a:gradFill>
        <a:effectLst/>
      </p:bgPr>
    </p:bg>
    <p:spTree>
      <p:nvGrpSpPr>
        <p:cNvPr id="1" name="Shape 119"/>
        <p:cNvGrpSpPr/>
        <p:nvPr/>
      </p:nvGrpSpPr>
      <p:grpSpPr>
        <a:xfrm>
          <a:off x="0" y="0"/>
          <a:ext cx="0" cy="0"/>
          <a:chOff x="0" y="0"/>
          <a:chExt cx="0" cy="0"/>
        </a:xfrm>
      </p:grpSpPr>
      <p:sp>
        <p:nvSpPr>
          <p:cNvPr id="120" name="Google Shape;120;p19"/>
          <p:cNvSpPr txBox="1">
            <a:spLocks noGrp="1"/>
          </p:cNvSpPr>
          <p:nvPr>
            <p:ph type="ctrTitle"/>
          </p:nvPr>
        </p:nvSpPr>
        <p:spPr>
          <a:xfrm>
            <a:off x="1223493" y="128789"/>
            <a:ext cx="9444507" cy="914400"/>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7030A0"/>
              </a:buClr>
              <a:buSzPts val="6000"/>
              <a:buFont typeface="Calibri"/>
              <a:buNone/>
            </a:pPr>
            <a:r>
              <a:rPr lang="it-IT" b="1" i="1" u="sng" dirty="0">
                <a:solidFill>
                  <a:srgbClr val="7030A0"/>
                </a:solidFill>
              </a:rPr>
              <a:t>CIRCOSTANZE </a:t>
            </a:r>
            <a:r>
              <a:rPr lang="it-IT" b="1" i="1" u="sng" dirty="0" smtClean="0">
                <a:solidFill>
                  <a:srgbClr val="7030A0"/>
                </a:solidFill>
              </a:rPr>
              <a:t>PARTICOLARI</a:t>
            </a:r>
            <a:endParaRPr dirty="0"/>
          </a:p>
        </p:txBody>
      </p:sp>
      <p:sp>
        <p:nvSpPr>
          <p:cNvPr id="121" name="Google Shape;121;p19"/>
          <p:cNvSpPr txBox="1">
            <a:spLocks noGrp="1"/>
          </p:cNvSpPr>
          <p:nvPr>
            <p:ph type="subTitle" idx="1"/>
          </p:nvPr>
        </p:nvSpPr>
        <p:spPr>
          <a:xfrm>
            <a:off x="1" y="1043189"/>
            <a:ext cx="12192000" cy="5686022"/>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dk1"/>
              </a:buClr>
              <a:buSzPts val="2400"/>
              <a:buNone/>
            </a:pPr>
            <a:r>
              <a:rPr lang="it-IT">
                <a:highlight>
                  <a:srgbClr val="008080"/>
                </a:highlight>
              </a:rPr>
              <a:t>Omofobia:</a:t>
            </a:r>
            <a:endParaRPr/>
          </a:p>
          <a:p>
            <a:pPr marL="0" lvl="0" indent="0" algn="ctr" rtl="0">
              <a:lnSpc>
                <a:spcPct val="90000"/>
              </a:lnSpc>
              <a:spcBef>
                <a:spcPts val="1000"/>
              </a:spcBef>
              <a:spcAft>
                <a:spcPts val="0"/>
              </a:spcAft>
              <a:buClr>
                <a:schemeClr val="dk1"/>
              </a:buClr>
              <a:buSzPts val="2400"/>
              <a:buNone/>
            </a:pPr>
            <a:r>
              <a:rPr lang="it-IT"/>
              <a:t>Il bullismo nei confronti di queste persone si caratterizza per comportamenti, specialmente di tipo verbale e denigratorio, specialmente in ambienti dominati da stereotipi e pregiudizi nei confronti di gay, lesbiche, bisessuali e transessuali.</a:t>
            </a:r>
            <a:endParaRPr/>
          </a:p>
          <a:p>
            <a:pPr marL="0" lvl="0" indent="0" algn="ctr" rtl="0">
              <a:lnSpc>
                <a:spcPct val="90000"/>
              </a:lnSpc>
              <a:spcBef>
                <a:spcPts val="1000"/>
              </a:spcBef>
              <a:spcAft>
                <a:spcPts val="0"/>
              </a:spcAft>
              <a:buClr>
                <a:schemeClr val="dk1"/>
              </a:buClr>
              <a:buSzPts val="2400"/>
              <a:buNone/>
            </a:pPr>
            <a:r>
              <a:rPr lang="it-IT">
                <a:highlight>
                  <a:srgbClr val="008080"/>
                </a:highlight>
              </a:rPr>
              <a:t>Soggetti disabili:</a:t>
            </a:r>
            <a:endParaRPr/>
          </a:p>
          <a:p>
            <a:pPr marL="0" lvl="0" indent="0" algn="ctr" rtl="0">
              <a:lnSpc>
                <a:spcPct val="90000"/>
              </a:lnSpc>
              <a:spcBef>
                <a:spcPts val="1000"/>
              </a:spcBef>
              <a:spcAft>
                <a:spcPts val="0"/>
              </a:spcAft>
              <a:buClr>
                <a:schemeClr val="dk1"/>
              </a:buClr>
              <a:buSzPts val="2400"/>
              <a:buNone/>
            </a:pPr>
            <a:r>
              <a:rPr lang="it-IT"/>
              <a:t>A causa della propria condizione, molti atti di bullismo compiuti su questo tipo di persone sono spesso confusi con i crimini d’odio.</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rgbClr val="70E4F0"/>
            </a:gs>
            <a:gs pos="74000">
              <a:srgbClr val="A9BEE4"/>
            </a:gs>
            <a:gs pos="83000">
              <a:srgbClr val="A9BEE4"/>
            </a:gs>
            <a:gs pos="100000">
              <a:srgbClr val="C5D3ED"/>
            </a:gs>
          </a:gsLst>
          <a:lin ang="5400000" scaled="0"/>
        </a:gradFill>
        <a:effectLst/>
      </p:bgPr>
    </p:bg>
    <p:spTree>
      <p:nvGrpSpPr>
        <p:cNvPr id="1" name="Shape 125"/>
        <p:cNvGrpSpPr/>
        <p:nvPr/>
      </p:nvGrpSpPr>
      <p:grpSpPr>
        <a:xfrm>
          <a:off x="0" y="0"/>
          <a:ext cx="0" cy="0"/>
          <a:chOff x="0" y="0"/>
          <a:chExt cx="0" cy="0"/>
        </a:xfrm>
      </p:grpSpPr>
      <p:sp>
        <p:nvSpPr>
          <p:cNvPr id="126" name="Google Shape;126;p20"/>
          <p:cNvSpPr txBox="1">
            <a:spLocks noGrp="1"/>
          </p:cNvSpPr>
          <p:nvPr>
            <p:ph type="title"/>
          </p:nvPr>
        </p:nvSpPr>
        <p:spPr>
          <a:xfrm>
            <a:off x="0" y="154547"/>
            <a:ext cx="12192000" cy="1300766"/>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525252"/>
              </a:buClr>
              <a:buSzPts val="4400"/>
              <a:buFont typeface="Calibri"/>
              <a:buNone/>
            </a:pPr>
            <a:r>
              <a:rPr lang="it-IT" b="1" i="1" u="sng" smtClean="0">
                <a:solidFill>
                  <a:srgbClr val="525252"/>
                </a:solidFill>
              </a:rPr>
              <a:t>ESPERIENZE DI RAGAZZI </a:t>
            </a:r>
            <a:r>
              <a:rPr lang="it-IT" b="1" i="1" u="sng" dirty="0">
                <a:solidFill>
                  <a:srgbClr val="525252"/>
                </a:solidFill>
              </a:rPr>
              <a:t>CHE HANNO VISSUTO ATTI DI </a:t>
            </a:r>
            <a:r>
              <a:rPr lang="it-IT" b="1" i="1" u="sng" dirty="0" smtClean="0">
                <a:solidFill>
                  <a:srgbClr val="525252"/>
                </a:solidFill>
              </a:rPr>
              <a:t>BULLISMO</a:t>
            </a:r>
            <a:endParaRPr dirty="0"/>
          </a:p>
        </p:txBody>
      </p:sp>
      <p:sp>
        <p:nvSpPr>
          <p:cNvPr id="127" name="Google Shape;127;p20"/>
          <p:cNvSpPr txBox="1">
            <a:spLocks noGrp="1"/>
          </p:cNvSpPr>
          <p:nvPr>
            <p:ph type="body" idx="1"/>
          </p:nvPr>
        </p:nvSpPr>
        <p:spPr>
          <a:xfrm>
            <a:off x="0" y="1352282"/>
            <a:ext cx="12067504" cy="5505718"/>
          </a:xfrm>
          <a:prstGeom prst="rect">
            <a:avLst/>
          </a:prstGeom>
          <a:noFill/>
          <a:ln>
            <a:noFill/>
          </a:ln>
        </p:spPr>
        <p:txBody>
          <a:bodyPr spcFirstLastPara="1" wrap="square" lIns="91425" tIns="45700" rIns="91425" bIns="45700" anchor="t" anchorCtr="0">
            <a:normAutofit fontScale="85000" lnSpcReduction="10000"/>
          </a:bodyPr>
          <a:lstStyle/>
          <a:p>
            <a:pPr marL="0" lvl="0" indent="0" algn="l" rtl="0">
              <a:lnSpc>
                <a:spcPct val="90000"/>
              </a:lnSpc>
              <a:spcBef>
                <a:spcPts val="0"/>
              </a:spcBef>
              <a:spcAft>
                <a:spcPts val="0"/>
              </a:spcAft>
              <a:buClr>
                <a:schemeClr val="dk1"/>
              </a:buClr>
              <a:buSzPct val="100000"/>
              <a:buNone/>
            </a:pPr>
            <a:r>
              <a:rPr lang="it-IT" dirty="0"/>
              <a:t>Una nota pagina ormai conosciuta in tutta Italia, col nome BULLI STOP, racconta vicende di ragazzi che hanno vissuto esperienze di bullismo e </a:t>
            </a:r>
            <a:r>
              <a:rPr lang="it-IT" dirty="0" err="1"/>
              <a:t>cyberbullismo</a:t>
            </a:r>
            <a:r>
              <a:rPr lang="it-IT" dirty="0"/>
              <a:t>. Questa pagina si trova sui vari social network (</a:t>
            </a:r>
            <a:r>
              <a:rPr lang="it-IT" dirty="0" err="1"/>
              <a:t>instagram</a:t>
            </a:r>
            <a:r>
              <a:rPr lang="it-IT" dirty="0"/>
              <a:t>, </a:t>
            </a:r>
            <a:r>
              <a:rPr lang="it-IT" dirty="0" err="1"/>
              <a:t>facebook</a:t>
            </a:r>
            <a:r>
              <a:rPr lang="it-IT" dirty="0"/>
              <a:t>..). Il link </a:t>
            </a:r>
            <a:r>
              <a:rPr lang="it-IT" dirty="0" smtClean="0"/>
              <a:t>è </a:t>
            </a:r>
            <a:r>
              <a:rPr lang="it-IT" u="sng" dirty="0">
                <a:solidFill>
                  <a:schemeClr val="hlink"/>
                </a:solidFill>
                <a:hlinkClick r:id="rId3"/>
              </a:rPr>
              <a:t>https://www.bullistop.com</a:t>
            </a:r>
            <a:r>
              <a:rPr lang="it-IT" dirty="0"/>
              <a:t> .</a:t>
            </a:r>
            <a:endParaRPr dirty="0"/>
          </a:p>
          <a:p>
            <a:pPr marL="0" lvl="0" indent="0" algn="l" rtl="0">
              <a:lnSpc>
                <a:spcPct val="90000"/>
              </a:lnSpc>
              <a:spcBef>
                <a:spcPts val="1000"/>
              </a:spcBef>
              <a:spcAft>
                <a:spcPts val="0"/>
              </a:spcAft>
              <a:buClr>
                <a:schemeClr val="dk1"/>
              </a:buClr>
              <a:buSzPct val="100000"/>
              <a:buNone/>
            </a:pPr>
            <a:r>
              <a:rPr lang="it-IT" dirty="0"/>
              <a:t>Un giorno intervistarono una giovane ragazza che ha purtroppo vissuto atti di bullismo e </a:t>
            </a:r>
            <a:r>
              <a:rPr lang="it-IT" dirty="0" err="1"/>
              <a:t>cyberbullismo</a:t>
            </a:r>
            <a:r>
              <a:rPr lang="it-IT" dirty="0"/>
              <a:t> nel </a:t>
            </a:r>
            <a:r>
              <a:rPr lang="it-IT" dirty="0" smtClean="0"/>
              <a:t>2012: un </a:t>
            </a:r>
            <a:r>
              <a:rPr lang="it-IT" dirty="0"/>
              <a:t>gruppo di </a:t>
            </a:r>
            <a:r>
              <a:rPr lang="it-IT" dirty="0" smtClean="0"/>
              <a:t>ben 15 tra ragazzi </a:t>
            </a:r>
            <a:r>
              <a:rPr lang="it-IT" dirty="0"/>
              <a:t>e ragazze </a:t>
            </a:r>
            <a:r>
              <a:rPr lang="it-IT" dirty="0" smtClean="0"/>
              <a:t>la </a:t>
            </a:r>
            <a:r>
              <a:rPr lang="it-IT" dirty="0"/>
              <a:t>spogliarono, </a:t>
            </a:r>
            <a:r>
              <a:rPr lang="it-IT" dirty="0" smtClean="0"/>
              <a:t>le diedero </a:t>
            </a:r>
            <a:r>
              <a:rPr lang="it-IT" dirty="0"/>
              <a:t>dei calci, la insultarono e in tutto ciò </a:t>
            </a:r>
            <a:r>
              <a:rPr lang="it-IT" dirty="0" smtClean="0"/>
              <a:t>fecero anche </a:t>
            </a:r>
            <a:r>
              <a:rPr lang="it-IT" dirty="0"/>
              <a:t>un video che poi pubblicarono su internet. </a:t>
            </a:r>
            <a:r>
              <a:rPr lang="it-IT" dirty="0" smtClean="0"/>
              <a:t>La </a:t>
            </a:r>
            <a:r>
              <a:rPr lang="it-IT" dirty="0"/>
              <a:t>ragazza </a:t>
            </a:r>
            <a:r>
              <a:rPr lang="it-IT" dirty="0" smtClean="0"/>
              <a:t>non era </a:t>
            </a:r>
            <a:r>
              <a:rPr lang="it-IT" dirty="0"/>
              <a:t>a </a:t>
            </a:r>
            <a:r>
              <a:rPr lang="it-IT" dirty="0" smtClean="0"/>
              <a:t>conoscenza del video, fino a che </a:t>
            </a:r>
            <a:r>
              <a:rPr lang="it-IT" dirty="0"/>
              <a:t>i suoi compagni di classe delle medie lo </a:t>
            </a:r>
            <a:r>
              <a:rPr lang="it-IT" dirty="0" smtClean="0"/>
              <a:t>scoprirono e, </a:t>
            </a:r>
            <a:r>
              <a:rPr lang="it-IT" dirty="0"/>
              <a:t>invece di difenderla e denunciare la cosa, </a:t>
            </a:r>
            <a:r>
              <a:rPr lang="it-IT" dirty="0" smtClean="0"/>
              <a:t>cominciarono </a:t>
            </a:r>
            <a:r>
              <a:rPr lang="it-IT" dirty="0"/>
              <a:t>ad </a:t>
            </a:r>
            <a:r>
              <a:rPr lang="it-IT" dirty="0" smtClean="0"/>
              <a:t>insultarla. </a:t>
            </a:r>
            <a:r>
              <a:rPr lang="it-IT" dirty="0" smtClean="0"/>
              <a:t>Non contenti </a:t>
            </a:r>
            <a:r>
              <a:rPr lang="it-IT" dirty="0" smtClean="0"/>
              <a:t>iniziarono </a:t>
            </a:r>
            <a:r>
              <a:rPr lang="it-IT" dirty="0"/>
              <a:t>a </a:t>
            </a:r>
            <a:r>
              <a:rPr lang="it-IT" dirty="0" smtClean="0"/>
              <a:t>sputarle addosso, a mettere lo </a:t>
            </a:r>
            <a:r>
              <a:rPr lang="it-IT" dirty="0"/>
              <a:t>scotch </a:t>
            </a:r>
            <a:r>
              <a:rPr lang="it-IT" dirty="0" smtClean="0"/>
              <a:t>tra i </a:t>
            </a:r>
            <a:r>
              <a:rPr lang="it-IT" dirty="0"/>
              <a:t>suoi lunghi capelli </a:t>
            </a:r>
            <a:r>
              <a:rPr lang="it-IT" dirty="0" smtClean="0"/>
              <a:t>tanto che lei </a:t>
            </a:r>
            <a:r>
              <a:rPr lang="it-IT" dirty="0"/>
              <a:t>non andò a scuola per </a:t>
            </a:r>
            <a:r>
              <a:rPr lang="it-IT" dirty="0" smtClean="0"/>
              <a:t>alcuni giorni. Il </a:t>
            </a:r>
            <a:r>
              <a:rPr lang="it-IT" dirty="0"/>
              <a:t>video non solo circolava </a:t>
            </a:r>
            <a:r>
              <a:rPr lang="it-IT" dirty="0" smtClean="0"/>
              <a:t>nella sua scuola </a:t>
            </a:r>
            <a:r>
              <a:rPr lang="it-IT" dirty="0"/>
              <a:t>media, ma anche </a:t>
            </a:r>
            <a:r>
              <a:rPr lang="it-IT" dirty="0" smtClean="0"/>
              <a:t>nella </a:t>
            </a:r>
            <a:r>
              <a:rPr lang="it-IT" dirty="0"/>
              <a:t>scuola superiore </a:t>
            </a:r>
            <a:r>
              <a:rPr lang="it-IT" dirty="0" smtClean="0"/>
              <a:t>dove successivamente si era iscritta. Anche </a:t>
            </a:r>
            <a:r>
              <a:rPr lang="it-IT" dirty="0"/>
              <a:t>qua </a:t>
            </a:r>
            <a:r>
              <a:rPr lang="it-IT" dirty="0" smtClean="0"/>
              <a:t>cominciarono </a:t>
            </a:r>
            <a:r>
              <a:rPr lang="it-IT" dirty="0"/>
              <a:t>ad insultarla, a lanciare i suoi oggetti scolastici per </a:t>
            </a:r>
            <a:r>
              <a:rPr lang="it-IT" dirty="0" smtClean="0"/>
              <a:t>terra, a </a:t>
            </a:r>
            <a:r>
              <a:rPr lang="it-IT" dirty="0"/>
              <a:t>darle dei calci ovunque, soprattutto all’anca </a:t>
            </a:r>
            <a:r>
              <a:rPr lang="it-IT" dirty="0" smtClean="0"/>
              <a:t>dove presentava un importante. La ragazza, vergognandosi </a:t>
            </a:r>
            <a:r>
              <a:rPr lang="it-IT" dirty="0"/>
              <a:t>di </a:t>
            </a:r>
            <a:r>
              <a:rPr lang="it-IT" dirty="0" smtClean="0"/>
              <a:t>tutto ciò, non diceva </a:t>
            </a:r>
            <a:r>
              <a:rPr lang="it-IT" dirty="0"/>
              <a:t>nulla alla </a:t>
            </a:r>
            <a:r>
              <a:rPr lang="it-IT" dirty="0" smtClean="0"/>
              <a:t>madre, anzi inventava scuse</a:t>
            </a:r>
            <a:r>
              <a:rPr lang="it-IT" dirty="0"/>
              <a:t>. </a:t>
            </a:r>
            <a:endParaRPr dirty="0"/>
          </a:p>
          <a:p>
            <a:pPr marL="0" lvl="0" indent="0" algn="l" rtl="0">
              <a:lnSpc>
                <a:spcPct val="90000"/>
              </a:lnSpc>
              <a:spcBef>
                <a:spcPts val="1000"/>
              </a:spcBef>
              <a:spcAft>
                <a:spcPts val="0"/>
              </a:spcAft>
              <a:buClr>
                <a:schemeClr val="dk1"/>
              </a:buClr>
              <a:buSzPct val="100000"/>
              <a:buNone/>
            </a:pPr>
            <a:r>
              <a:rPr lang="it-IT" dirty="0"/>
              <a:t>Nel </a:t>
            </a:r>
            <a:r>
              <a:rPr lang="it-IT" dirty="0" smtClean="0"/>
              <a:t>2018, stanca per tutta la </a:t>
            </a:r>
            <a:r>
              <a:rPr lang="it-IT" dirty="0"/>
              <a:t>situazione, prese dei farmaci che </a:t>
            </a:r>
            <a:r>
              <a:rPr lang="it-IT" dirty="0" smtClean="0"/>
              <a:t>la mandarono in </a:t>
            </a:r>
            <a:r>
              <a:rPr lang="it-IT" dirty="0"/>
              <a:t>coma, </a:t>
            </a:r>
            <a:r>
              <a:rPr lang="it-IT" dirty="0" smtClean="0"/>
              <a:t>ma  </a:t>
            </a:r>
            <a:r>
              <a:rPr lang="it-IT" dirty="0"/>
              <a:t>miracolosamente è </a:t>
            </a:r>
            <a:r>
              <a:rPr lang="it-IT" dirty="0" smtClean="0"/>
              <a:t>riuscita a sopravvivere. Ancora </a:t>
            </a:r>
            <a:r>
              <a:rPr lang="it-IT" dirty="0"/>
              <a:t>oggi che stiamo nel 2021 questa ragazza non ha risolto </a:t>
            </a:r>
            <a:r>
              <a:rPr lang="it-IT" dirty="0" smtClean="0"/>
              <a:t>nulla, </a:t>
            </a:r>
            <a:r>
              <a:rPr lang="it-IT" dirty="0"/>
              <a:t>perché </a:t>
            </a:r>
            <a:r>
              <a:rPr lang="it-IT" dirty="0" smtClean="0"/>
              <a:t>continuano ad insultarla e a diffamarla </a:t>
            </a:r>
            <a:r>
              <a:rPr lang="it-IT" dirty="0"/>
              <a:t>per </a:t>
            </a:r>
            <a:r>
              <a:rPr lang="it-IT" dirty="0" smtClean="0"/>
              <a:t>tutto il </a:t>
            </a:r>
            <a:r>
              <a:rPr lang="it-IT" dirty="0"/>
              <a:t>paese in cui </a:t>
            </a:r>
            <a:r>
              <a:rPr lang="it-IT" dirty="0" smtClean="0"/>
              <a:t>abita.</a:t>
            </a:r>
            <a:endParaRPr dirty="0"/>
          </a:p>
          <a:p>
            <a:pPr marL="0" lvl="0" indent="0" algn="l" rtl="0">
              <a:lnSpc>
                <a:spcPct val="90000"/>
              </a:lnSpc>
              <a:spcBef>
                <a:spcPts val="1000"/>
              </a:spcBef>
              <a:spcAft>
                <a:spcPts val="0"/>
              </a:spcAft>
              <a:buClr>
                <a:schemeClr val="dk1"/>
              </a:buClr>
              <a:buSzPct val="100000"/>
              <a:buNone/>
            </a:pPr>
            <a:endParaRPr dirty="0"/>
          </a:p>
          <a:p>
            <a:pPr marL="0" lvl="0" indent="0" algn="l" rtl="0">
              <a:lnSpc>
                <a:spcPct val="90000"/>
              </a:lnSpc>
              <a:spcBef>
                <a:spcPts val="1000"/>
              </a:spcBef>
              <a:spcAft>
                <a:spcPts val="0"/>
              </a:spcAft>
              <a:buClr>
                <a:schemeClr val="dk1"/>
              </a:buClr>
              <a:buSzPct val="100000"/>
              <a:buNone/>
            </a:pPr>
            <a:endParaRPr dirty="0"/>
          </a:p>
          <a:p>
            <a:pPr marL="0" lvl="0" indent="0" algn="l" rtl="0">
              <a:lnSpc>
                <a:spcPct val="90000"/>
              </a:lnSpc>
              <a:spcBef>
                <a:spcPts val="1000"/>
              </a:spcBef>
              <a:spcAft>
                <a:spcPts val="0"/>
              </a:spcAft>
              <a:buClr>
                <a:schemeClr val="dk1"/>
              </a:buClr>
              <a:buSzPct val="100000"/>
              <a:buNone/>
            </a:pPr>
            <a:endParaRPr dirty="0"/>
          </a:p>
          <a:p>
            <a:pPr marL="0" lvl="0" indent="0" algn="l" rtl="0">
              <a:lnSpc>
                <a:spcPct val="90000"/>
              </a:lnSpc>
              <a:spcBef>
                <a:spcPts val="1000"/>
              </a:spcBef>
              <a:spcAft>
                <a:spcPts val="0"/>
              </a:spcAft>
              <a:buClr>
                <a:schemeClr val="dk1"/>
              </a:buClr>
              <a:buSzPct val="100000"/>
              <a:buNone/>
            </a:pPr>
            <a:endParaRPr dirty="0"/>
          </a:p>
          <a:p>
            <a:pPr marL="0" lvl="0" indent="0" algn="l" rtl="0">
              <a:lnSpc>
                <a:spcPct val="90000"/>
              </a:lnSpc>
              <a:spcBef>
                <a:spcPts val="1000"/>
              </a:spcBef>
              <a:spcAft>
                <a:spcPts val="0"/>
              </a:spcAft>
              <a:buClr>
                <a:schemeClr val="dk1"/>
              </a:buClr>
              <a:buSzPct val="100000"/>
              <a:buNone/>
            </a:pPr>
            <a:endParaRPr dirty="0"/>
          </a:p>
          <a:p>
            <a:pPr marL="0" lvl="0" indent="0" algn="l" rtl="0">
              <a:lnSpc>
                <a:spcPct val="90000"/>
              </a:lnSpc>
              <a:spcBef>
                <a:spcPts val="1000"/>
              </a:spcBef>
              <a:spcAft>
                <a:spcPts val="0"/>
              </a:spcAft>
              <a:buClr>
                <a:schemeClr val="dk1"/>
              </a:buClr>
              <a:buSzPct val="100000"/>
              <a:buNone/>
            </a:pPr>
            <a:endParaRPr dirty="0"/>
          </a:p>
          <a:p>
            <a:pPr marL="0" lvl="0" indent="0" algn="l" rtl="0">
              <a:lnSpc>
                <a:spcPct val="90000"/>
              </a:lnSpc>
              <a:spcBef>
                <a:spcPts val="1000"/>
              </a:spcBef>
              <a:spcAft>
                <a:spcPts val="0"/>
              </a:spcAft>
              <a:buClr>
                <a:schemeClr val="dk1"/>
              </a:buClr>
              <a:buSzPct val="100000"/>
              <a:buNone/>
            </a:pPr>
            <a:endParaRPr dirty="0"/>
          </a:p>
          <a:p>
            <a:pPr marL="0" lvl="0" indent="0" algn="l" rtl="0">
              <a:lnSpc>
                <a:spcPct val="90000"/>
              </a:lnSpc>
              <a:spcBef>
                <a:spcPts val="1000"/>
              </a:spcBef>
              <a:spcAft>
                <a:spcPts val="0"/>
              </a:spcAft>
              <a:buClr>
                <a:schemeClr val="dk1"/>
              </a:buClr>
              <a:buSzPct val="100000"/>
              <a:buNone/>
            </a:pPr>
            <a:endParaRPr dirty="0"/>
          </a:p>
          <a:p>
            <a:pPr marL="0" lvl="0" indent="0" algn="l" rtl="0">
              <a:lnSpc>
                <a:spcPct val="90000"/>
              </a:lnSpc>
              <a:spcBef>
                <a:spcPts val="1000"/>
              </a:spcBef>
              <a:spcAft>
                <a:spcPts val="0"/>
              </a:spcAft>
              <a:buClr>
                <a:schemeClr val="dk1"/>
              </a:buClr>
              <a:buSzPct val="100000"/>
              <a:buNone/>
            </a:pPr>
            <a:endParaRPr dirty="0"/>
          </a:p>
          <a:p>
            <a:pPr marL="0" lvl="0" indent="0" algn="l" rtl="0">
              <a:lnSpc>
                <a:spcPct val="90000"/>
              </a:lnSpc>
              <a:spcBef>
                <a:spcPts val="1000"/>
              </a:spcBef>
              <a:spcAft>
                <a:spcPts val="0"/>
              </a:spcAft>
              <a:buClr>
                <a:schemeClr val="dk1"/>
              </a:buClr>
              <a:buSzPct val="100000"/>
              <a:buNone/>
            </a:pPr>
            <a:endParaRPr dirty="0"/>
          </a:p>
          <a:p>
            <a:pPr marL="0" lvl="0" indent="0" algn="l" rtl="0">
              <a:lnSpc>
                <a:spcPct val="90000"/>
              </a:lnSpc>
              <a:spcBef>
                <a:spcPts val="1000"/>
              </a:spcBef>
              <a:spcAft>
                <a:spcPts val="0"/>
              </a:spcAft>
              <a:buClr>
                <a:schemeClr val="dk1"/>
              </a:buClr>
              <a:buSzPct val="100000"/>
              <a:buNone/>
            </a:pPr>
            <a:endParaRPr dirty="0"/>
          </a:p>
          <a:p>
            <a:pPr marL="0" lvl="0" indent="0" algn="l" rtl="0">
              <a:lnSpc>
                <a:spcPct val="90000"/>
              </a:lnSpc>
              <a:spcBef>
                <a:spcPts val="1000"/>
              </a:spcBef>
              <a:spcAft>
                <a:spcPts val="0"/>
              </a:spcAft>
              <a:buClr>
                <a:schemeClr val="dk1"/>
              </a:buClr>
              <a:buSzPct val="100000"/>
              <a:buNone/>
            </a:pPr>
            <a:endParaRPr dirty="0"/>
          </a:p>
        </p:txBody>
      </p:sp>
    </p:spTree>
  </p:cSld>
  <p:clrMapOvr>
    <a:masterClrMapping/>
  </p:clrMapOvr>
</p:sld>
</file>

<file path=ppt/theme/theme1.xml><?xml version="1.0" encoding="utf-8"?>
<a:theme xmlns:a="http://schemas.openxmlformats.org/drawingml/2006/main" name="Tema di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TotalTime>
  <Words>1341</Words>
  <Application>Microsoft Office PowerPoint</Application>
  <PresentationFormat>Widescreen</PresentationFormat>
  <Paragraphs>60</Paragraphs>
  <Slides>8</Slides>
  <Notes>8</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8</vt:i4>
      </vt:variant>
    </vt:vector>
  </HeadingPairs>
  <TitlesOfParts>
    <vt:vector size="11" baseType="lpstr">
      <vt:lpstr>Arial</vt:lpstr>
      <vt:lpstr>Calibri</vt:lpstr>
      <vt:lpstr>Tema di Office</vt:lpstr>
      <vt:lpstr>BULLISMO</vt:lpstr>
      <vt:lpstr>LA STORIA</vt:lpstr>
      <vt:lpstr>ANALISI DESCRITTIVA</vt:lpstr>
      <vt:lpstr>CARATTERISTICHE</vt:lpstr>
      <vt:lpstr>TIPOLOGIE</vt:lpstr>
      <vt:lpstr>LE POSSIBILI CONSEGUENZE</vt:lpstr>
      <vt:lpstr>CIRCOSTANZE PARTICOLARI</vt:lpstr>
      <vt:lpstr>ESPERIENZE DI RAGAZZI CHE HANNO VISSUTO ATTI DI BULLISMO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BULLISMO</dc:title>
  <dc:creator>Hp</dc:creator>
  <cp:lastModifiedBy>Windows User</cp:lastModifiedBy>
  <cp:revision>10</cp:revision>
  <dcterms:modified xsi:type="dcterms:W3CDTF">2022-01-08T16:24:20Z</dcterms:modified>
</cp:coreProperties>
</file>